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78"/>
  </p:notesMasterIdLst>
  <p:sldIdLst>
    <p:sldId id="256" r:id="rId2"/>
    <p:sldId id="292" r:id="rId3"/>
    <p:sldId id="333" r:id="rId4"/>
    <p:sldId id="334" r:id="rId5"/>
    <p:sldId id="349" r:id="rId6"/>
    <p:sldId id="306" r:id="rId7"/>
    <p:sldId id="350" r:id="rId8"/>
    <p:sldId id="351" r:id="rId9"/>
    <p:sldId id="305" r:id="rId10"/>
    <p:sldId id="328" r:id="rId11"/>
    <p:sldId id="329" r:id="rId12"/>
    <p:sldId id="344" r:id="rId13"/>
    <p:sldId id="343" r:id="rId14"/>
    <p:sldId id="345" r:id="rId15"/>
    <p:sldId id="330" r:id="rId16"/>
    <p:sldId id="346" r:id="rId17"/>
    <p:sldId id="331" r:id="rId18"/>
    <p:sldId id="348" r:id="rId19"/>
    <p:sldId id="347" r:id="rId20"/>
    <p:sldId id="332" r:id="rId21"/>
    <p:sldId id="327" r:id="rId22"/>
    <p:sldId id="258" r:id="rId23"/>
    <p:sldId id="280" r:id="rId24"/>
    <p:sldId id="282" r:id="rId25"/>
    <p:sldId id="281" r:id="rId26"/>
    <p:sldId id="259" r:id="rId27"/>
    <p:sldId id="283" r:id="rId28"/>
    <p:sldId id="284" r:id="rId29"/>
    <p:sldId id="308" r:id="rId30"/>
    <p:sldId id="293" r:id="rId31"/>
    <p:sldId id="260" r:id="rId32"/>
    <p:sldId id="261" r:id="rId33"/>
    <p:sldId id="315" r:id="rId34"/>
    <p:sldId id="316" r:id="rId35"/>
    <p:sldId id="313" r:id="rId36"/>
    <p:sldId id="287" r:id="rId37"/>
    <p:sldId id="290" r:id="rId38"/>
    <p:sldId id="317" r:id="rId39"/>
    <p:sldId id="289" r:id="rId40"/>
    <p:sldId id="288" r:id="rId41"/>
    <p:sldId id="291" r:id="rId42"/>
    <p:sldId id="311" r:id="rId43"/>
    <p:sldId id="312" r:id="rId44"/>
    <p:sldId id="314" r:id="rId45"/>
    <p:sldId id="318" r:id="rId46"/>
    <p:sldId id="335" r:id="rId47"/>
    <p:sldId id="336" r:id="rId48"/>
    <p:sldId id="337" r:id="rId49"/>
    <p:sldId id="338" r:id="rId50"/>
    <p:sldId id="339" r:id="rId51"/>
    <p:sldId id="340" r:id="rId52"/>
    <p:sldId id="341" r:id="rId53"/>
    <p:sldId id="342" r:id="rId54"/>
    <p:sldId id="286" r:id="rId55"/>
    <p:sldId id="309" r:id="rId56"/>
    <p:sldId id="262" r:id="rId57"/>
    <p:sldId id="263" r:id="rId58"/>
    <p:sldId id="310" r:id="rId59"/>
    <p:sldId id="270" r:id="rId60"/>
    <p:sldId id="271" r:id="rId61"/>
    <p:sldId id="272" r:id="rId62"/>
    <p:sldId id="264" r:id="rId63"/>
    <p:sldId id="285" r:id="rId64"/>
    <p:sldId id="273" r:id="rId65"/>
    <p:sldId id="276" r:id="rId66"/>
    <p:sldId id="295" r:id="rId67"/>
    <p:sldId id="320" r:id="rId68"/>
    <p:sldId id="321" r:id="rId69"/>
    <p:sldId id="322" r:id="rId70"/>
    <p:sldId id="319" r:id="rId71"/>
    <p:sldId id="296" r:id="rId72"/>
    <p:sldId id="323" r:id="rId73"/>
    <p:sldId id="324" r:id="rId74"/>
    <p:sldId id="325" r:id="rId75"/>
    <p:sldId id="297" r:id="rId76"/>
    <p:sldId id="304" r:id="rId7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FFCC00"/>
    <a:srgbClr val="3333CC"/>
    <a:srgbClr val="000066"/>
    <a:srgbClr val="000000"/>
    <a:srgbClr val="FFFFFF"/>
    <a:srgbClr val="0066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7277" autoAdjust="0"/>
    <p:restoredTop sz="94660"/>
  </p:normalViewPr>
  <p:slideViewPr>
    <p:cSldViewPr snapToGrid="0" snapToObjects="1">
      <p:cViewPr>
        <p:scale>
          <a:sx n="75" d="100"/>
          <a:sy n="75" d="100"/>
        </p:scale>
        <p:origin x="792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F483BF8-302B-4ECE-A0CA-3ACA56F361D5}" type="datetimeFigureOut">
              <a:rPr lang="en-US"/>
              <a:pPr>
                <a:defRPr/>
              </a:pPr>
              <a:t>1/9/2020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753E50E-C418-4A60-9566-7C11AD578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6160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DF85051-58A8-400B-8A75-535E7A522002}" type="slidenum">
              <a:rPr lang="en-US" smtClean="0"/>
              <a:pPr eaLnBrk="1" hangingPunct="1"/>
              <a:t>44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6C1C680-E8F8-4616-918A-CC9288775E24}" type="slidenum">
              <a:rPr lang="en-US" smtClean="0"/>
              <a:pPr eaLnBrk="1" hangingPunct="1"/>
              <a:t>53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DA7379B-16FD-49AB-81C5-FE9DD333108A}" type="slidenum">
              <a:rPr lang="en-US" smtClean="0"/>
              <a:pPr eaLnBrk="1" hangingPunct="1"/>
              <a:t>45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9AC2DE0-A1B6-4BFC-A964-B1899E58B109}" type="slidenum">
              <a:rPr lang="en-US" smtClean="0"/>
              <a:pPr eaLnBrk="1" hangingPunct="1"/>
              <a:t>46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F5F36AC-C1CF-4B38-9E7E-492CAE12DEDA}" type="slidenum">
              <a:rPr lang="en-US" smtClean="0"/>
              <a:pPr eaLnBrk="1" hangingPunct="1"/>
              <a:t>47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4EB75A6-2CEA-42CB-A0FA-A5E4BD1E9FC1}" type="slidenum">
              <a:rPr lang="en-US" smtClean="0"/>
              <a:pPr eaLnBrk="1" hangingPunct="1"/>
              <a:t>48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3081B0C-2DBA-4B8D-B8C5-A7243D46ECAF}" type="slidenum">
              <a:rPr lang="en-US" smtClean="0"/>
              <a:pPr eaLnBrk="1" hangingPunct="1"/>
              <a:t>49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7C689D6-A790-4143-819F-3EB8C930DF4B}" type="slidenum">
              <a:rPr lang="en-US" smtClean="0"/>
              <a:pPr eaLnBrk="1" hangingPunct="1"/>
              <a:t>50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F509839-67E7-443C-949B-2E4D5CDF7130}" type="slidenum">
              <a:rPr lang="en-US" smtClean="0"/>
              <a:pPr eaLnBrk="1" hangingPunct="1"/>
              <a:t>51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7D09669-0B8E-44CF-8F49-DEF134781275}" type="slidenum">
              <a:rPr lang="en-US" smtClean="0"/>
              <a:pPr eaLnBrk="1" hangingPunct="1"/>
              <a:t>52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698 w 1722"/>
                <a:gd name="T1" fmla="*/ 54 h 66"/>
                <a:gd name="T2" fmla="*/ 1698 w 1722"/>
                <a:gd name="T3" fmla="*/ 48 h 66"/>
                <a:gd name="T4" fmla="*/ 0 w 1722"/>
                <a:gd name="T5" fmla="*/ 0 h 66"/>
                <a:gd name="T6" fmla="*/ 0 w 1722"/>
                <a:gd name="T7" fmla="*/ 36 h 66"/>
                <a:gd name="T8" fmla="*/ 1698 w 1722"/>
                <a:gd name="T9" fmla="*/ 54 h 66"/>
                <a:gd name="T10" fmla="*/ 1698 w 1722"/>
                <a:gd name="T11" fmla="*/ 54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3 w 975"/>
                <a:gd name="T1" fmla="*/ 48 h 101"/>
                <a:gd name="T2" fmla="*/ 963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3 w 975"/>
                <a:gd name="T9" fmla="*/ 48 h 101"/>
                <a:gd name="T10" fmla="*/ 963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17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17 w 2141"/>
                <a:gd name="T7" fmla="*/ 0 h 198"/>
                <a:gd name="T8" fmla="*/ 2117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46 w 2517"/>
                <a:gd name="T1" fmla="*/ 276 h 276"/>
                <a:gd name="T2" fmla="*/ 2481 w 2517"/>
                <a:gd name="T3" fmla="*/ 204 h 276"/>
                <a:gd name="T4" fmla="*/ 2224 w 2517"/>
                <a:gd name="T5" fmla="*/ 0 h 276"/>
                <a:gd name="T6" fmla="*/ 0 w 2517"/>
                <a:gd name="T7" fmla="*/ 276 h 276"/>
                <a:gd name="T8" fmla="*/ 2146 w 2517"/>
                <a:gd name="T9" fmla="*/ 276 h 276"/>
                <a:gd name="T10" fmla="*/ 2146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17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17 w 729"/>
                <a:gd name="T7" fmla="*/ 240 h 240"/>
                <a:gd name="T8" fmla="*/ 717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17 w 729"/>
                <a:gd name="T1" fmla="*/ 318 h 318"/>
                <a:gd name="T2" fmla="*/ 717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17 w 729"/>
                <a:gd name="T9" fmla="*/ 318 h 318"/>
                <a:gd name="T10" fmla="*/ 717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0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4378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1437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1B4A2-2526-4F04-B437-66B5A83E71A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90875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5E6CD-B7EF-48CD-B550-07FED32DC23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85180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6B933-120F-4319-B8F4-1CEC8B5B03A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51366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6531D-709D-4BE0-B77F-053FBD79E5A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30472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2005-D02D-4A9B-A819-0B0BF1F974D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82972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3AA2B-F40B-451E-B417-692EEBF8900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732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F8D08-11EA-49BD-BC31-0C5CDD141F7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92839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CA1B8-B484-46C3-9A3E-8CB6117EAAB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5131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A2DAF-465A-4ACC-AFBC-82B9C947784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82718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837DB-1CBD-4545-81A3-178E6B3822C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20166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B5765-3A72-4E1C-A9D3-B2B5F327DB7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51650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E3E07-5984-473E-BD47-0324388B455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39924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ED4EC-CEC7-494E-A3A1-0B5BCC55944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2037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331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1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1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698 w 1722"/>
                <a:gd name="T1" fmla="*/ 54 h 66"/>
                <a:gd name="T2" fmla="*/ 1698 w 1722"/>
                <a:gd name="T3" fmla="*/ 48 h 66"/>
                <a:gd name="T4" fmla="*/ 0 w 1722"/>
                <a:gd name="T5" fmla="*/ 0 h 66"/>
                <a:gd name="T6" fmla="*/ 0 w 1722"/>
                <a:gd name="T7" fmla="*/ 36 h 66"/>
                <a:gd name="T8" fmla="*/ 1698 w 1722"/>
                <a:gd name="T9" fmla="*/ 54 h 66"/>
                <a:gd name="T10" fmla="*/ 1698 w 1722"/>
                <a:gd name="T11" fmla="*/ 54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3 w 975"/>
                <a:gd name="T1" fmla="*/ 48 h 101"/>
                <a:gd name="T2" fmla="*/ 963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3 w 975"/>
                <a:gd name="T9" fmla="*/ 48 h 101"/>
                <a:gd name="T10" fmla="*/ 963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17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17 w 2141"/>
                <a:gd name="T7" fmla="*/ 0 h 198"/>
                <a:gd name="T8" fmla="*/ 2117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46 w 2517"/>
                <a:gd name="T1" fmla="*/ 276 h 276"/>
                <a:gd name="T2" fmla="*/ 2481 w 2517"/>
                <a:gd name="T3" fmla="*/ 204 h 276"/>
                <a:gd name="T4" fmla="*/ 2224 w 2517"/>
                <a:gd name="T5" fmla="*/ 0 h 276"/>
                <a:gd name="T6" fmla="*/ 0 w 2517"/>
                <a:gd name="T7" fmla="*/ 276 h 276"/>
                <a:gd name="T8" fmla="*/ 2146 w 2517"/>
                <a:gd name="T9" fmla="*/ 276 h 276"/>
                <a:gd name="T10" fmla="*/ 2146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17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17 w 729"/>
                <a:gd name="T7" fmla="*/ 240 h 240"/>
                <a:gd name="T8" fmla="*/ 717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17 w 729"/>
                <a:gd name="T1" fmla="*/ 318 h 318"/>
                <a:gd name="T2" fmla="*/ 717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17 w 729"/>
                <a:gd name="T9" fmla="*/ 318 h 318"/>
                <a:gd name="T10" fmla="*/ 717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2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3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3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3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3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0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4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4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4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4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4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4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5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335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35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3354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335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3356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357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35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defRPr>
            </a:lvl1pPr>
          </a:lstStyle>
          <a:p>
            <a:pPr>
              <a:defRPr/>
            </a:pPr>
            <a:fld id="{9A143892-A30E-4937-9022-DD59401BBC2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8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6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ariage.com/forums/index.php?app=core&amp;module=attach&amp;section=attach&amp;attach_rel_module=post&amp;attach_id=50075&amp;s=e25a42d5df4174cbcd3393f411d9beba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hyperlink" Target="http://www.atariage.com/forums/index.php?app=core&amp;module=attach&amp;section=attach&amp;attach_rel_module=post&amp;attach_id=50076&amp;s=e25a42d5df4174cbcd3393f411d9beba" TargetMode="External"/><Relationship Id="rId4" Type="http://schemas.openxmlformats.org/officeDocument/2006/relationships/image" Target="../media/image1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vizoo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8.png"/><Relationship Id="rId4" Type="http://schemas.openxmlformats.org/officeDocument/2006/relationships/oleObject" Target="../embeddings/oleObject3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hyperlink" Target="http://gl.ict.usc.edu/Research/3DDisplay/images/left-left.png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8.png"/><Relationship Id="rId4" Type="http://schemas.openxmlformats.org/officeDocument/2006/relationships/oleObject" Target="../embeddings/oleObject5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8.png"/><Relationship Id="rId4" Type="http://schemas.openxmlformats.org/officeDocument/2006/relationships/oleObject" Target="../embeddings/oleObject6.bin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7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8.bin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9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0.bin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/>
          <p:cNvSpPr txBox="1">
            <a:spLocks noChangeArrowheads="1"/>
          </p:cNvSpPr>
          <p:nvPr/>
        </p:nvSpPr>
        <p:spPr bwMode="auto">
          <a:xfrm>
            <a:off x="395288" y="1052513"/>
            <a:ext cx="84613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TW" sz="2400" b="1">
                <a:ea typeface="PMingLiU" pitchFamily="18" charset="-120"/>
              </a:rPr>
              <a:t>EE6618: Three Dimension Video Technology</a:t>
            </a:r>
            <a:endParaRPr lang="en-US" altLang="zh-CN">
              <a:ea typeface="宋体" pitchFamily="2" charset="-122"/>
            </a:endParaRPr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3262313" y="3681413"/>
            <a:ext cx="267652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>
                <a:ea typeface="宋体" pitchFamily="2" charset="-122"/>
              </a:rPr>
              <a:t>Dr. P.W.M. Tsang</a:t>
            </a:r>
          </a:p>
          <a:p>
            <a:pPr algn="ctr" eaLnBrk="1" hangingPunct="1"/>
            <a:r>
              <a:rPr lang="en-US" altLang="zh-CN">
                <a:ea typeface="宋体" pitchFamily="2" charset="-122"/>
              </a:rPr>
              <a:t>eewmtsan@cityu.edu.hk</a:t>
            </a:r>
          </a:p>
          <a:p>
            <a:pPr algn="ctr" eaLnBrk="1" hangingPunct="1"/>
            <a:r>
              <a:rPr lang="en-US" altLang="zh-CN">
                <a:ea typeface="宋体" pitchFamily="2" charset="-122"/>
              </a:rPr>
              <a:t>Room: G6505</a:t>
            </a:r>
          </a:p>
        </p:txBody>
      </p:sp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2574925" y="4767263"/>
            <a:ext cx="4044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>
                <a:ea typeface="宋体" pitchFamily="2" charset="-122"/>
              </a:rPr>
              <a:t>Department of Electronic Engineering,</a:t>
            </a:r>
          </a:p>
          <a:p>
            <a:pPr algn="ctr" eaLnBrk="1" hangingPunct="1"/>
            <a:r>
              <a:rPr lang="en-US" altLang="zh-CN">
                <a:ea typeface="宋体" pitchFamily="2" charset="-122"/>
              </a:rPr>
              <a:t>City University of Hong Kong</a:t>
            </a:r>
          </a:p>
        </p:txBody>
      </p:sp>
      <p:pic>
        <p:nvPicPr>
          <p:cNvPr id="3077" name="Picture 8" descr="city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524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ity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524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751013" y="836613"/>
            <a:ext cx="56292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3200">
                <a:ea typeface="宋体" pitchFamily="2" charset="-122"/>
              </a:rPr>
              <a:t>The classical 2D Photography</a:t>
            </a:r>
          </a:p>
        </p:txBody>
      </p:sp>
      <p:sp>
        <p:nvSpPr>
          <p:cNvPr id="11" name="Parallelogram 10"/>
          <p:cNvSpPr/>
          <p:nvPr/>
        </p:nvSpPr>
        <p:spPr>
          <a:xfrm rot="5400000" flipH="1">
            <a:off x="3051898" y="2084294"/>
            <a:ext cx="1504950" cy="1095376"/>
          </a:xfrm>
          <a:prstGeom prst="parallelogram">
            <a:avLst>
              <a:gd name="adj" fmla="val 47609"/>
            </a:avLst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Film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221" name="Oval 6"/>
          <p:cNvSpPr>
            <a:spLocks noChangeArrowheads="1"/>
          </p:cNvSpPr>
          <p:nvPr/>
        </p:nvSpPr>
        <p:spPr bwMode="auto">
          <a:xfrm>
            <a:off x="4351338" y="3260725"/>
            <a:ext cx="4572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solidFill>
                  <a:schemeClr val="bg1"/>
                </a:solidFill>
                <a:ea typeface="宋体" pitchFamily="2" charset="-122"/>
              </a:rPr>
              <a:t>L</a:t>
            </a:r>
          </a:p>
        </p:txBody>
      </p:sp>
      <p:sp>
        <p:nvSpPr>
          <p:cNvPr id="9222" name="Oval 7"/>
          <p:cNvSpPr>
            <a:spLocks noChangeArrowheads="1"/>
          </p:cNvSpPr>
          <p:nvPr/>
        </p:nvSpPr>
        <p:spPr bwMode="auto">
          <a:xfrm>
            <a:off x="4875213" y="2774950"/>
            <a:ext cx="4572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solidFill>
                  <a:schemeClr val="bg1"/>
                </a:solidFill>
                <a:ea typeface="宋体" pitchFamily="2" charset="-122"/>
              </a:rPr>
              <a:t>R</a:t>
            </a:r>
          </a:p>
        </p:txBody>
      </p:sp>
      <p:sp>
        <p:nvSpPr>
          <p:cNvPr id="3" name="Smiley Face 2"/>
          <p:cNvSpPr/>
          <p:nvPr/>
        </p:nvSpPr>
        <p:spPr>
          <a:xfrm rot="20568994">
            <a:off x="3529013" y="2413000"/>
            <a:ext cx="549275" cy="514350"/>
          </a:xfrm>
          <a:prstGeom prst="smileyFac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Isosceles Triangle 3"/>
          <p:cNvSpPr/>
          <p:nvPr/>
        </p:nvSpPr>
        <p:spPr>
          <a:xfrm rot="17964221">
            <a:off x="3279775" y="1941513"/>
            <a:ext cx="3648075" cy="3057525"/>
          </a:xfrm>
          <a:prstGeom prst="triangle">
            <a:avLst/>
          </a:prstGeom>
          <a:gradFill>
            <a:gsLst>
              <a:gs pos="0">
                <a:schemeClr val="accent2">
                  <a:lumMod val="75000"/>
                  <a:alpha val="59000"/>
                </a:schemeClr>
              </a:gs>
              <a:gs pos="100000">
                <a:schemeClr val="accent2">
                  <a:lumMod val="75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25" name="TextBox 4"/>
          <p:cNvSpPr txBox="1">
            <a:spLocks noChangeArrowheads="1"/>
          </p:cNvSpPr>
          <p:nvPr/>
        </p:nvSpPr>
        <p:spPr bwMode="auto">
          <a:xfrm>
            <a:off x="2000250" y="5345113"/>
            <a:ext cx="561788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Both eyes are viewing the same picture: No 3D </a:t>
            </a:r>
            <a:r>
              <a:rPr lang="en-US" dirty="0" smtClean="0"/>
              <a:t>effect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Question: Why do we observe 3D effect?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ity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524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689225" y="695325"/>
            <a:ext cx="39179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b="1">
                <a:ea typeface="宋体" pitchFamily="2" charset="-122"/>
              </a:rPr>
              <a:t>Basic principles of  3D Perception</a:t>
            </a:r>
          </a:p>
        </p:txBody>
      </p:sp>
      <p:sp>
        <p:nvSpPr>
          <p:cNvPr id="10249" name="Rectangle 18"/>
          <p:cNvSpPr>
            <a:spLocks noChangeArrowheads="1"/>
          </p:cNvSpPr>
          <p:nvPr/>
        </p:nvSpPr>
        <p:spPr bwMode="auto">
          <a:xfrm>
            <a:off x="5052062" y="1586707"/>
            <a:ext cx="2506344" cy="104044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CN" sz="1400" dirty="0">
                <a:ea typeface="宋体" pitchFamily="2" charset="-122"/>
              </a:rPr>
              <a:t>Human eyes have slightly different perception with the left and right eyes when viewing a scene image.</a:t>
            </a:r>
          </a:p>
        </p:txBody>
      </p:sp>
      <p:sp>
        <p:nvSpPr>
          <p:cNvPr id="10250" name="Rectangle 19"/>
          <p:cNvSpPr>
            <a:spLocks noChangeArrowheads="1"/>
          </p:cNvSpPr>
          <p:nvPr/>
        </p:nvSpPr>
        <p:spPr bwMode="auto">
          <a:xfrm>
            <a:off x="5052062" y="2974023"/>
            <a:ext cx="2529838" cy="138207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CN" sz="1400" dirty="0">
                <a:ea typeface="宋体" pitchFamily="2" charset="-122"/>
              </a:rPr>
              <a:t>3D perception can be reconstructed if the image received by each eye can be recorded, and later presented to the corresponding eye.</a:t>
            </a:r>
          </a:p>
        </p:txBody>
      </p:sp>
      <p:sp>
        <p:nvSpPr>
          <p:cNvPr id="27" name="Oval 6"/>
          <p:cNvSpPr>
            <a:spLocks noChangeArrowheads="1"/>
          </p:cNvSpPr>
          <p:nvPr/>
        </p:nvSpPr>
        <p:spPr bwMode="auto">
          <a:xfrm>
            <a:off x="1812925" y="5260975"/>
            <a:ext cx="4572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solidFill>
                  <a:schemeClr val="bg1"/>
                </a:solidFill>
                <a:ea typeface="宋体" pitchFamily="2" charset="-122"/>
              </a:rPr>
              <a:t>L</a:t>
            </a:r>
          </a:p>
        </p:txBody>
      </p:sp>
      <p:sp>
        <p:nvSpPr>
          <p:cNvPr id="28" name="Oval 7"/>
          <p:cNvSpPr>
            <a:spLocks noChangeArrowheads="1"/>
          </p:cNvSpPr>
          <p:nvPr/>
        </p:nvSpPr>
        <p:spPr bwMode="auto">
          <a:xfrm>
            <a:off x="3556000" y="5260975"/>
            <a:ext cx="4572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solidFill>
                  <a:schemeClr val="bg1"/>
                </a:solidFill>
                <a:ea typeface="宋体" pitchFamily="2" charset="-122"/>
              </a:rPr>
              <a:t>R</a:t>
            </a:r>
          </a:p>
        </p:txBody>
      </p:sp>
      <p:sp>
        <p:nvSpPr>
          <p:cNvPr id="29" name="Freeform 16"/>
          <p:cNvSpPr>
            <a:spLocks/>
          </p:cNvSpPr>
          <p:nvPr/>
        </p:nvSpPr>
        <p:spPr bwMode="auto">
          <a:xfrm rot="923881">
            <a:off x="1897063" y="1563688"/>
            <a:ext cx="1549400" cy="3789362"/>
          </a:xfrm>
          <a:custGeom>
            <a:avLst/>
            <a:gdLst>
              <a:gd name="T0" fmla="*/ 0 w 976"/>
              <a:gd name="T1" fmla="*/ 0 h 1156"/>
              <a:gd name="T2" fmla="*/ 431 w 976"/>
              <a:gd name="T3" fmla="*/ 1156 h 1156"/>
              <a:gd name="T4" fmla="*/ 976 w 976"/>
              <a:gd name="T5" fmla="*/ 0 h 1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76" h="1156">
                <a:moveTo>
                  <a:pt x="0" y="0"/>
                </a:moveTo>
                <a:lnTo>
                  <a:pt x="431" y="1156"/>
                </a:lnTo>
                <a:lnTo>
                  <a:pt x="976" y="0"/>
                </a:lnTo>
              </a:path>
            </a:pathLst>
          </a:custGeom>
          <a:gradFill rotWithShape="1">
            <a:gsLst>
              <a:gs pos="0">
                <a:schemeClr val="accent2">
                  <a:alpha val="0"/>
                </a:schemeClr>
              </a:gs>
              <a:gs pos="100000">
                <a:schemeClr val="accent6">
                  <a:lumMod val="75000"/>
                  <a:alpha val="77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" name="Freeform 29"/>
          <p:cNvSpPr>
            <a:spLocks/>
          </p:cNvSpPr>
          <p:nvPr/>
        </p:nvSpPr>
        <p:spPr bwMode="auto">
          <a:xfrm rot="20676119" flipH="1">
            <a:off x="2392363" y="1563688"/>
            <a:ext cx="1549400" cy="3789362"/>
          </a:xfrm>
          <a:custGeom>
            <a:avLst/>
            <a:gdLst>
              <a:gd name="T0" fmla="*/ 0 w 976"/>
              <a:gd name="T1" fmla="*/ 0 h 1156"/>
              <a:gd name="T2" fmla="*/ 431 w 976"/>
              <a:gd name="T3" fmla="*/ 1156 h 1156"/>
              <a:gd name="T4" fmla="*/ 976 w 976"/>
              <a:gd name="T5" fmla="*/ 0 h 1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76" h="1156">
                <a:moveTo>
                  <a:pt x="0" y="0"/>
                </a:moveTo>
                <a:lnTo>
                  <a:pt x="431" y="1156"/>
                </a:lnTo>
                <a:lnTo>
                  <a:pt x="976" y="0"/>
                </a:lnTo>
              </a:path>
            </a:pathLst>
          </a:custGeom>
          <a:gradFill rotWithShape="1">
            <a:gsLst>
              <a:gs pos="0">
                <a:schemeClr val="accent2">
                  <a:alpha val="0"/>
                </a:schemeClr>
              </a:gs>
              <a:gs pos="100000">
                <a:schemeClr val="accent6">
                  <a:lumMod val="75000"/>
                  <a:alpha val="81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2773363" y="2359025"/>
            <a:ext cx="393700" cy="3048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ight Arrow 31"/>
          <p:cNvSpPr/>
          <p:nvPr/>
        </p:nvSpPr>
        <p:spPr>
          <a:xfrm flipH="1">
            <a:off x="2728913" y="2733675"/>
            <a:ext cx="393700" cy="3048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812925" y="4117975"/>
            <a:ext cx="960438" cy="8921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2057400" y="4203700"/>
            <a:ext cx="393700" cy="3048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ight Arrow 34"/>
          <p:cNvSpPr/>
          <p:nvPr/>
        </p:nvSpPr>
        <p:spPr>
          <a:xfrm flipH="1">
            <a:off x="2135188" y="4579938"/>
            <a:ext cx="393700" cy="3048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116263" y="4117975"/>
            <a:ext cx="960437" cy="8921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Right Arrow 36"/>
          <p:cNvSpPr/>
          <p:nvPr/>
        </p:nvSpPr>
        <p:spPr>
          <a:xfrm>
            <a:off x="3482975" y="4203700"/>
            <a:ext cx="393700" cy="3048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ight Arrow 37"/>
          <p:cNvSpPr/>
          <p:nvPr/>
        </p:nvSpPr>
        <p:spPr>
          <a:xfrm flipH="1">
            <a:off x="3324225" y="4579938"/>
            <a:ext cx="393700" cy="3048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 19"/>
          <p:cNvSpPr>
            <a:spLocks noChangeArrowheads="1"/>
          </p:cNvSpPr>
          <p:nvPr/>
        </p:nvSpPr>
        <p:spPr bwMode="auto">
          <a:xfrm>
            <a:off x="5040315" y="4564062"/>
            <a:ext cx="2529838" cy="138207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CN" sz="1400" dirty="0" smtClean="0">
                <a:ea typeface="宋体" pitchFamily="2" charset="-122"/>
              </a:rPr>
              <a:t>To capture 3D scene, we need to capture what are observed by our 2, instead of a single eyes. In another words, need to capture 2 images.</a:t>
            </a:r>
            <a:endParaRPr lang="en-US" altLang="zh-CN" sz="1400" dirty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ity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524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700338" y="692150"/>
            <a:ext cx="348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b="1">
                <a:ea typeface="宋体" pitchFamily="2" charset="-122"/>
              </a:rPr>
              <a:t>The 3D Movie craze in the 50’s</a:t>
            </a: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1279525" y="1341438"/>
            <a:ext cx="6589713" cy="1511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CN" sz="1600" b="1" i="1" dirty="0">
                <a:latin typeface="Times New Roman" pitchFamily="18" charset="0"/>
                <a:ea typeface="宋体" pitchFamily="2" charset="-122"/>
              </a:rPr>
              <a:t>House of Wax</a:t>
            </a:r>
            <a:r>
              <a:rPr lang="en-US" altLang="zh-CN" sz="1600" dirty="0">
                <a:latin typeface="Times New Roman" pitchFamily="18" charset="0"/>
                <a:ea typeface="宋体" pitchFamily="2" charset="-122"/>
              </a:rPr>
              <a:t>, starring Vincent Price and directed by André de </a:t>
            </a:r>
            <a:r>
              <a:rPr lang="en-US" altLang="zh-CN" sz="1600" dirty="0" err="1">
                <a:latin typeface="Times New Roman" pitchFamily="18" charset="0"/>
                <a:ea typeface="宋体" pitchFamily="2" charset="-122"/>
              </a:rPr>
              <a:t>Toth</a:t>
            </a:r>
            <a:r>
              <a:rPr lang="en-US" altLang="zh-CN" sz="1600" dirty="0">
                <a:latin typeface="Times New Roman" pitchFamily="18" charset="0"/>
                <a:ea typeface="宋体" pitchFamily="2" charset="-122"/>
              </a:rPr>
              <a:t>, was released by Warner’s Brother in 1953. The movie is a remake of 1933's </a:t>
            </a:r>
            <a:r>
              <a:rPr lang="en-US" altLang="zh-CN" sz="1600" i="1" dirty="0">
                <a:latin typeface="Times New Roman" pitchFamily="18" charset="0"/>
                <a:ea typeface="宋体" pitchFamily="2" charset="-122"/>
              </a:rPr>
              <a:t>“Mystery of the Wax Museum</a:t>
            </a:r>
            <a:r>
              <a:rPr lang="en-US" altLang="zh-CN" sz="1600" dirty="0">
                <a:latin typeface="Times New Roman" pitchFamily="18" charset="0"/>
                <a:ea typeface="宋体" pitchFamily="2" charset="-122"/>
              </a:rPr>
              <a:t>”.</a:t>
            </a:r>
          </a:p>
          <a:p>
            <a:endParaRPr lang="en-US" altLang="zh-CN" sz="1600" dirty="0">
              <a:latin typeface="Times New Roman" pitchFamily="18" charset="0"/>
              <a:ea typeface="宋体" pitchFamily="2" charset="-122"/>
            </a:endParaRPr>
          </a:p>
          <a:p>
            <a:r>
              <a:rPr lang="en-US" altLang="zh-CN" sz="1600" dirty="0">
                <a:ea typeface="宋体" pitchFamily="2" charset="-122"/>
              </a:rPr>
              <a:t>The movie was captured in dual interlocked 35 mm film</a:t>
            </a:r>
          </a:p>
          <a:p>
            <a:endParaRPr lang="zh-CN" altLang="en-US" dirty="0">
              <a:ea typeface="宋体" pitchFamily="2" charset="-122"/>
            </a:endParaRPr>
          </a:p>
        </p:txBody>
      </p:sp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1203325" y="5897563"/>
            <a:ext cx="6681788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600" dirty="0">
                <a:ea typeface="宋体" pitchFamily="2" charset="-122"/>
              </a:rPr>
              <a:t>The 2 cameras are simulating human </a:t>
            </a:r>
            <a:r>
              <a:rPr lang="en-US" altLang="zh-CN" sz="1600" dirty="0" smtClean="0">
                <a:ea typeface="宋体" pitchFamily="2" charset="-122"/>
              </a:rPr>
              <a:t>eyes, capturing what will be observed by our pair of eyes</a:t>
            </a:r>
            <a:endParaRPr lang="en-US" altLang="zh-CN" sz="1600" dirty="0">
              <a:ea typeface="宋体" pitchFamily="2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53050" y="3097213"/>
            <a:ext cx="1225550" cy="259238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389563" y="3133725"/>
            <a:ext cx="107950" cy="179388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389563" y="3465513"/>
            <a:ext cx="107950" cy="180975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389563" y="3802063"/>
            <a:ext cx="107950" cy="180975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389563" y="4135438"/>
            <a:ext cx="107950" cy="179387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389563" y="4457700"/>
            <a:ext cx="107950" cy="179388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389563" y="4789488"/>
            <a:ext cx="107950" cy="179387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389563" y="5113338"/>
            <a:ext cx="107950" cy="179387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389563" y="5445125"/>
            <a:ext cx="107950" cy="179388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434138" y="3133725"/>
            <a:ext cx="107950" cy="179388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434138" y="3465513"/>
            <a:ext cx="107950" cy="180975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434138" y="3802063"/>
            <a:ext cx="107950" cy="180975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434138" y="4135438"/>
            <a:ext cx="107950" cy="179387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434138" y="4457700"/>
            <a:ext cx="107950" cy="179388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434138" y="4789488"/>
            <a:ext cx="107950" cy="179387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434138" y="5113338"/>
            <a:ext cx="107950" cy="179387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34138" y="5445125"/>
            <a:ext cx="107950" cy="179388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781425"/>
            <a:ext cx="7715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133725"/>
            <a:ext cx="7715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5076825"/>
            <a:ext cx="7715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429125"/>
            <a:ext cx="7715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2876550" y="3841750"/>
            <a:ext cx="865188" cy="336550"/>
          </a:xfrm>
          <a:prstGeom prst="rect">
            <a:avLst/>
          </a:prstGeom>
          <a:gradFill flip="none" rotWithShape="1">
            <a:gsLst>
              <a:gs pos="52300">
                <a:schemeClr val="tx1"/>
              </a:gs>
              <a:gs pos="0">
                <a:srgbClr val="000000"/>
              </a:gs>
              <a:gs pos="100000">
                <a:srgbClr val="00000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787650" y="3919538"/>
            <a:ext cx="88900" cy="16986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579813" y="4476750"/>
            <a:ext cx="863600" cy="338138"/>
          </a:xfrm>
          <a:prstGeom prst="rect">
            <a:avLst/>
          </a:prstGeom>
          <a:gradFill flip="none" rotWithShape="1">
            <a:gsLst>
              <a:gs pos="52300">
                <a:schemeClr val="tx1"/>
              </a:gs>
              <a:gs pos="0">
                <a:srgbClr val="000000"/>
              </a:gs>
              <a:gs pos="100000">
                <a:srgbClr val="00000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489325" y="4556125"/>
            <a:ext cx="90488" cy="16827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TextBox 7"/>
          <p:cNvSpPr txBox="1">
            <a:spLocks noChangeArrowheads="1"/>
          </p:cNvSpPr>
          <p:nvPr/>
        </p:nvSpPr>
        <p:spPr bwMode="auto">
          <a:xfrm>
            <a:off x="2665413" y="3473450"/>
            <a:ext cx="12874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latin typeface="Times New Roman" pitchFamily="18" charset="0"/>
                <a:cs typeface="Times New Roman" pitchFamily="18" charset="0"/>
              </a:rPr>
              <a:t>Right camera</a:t>
            </a:r>
          </a:p>
        </p:txBody>
      </p:sp>
      <p:sp>
        <p:nvSpPr>
          <p:cNvPr id="32" name="TextBox 43"/>
          <p:cNvSpPr txBox="1">
            <a:spLocks noChangeArrowheads="1"/>
          </p:cNvSpPr>
          <p:nvPr/>
        </p:nvSpPr>
        <p:spPr bwMode="auto">
          <a:xfrm>
            <a:off x="3367088" y="4125913"/>
            <a:ext cx="1174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latin typeface="Times New Roman" pitchFamily="18" charset="0"/>
                <a:cs typeface="Times New Roman" pitchFamily="18" charset="0"/>
              </a:rPr>
              <a:t>Left camera</a:t>
            </a:r>
          </a:p>
        </p:txBody>
      </p:sp>
      <p:sp>
        <p:nvSpPr>
          <p:cNvPr id="33" name="Right Arrow 32"/>
          <p:cNvSpPr/>
          <p:nvPr/>
        </p:nvSpPr>
        <p:spPr>
          <a:xfrm>
            <a:off x="4595813" y="4035425"/>
            <a:ext cx="495300" cy="26035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Cloud 33"/>
          <p:cNvSpPr/>
          <p:nvPr/>
        </p:nvSpPr>
        <p:spPr>
          <a:xfrm>
            <a:off x="853440" y="3781425"/>
            <a:ext cx="1386840" cy="100806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773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ity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524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689225" y="695325"/>
            <a:ext cx="39179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b="1">
                <a:ea typeface="宋体" pitchFamily="2" charset="-122"/>
              </a:rPr>
              <a:t>Basic principles of  3D Perception</a:t>
            </a:r>
          </a:p>
        </p:txBody>
      </p:sp>
      <p:sp>
        <p:nvSpPr>
          <p:cNvPr id="10244" name="Oval 6"/>
          <p:cNvSpPr>
            <a:spLocks noChangeArrowheads="1"/>
          </p:cNvSpPr>
          <p:nvPr/>
        </p:nvSpPr>
        <p:spPr bwMode="auto">
          <a:xfrm>
            <a:off x="3490436" y="5638165"/>
            <a:ext cx="4572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solidFill>
                  <a:schemeClr val="bg1"/>
                </a:solidFill>
                <a:ea typeface="宋体" pitchFamily="2" charset="-122"/>
              </a:rPr>
              <a:t>L</a:t>
            </a:r>
          </a:p>
        </p:txBody>
      </p:sp>
      <p:sp>
        <p:nvSpPr>
          <p:cNvPr id="10245" name="Oval 7"/>
          <p:cNvSpPr>
            <a:spLocks noChangeArrowheads="1"/>
          </p:cNvSpPr>
          <p:nvPr/>
        </p:nvSpPr>
        <p:spPr bwMode="auto">
          <a:xfrm>
            <a:off x="5233511" y="5638165"/>
            <a:ext cx="4572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solidFill>
                  <a:schemeClr val="bg1"/>
                </a:solidFill>
                <a:ea typeface="宋体" pitchFamily="2" charset="-122"/>
              </a:rPr>
              <a:t>R</a:t>
            </a:r>
          </a:p>
        </p:txBody>
      </p:sp>
      <p:graphicFrame>
        <p:nvGraphicFramePr>
          <p:cNvPr id="1024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5574719"/>
              </p:ext>
            </p:extLst>
          </p:nvPr>
        </p:nvGraphicFramePr>
        <p:xfrm>
          <a:off x="3333274" y="1704340"/>
          <a:ext cx="2468562" cy="187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31" name="Bitmap Image" r:id="rId4" imgW="0" imgH="0" progId="Paint.Picture">
                  <p:embed/>
                </p:oleObj>
              </mc:Choice>
              <mc:Fallback>
                <p:oleObj name="Bitmap Image" r:id="rId4" imgW="0" imgH="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274" y="1704340"/>
                        <a:ext cx="2468562" cy="187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6"/>
          <p:cNvSpPr>
            <a:spLocks/>
          </p:cNvSpPr>
          <p:nvPr/>
        </p:nvSpPr>
        <p:spPr bwMode="auto">
          <a:xfrm>
            <a:off x="3025299" y="3812540"/>
            <a:ext cx="1549400" cy="1835150"/>
          </a:xfrm>
          <a:custGeom>
            <a:avLst/>
            <a:gdLst>
              <a:gd name="T0" fmla="*/ 0 w 976"/>
              <a:gd name="T1" fmla="*/ 0 h 1156"/>
              <a:gd name="T2" fmla="*/ 431 w 976"/>
              <a:gd name="T3" fmla="*/ 1156 h 1156"/>
              <a:gd name="T4" fmla="*/ 976 w 976"/>
              <a:gd name="T5" fmla="*/ 0 h 1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76" h="1156">
                <a:moveTo>
                  <a:pt x="0" y="0"/>
                </a:moveTo>
                <a:lnTo>
                  <a:pt x="431" y="1156"/>
                </a:lnTo>
                <a:lnTo>
                  <a:pt x="976" y="0"/>
                </a:lnTo>
              </a:path>
            </a:pathLst>
          </a:custGeom>
          <a:gradFill rotWithShape="1">
            <a:gsLst>
              <a:gs pos="0">
                <a:schemeClr val="accent2">
                  <a:alpha val="49001"/>
                </a:schemeClr>
              </a:gs>
              <a:gs pos="100000">
                <a:schemeClr val="accent2">
                  <a:gamma/>
                  <a:shade val="0"/>
                  <a:invGamma/>
                  <a:alpha val="52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reeform 17"/>
          <p:cNvSpPr>
            <a:spLocks/>
          </p:cNvSpPr>
          <p:nvPr/>
        </p:nvSpPr>
        <p:spPr bwMode="auto">
          <a:xfrm flipH="1">
            <a:off x="4574699" y="3812540"/>
            <a:ext cx="1549400" cy="1835150"/>
          </a:xfrm>
          <a:custGeom>
            <a:avLst/>
            <a:gdLst>
              <a:gd name="T0" fmla="*/ 0 w 976"/>
              <a:gd name="T1" fmla="*/ 0 h 1156"/>
              <a:gd name="T2" fmla="*/ 431 w 976"/>
              <a:gd name="T3" fmla="*/ 1156 h 1156"/>
              <a:gd name="T4" fmla="*/ 976 w 976"/>
              <a:gd name="T5" fmla="*/ 0 h 1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76" h="1156">
                <a:moveTo>
                  <a:pt x="0" y="0"/>
                </a:moveTo>
                <a:lnTo>
                  <a:pt x="431" y="1156"/>
                </a:lnTo>
                <a:lnTo>
                  <a:pt x="976" y="0"/>
                </a:lnTo>
              </a:path>
            </a:pathLst>
          </a:custGeom>
          <a:gradFill rotWithShape="1">
            <a:gsLst>
              <a:gs pos="0">
                <a:schemeClr val="accent2">
                  <a:alpha val="49001"/>
                </a:schemeClr>
              </a:gs>
              <a:gs pos="100000">
                <a:schemeClr val="accent2">
                  <a:gamma/>
                  <a:shade val="0"/>
                  <a:invGamma/>
                  <a:alpha val="52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49" name="Rectangle 18"/>
          <p:cNvSpPr>
            <a:spLocks noChangeArrowheads="1"/>
          </p:cNvSpPr>
          <p:nvPr/>
        </p:nvSpPr>
        <p:spPr bwMode="auto">
          <a:xfrm>
            <a:off x="6321743" y="2064385"/>
            <a:ext cx="2484437" cy="118173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CN" sz="1600" dirty="0" smtClean="0">
                <a:ea typeface="宋体" pitchFamily="2" charset="-122"/>
              </a:rPr>
              <a:t>What would happen if the pair of images are displayed directly? See the image on the left.</a:t>
            </a:r>
            <a:endParaRPr lang="en-US" altLang="zh-CN" sz="1600" dirty="0">
              <a:ea typeface="宋体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0235" y="1618932"/>
            <a:ext cx="1841183" cy="1901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200" dirty="0" smtClean="0">
                <a:solidFill>
                  <a:schemeClr val="tx1"/>
                </a:solidFill>
              </a:rPr>
              <a:t>Unfortunately, a side by side arrangement of the L and R pictures cannot direct each picture to the corresponding eye.</a:t>
            </a:r>
          </a:p>
          <a:p>
            <a:pPr algn="just"/>
            <a:endParaRPr lang="en-US" sz="1200" dirty="0">
              <a:solidFill>
                <a:schemeClr val="tx1"/>
              </a:solidFill>
            </a:endParaRPr>
          </a:p>
          <a:p>
            <a:pPr algn="just"/>
            <a:r>
              <a:rPr lang="en-US" sz="1200" dirty="0" smtClean="0">
                <a:solidFill>
                  <a:schemeClr val="tx1"/>
                </a:solidFill>
              </a:rPr>
              <a:t>In this example, we simply see 2 pictures.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0235" y="3812540"/>
            <a:ext cx="1841183" cy="1628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200" dirty="0" smtClean="0">
                <a:solidFill>
                  <a:schemeClr val="tx1"/>
                </a:solidFill>
              </a:rPr>
              <a:t>While we can use 2 cameras to capture what is seen with our eyes, directly displaying them does not give the 3D effect. Why?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85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ity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524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689225" y="695325"/>
            <a:ext cx="39179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b="1">
                <a:ea typeface="宋体" pitchFamily="2" charset="-122"/>
              </a:rPr>
              <a:t>Basic principles of  3D Perception</a:t>
            </a:r>
          </a:p>
        </p:txBody>
      </p:sp>
      <p:sp>
        <p:nvSpPr>
          <p:cNvPr id="25" name="Oval 6"/>
          <p:cNvSpPr>
            <a:spLocks noChangeArrowheads="1"/>
          </p:cNvSpPr>
          <p:nvPr/>
        </p:nvSpPr>
        <p:spPr bwMode="auto">
          <a:xfrm>
            <a:off x="1282065" y="5259811"/>
            <a:ext cx="4572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solidFill>
                  <a:schemeClr val="bg1"/>
                </a:solidFill>
                <a:ea typeface="宋体" pitchFamily="2" charset="-122"/>
              </a:rPr>
              <a:t>L</a:t>
            </a:r>
          </a:p>
        </p:txBody>
      </p:sp>
      <p:sp>
        <p:nvSpPr>
          <p:cNvPr id="26" name="Oval 7"/>
          <p:cNvSpPr>
            <a:spLocks noChangeArrowheads="1"/>
          </p:cNvSpPr>
          <p:nvPr/>
        </p:nvSpPr>
        <p:spPr bwMode="auto">
          <a:xfrm>
            <a:off x="3025140" y="5259811"/>
            <a:ext cx="4572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solidFill>
                  <a:schemeClr val="bg1"/>
                </a:solidFill>
                <a:ea typeface="宋体" pitchFamily="2" charset="-122"/>
              </a:rPr>
              <a:t>R</a:t>
            </a:r>
          </a:p>
        </p:txBody>
      </p:sp>
      <p:sp>
        <p:nvSpPr>
          <p:cNvPr id="27" name="Freeform 16"/>
          <p:cNvSpPr>
            <a:spLocks/>
          </p:cNvSpPr>
          <p:nvPr/>
        </p:nvSpPr>
        <p:spPr bwMode="auto">
          <a:xfrm rot="923881">
            <a:off x="1366203" y="1562524"/>
            <a:ext cx="1549400" cy="3789362"/>
          </a:xfrm>
          <a:custGeom>
            <a:avLst/>
            <a:gdLst>
              <a:gd name="T0" fmla="*/ 0 w 976"/>
              <a:gd name="T1" fmla="*/ 0 h 1156"/>
              <a:gd name="T2" fmla="*/ 431 w 976"/>
              <a:gd name="T3" fmla="*/ 1156 h 1156"/>
              <a:gd name="T4" fmla="*/ 976 w 976"/>
              <a:gd name="T5" fmla="*/ 0 h 1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76" h="1156">
                <a:moveTo>
                  <a:pt x="0" y="0"/>
                </a:moveTo>
                <a:lnTo>
                  <a:pt x="431" y="1156"/>
                </a:lnTo>
                <a:lnTo>
                  <a:pt x="976" y="0"/>
                </a:lnTo>
              </a:path>
            </a:pathLst>
          </a:custGeom>
          <a:gradFill rotWithShape="1">
            <a:gsLst>
              <a:gs pos="0">
                <a:schemeClr val="accent2">
                  <a:alpha val="0"/>
                </a:schemeClr>
              </a:gs>
              <a:gs pos="100000">
                <a:schemeClr val="accent6">
                  <a:lumMod val="75000"/>
                  <a:alpha val="77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" name="Freeform 27"/>
          <p:cNvSpPr>
            <a:spLocks/>
          </p:cNvSpPr>
          <p:nvPr/>
        </p:nvSpPr>
        <p:spPr bwMode="auto">
          <a:xfrm rot="20676119" flipH="1">
            <a:off x="1861503" y="1562524"/>
            <a:ext cx="1549400" cy="3789362"/>
          </a:xfrm>
          <a:custGeom>
            <a:avLst/>
            <a:gdLst>
              <a:gd name="T0" fmla="*/ 0 w 976"/>
              <a:gd name="T1" fmla="*/ 0 h 1156"/>
              <a:gd name="T2" fmla="*/ 431 w 976"/>
              <a:gd name="T3" fmla="*/ 1156 h 1156"/>
              <a:gd name="T4" fmla="*/ 976 w 976"/>
              <a:gd name="T5" fmla="*/ 0 h 1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76" h="1156">
                <a:moveTo>
                  <a:pt x="0" y="0"/>
                </a:moveTo>
                <a:lnTo>
                  <a:pt x="431" y="1156"/>
                </a:lnTo>
                <a:lnTo>
                  <a:pt x="976" y="0"/>
                </a:lnTo>
              </a:path>
            </a:pathLst>
          </a:custGeom>
          <a:gradFill rotWithShape="1">
            <a:gsLst>
              <a:gs pos="0">
                <a:schemeClr val="accent2">
                  <a:alpha val="0"/>
                </a:schemeClr>
              </a:gs>
              <a:gs pos="100000">
                <a:schemeClr val="accent6">
                  <a:lumMod val="75000"/>
                  <a:alpha val="81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2242503" y="2357861"/>
            <a:ext cx="393700" cy="3048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ight Arrow 29"/>
          <p:cNvSpPr/>
          <p:nvPr/>
        </p:nvSpPr>
        <p:spPr>
          <a:xfrm flipH="1">
            <a:off x="2198053" y="2732511"/>
            <a:ext cx="393700" cy="3048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282065" y="4116811"/>
            <a:ext cx="960438" cy="8921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1526540" y="4202536"/>
            <a:ext cx="393700" cy="3048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Right Arrow 32"/>
          <p:cNvSpPr/>
          <p:nvPr/>
        </p:nvSpPr>
        <p:spPr>
          <a:xfrm flipH="1">
            <a:off x="1604328" y="4578774"/>
            <a:ext cx="393700" cy="3048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585403" y="4116811"/>
            <a:ext cx="960437" cy="8921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2952115" y="4202536"/>
            <a:ext cx="393700" cy="3048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Right Arrow 35"/>
          <p:cNvSpPr/>
          <p:nvPr/>
        </p:nvSpPr>
        <p:spPr>
          <a:xfrm flipH="1">
            <a:off x="2793365" y="4578774"/>
            <a:ext cx="393700" cy="3048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5118602" y="5253037"/>
            <a:ext cx="4572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solidFill>
                  <a:schemeClr val="bg1"/>
                </a:solidFill>
                <a:ea typeface="宋体" pitchFamily="2" charset="-122"/>
              </a:rPr>
              <a:t>L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6861677" y="5253037"/>
            <a:ext cx="4572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solidFill>
                  <a:schemeClr val="bg1"/>
                </a:solidFill>
                <a:ea typeface="宋体" pitchFamily="2" charset="-122"/>
              </a:rPr>
              <a:t>R</a:t>
            </a:r>
          </a:p>
        </p:txBody>
      </p:sp>
      <p:sp>
        <p:nvSpPr>
          <p:cNvPr id="39" name="Freeform 16"/>
          <p:cNvSpPr>
            <a:spLocks/>
          </p:cNvSpPr>
          <p:nvPr/>
        </p:nvSpPr>
        <p:spPr bwMode="auto">
          <a:xfrm rot="923881">
            <a:off x="5210441" y="1492779"/>
            <a:ext cx="1549400" cy="3789362"/>
          </a:xfrm>
          <a:custGeom>
            <a:avLst/>
            <a:gdLst>
              <a:gd name="T0" fmla="*/ 0 w 976"/>
              <a:gd name="T1" fmla="*/ 0 h 1156"/>
              <a:gd name="T2" fmla="*/ 431 w 976"/>
              <a:gd name="T3" fmla="*/ 1156 h 1156"/>
              <a:gd name="T4" fmla="*/ 976 w 976"/>
              <a:gd name="T5" fmla="*/ 0 h 1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76" h="1156">
                <a:moveTo>
                  <a:pt x="0" y="0"/>
                </a:moveTo>
                <a:lnTo>
                  <a:pt x="431" y="1156"/>
                </a:lnTo>
                <a:lnTo>
                  <a:pt x="976" y="0"/>
                </a:lnTo>
              </a:path>
            </a:pathLst>
          </a:custGeom>
          <a:gradFill rotWithShape="1">
            <a:gsLst>
              <a:gs pos="0">
                <a:schemeClr val="accent2">
                  <a:alpha val="0"/>
                </a:schemeClr>
              </a:gs>
              <a:gs pos="100000">
                <a:schemeClr val="accent6">
                  <a:lumMod val="75000"/>
                  <a:alpha val="77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0" name="Freeform 39"/>
          <p:cNvSpPr>
            <a:spLocks/>
          </p:cNvSpPr>
          <p:nvPr/>
        </p:nvSpPr>
        <p:spPr bwMode="auto">
          <a:xfrm rot="20676119" flipH="1">
            <a:off x="5705741" y="1492779"/>
            <a:ext cx="1549400" cy="3789362"/>
          </a:xfrm>
          <a:custGeom>
            <a:avLst/>
            <a:gdLst>
              <a:gd name="T0" fmla="*/ 0 w 976"/>
              <a:gd name="T1" fmla="*/ 0 h 1156"/>
              <a:gd name="T2" fmla="*/ 431 w 976"/>
              <a:gd name="T3" fmla="*/ 1156 h 1156"/>
              <a:gd name="T4" fmla="*/ 976 w 976"/>
              <a:gd name="T5" fmla="*/ 0 h 1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76" h="1156">
                <a:moveTo>
                  <a:pt x="0" y="0"/>
                </a:moveTo>
                <a:lnTo>
                  <a:pt x="431" y="1156"/>
                </a:lnTo>
                <a:lnTo>
                  <a:pt x="976" y="0"/>
                </a:lnTo>
              </a:path>
            </a:pathLst>
          </a:custGeom>
          <a:gradFill rotWithShape="1">
            <a:gsLst>
              <a:gs pos="0">
                <a:schemeClr val="accent2">
                  <a:alpha val="0"/>
                </a:schemeClr>
              </a:gs>
              <a:gs pos="100000">
                <a:schemeClr val="accent6">
                  <a:lumMod val="75000"/>
                  <a:alpha val="81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732397" y="2324100"/>
            <a:ext cx="1002399" cy="892175"/>
            <a:chOff x="3312692" y="1326089"/>
            <a:chExt cx="1962836" cy="892175"/>
          </a:xfrm>
        </p:grpSpPr>
        <p:sp>
          <p:nvSpPr>
            <p:cNvPr id="49" name="Rectangle 48"/>
            <p:cNvSpPr/>
            <p:nvPr/>
          </p:nvSpPr>
          <p:spPr>
            <a:xfrm>
              <a:off x="3312692" y="1326089"/>
              <a:ext cx="960438" cy="8921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Right Arrow 49"/>
            <p:cNvSpPr/>
            <p:nvPr/>
          </p:nvSpPr>
          <p:spPr>
            <a:xfrm>
              <a:off x="3557167" y="1411814"/>
              <a:ext cx="393700" cy="304800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Right Arrow 50"/>
            <p:cNvSpPr/>
            <p:nvPr/>
          </p:nvSpPr>
          <p:spPr>
            <a:xfrm flipH="1">
              <a:off x="3634955" y="1788052"/>
              <a:ext cx="393700" cy="30480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315091" y="1326089"/>
              <a:ext cx="960437" cy="8921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Right Arrow 52"/>
            <p:cNvSpPr/>
            <p:nvPr/>
          </p:nvSpPr>
          <p:spPr>
            <a:xfrm>
              <a:off x="4681803" y="1411814"/>
              <a:ext cx="393700" cy="304800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Right Arrow 53"/>
            <p:cNvSpPr/>
            <p:nvPr/>
          </p:nvSpPr>
          <p:spPr>
            <a:xfrm flipH="1">
              <a:off x="4523053" y="1788052"/>
              <a:ext cx="393700" cy="30480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134142" y="4008650"/>
            <a:ext cx="1002399" cy="892175"/>
            <a:chOff x="3312692" y="1326089"/>
            <a:chExt cx="1962836" cy="892175"/>
          </a:xfrm>
        </p:grpSpPr>
        <p:sp>
          <p:nvSpPr>
            <p:cNvPr id="56" name="Rectangle 55"/>
            <p:cNvSpPr/>
            <p:nvPr/>
          </p:nvSpPr>
          <p:spPr>
            <a:xfrm>
              <a:off x="3312692" y="1326089"/>
              <a:ext cx="960438" cy="8921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Right Arrow 56"/>
            <p:cNvSpPr/>
            <p:nvPr/>
          </p:nvSpPr>
          <p:spPr>
            <a:xfrm>
              <a:off x="3557167" y="1411814"/>
              <a:ext cx="393700" cy="304800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Right Arrow 57"/>
            <p:cNvSpPr/>
            <p:nvPr/>
          </p:nvSpPr>
          <p:spPr>
            <a:xfrm flipH="1">
              <a:off x="3634955" y="1788052"/>
              <a:ext cx="393700" cy="30480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315091" y="1326089"/>
              <a:ext cx="960437" cy="8921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Right Arrow 59"/>
            <p:cNvSpPr/>
            <p:nvPr/>
          </p:nvSpPr>
          <p:spPr>
            <a:xfrm>
              <a:off x="4681803" y="1411814"/>
              <a:ext cx="393700" cy="304800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" name="Right Arrow 60"/>
            <p:cNvSpPr/>
            <p:nvPr/>
          </p:nvSpPr>
          <p:spPr>
            <a:xfrm flipH="1">
              <a:off x="4523053" y="1788052"/>
              <a:ext cx="393700" cy="30480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489554" y="4006216"/>
            <a:ext cx="1002399" cy="892175"/>
            <a:chOff x="3312692" y="1326089"/>
            <a:chExt cx="1962836" cy="892175"/>
          </a:xfrm>
        </p:grpSpPr>
        <p:sp>
          <p:nvSpPr>
            <p:cNvPr id="63" name="Rectangle 62"/>
            <p:cNvSpPr/>
            <p:nvPr/>
          </p:nvSpPr>
          <p:spPr>
            <a:xfrm>
              <a:off x="3312692" y="1326089"/>
              <a:ext cx="960438" cy="8921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4" name="Right Arrow 63"/>
            <p:cNvSpPr/>
            <p:nvPr/>
          </p:nvSpPr>
          <p:spPr>
            <a:xfrm>
              <a:off x="3557167" y="1411814"/>
              <a:ext cx="393700" cy="304800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" name="Right Arrow 64"/>
            <p:cNvSpPr/>
            <p:nvPr/>
          </p:nvSpPr>
          <p:spPr>
            <a:xfrm flipH="1">
              <a:off x="3634955" y="1788052"/>
              <a:ext cx="393700" cy="30480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315091" y="1326089"/>
              <a:ext cx="960437" cy="8921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7" name="Right Arrow 66"/>
            <p:cNvSpPr/>
            <p:nvPr/>
          </p:nvSpPr>
          <p:spPr>
            <a:xfrm>
              <a:off x="4681803" y="1411814"/>
              <a:ext cx="393700" cy="304800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8" name="Right Arrow 67"/>
            <p:cNvSpPr/>
            <p:nvPr/>
          </p:nvSpPr>
          <p:spPr>
            <a:xfrm flipH="1">
              <a:off x="4523053" y="1788052"/>
              <a:ext cx="393700" cy="30480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000500" y="3195849"/>
            <a:ext cx="861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NOT</a:t>
            </a:r>
          </a:p>
          <a:p>
            <a:pPr algn="ctr"/>
            <a:r>
              <a:rPr lang="en-US" dirty="0" smtClean="0"/>
              <a:t>THE</a:t>
            </a:r>
          </a:p>
          <a:p>
            <a:pPr algn="ctr"/>
            <a:r>
              <a:rPr lang="en-US" dirty="0" smtClean="0"/>
              <a:t>SAME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60815" y="5852160"/>
            <a:ext cx="2468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How to reproduce this from the L and the R images?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5637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ity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524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017713" y="685800"/>
            <a:ext cx="487838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b="1">
                <a:ea typeface="宋体" pitchFamily="2" charset="-122"/>
              </a:rPr>
              <a:t>Practical 3D recording and viewing system</a:t>
            </a:r>
          </a:p>
        </p:txBody>
      </p:sp>
      <p:grpSp>
        <p:nvGrpSpPr>
          <p:cNvPr id="11268" name="Group 25"/>
          <p:cNvGrpSpPr>
            <a:grpSpLocks/>
          </p:cNvGrpSpPr>
          <p:nvPr/>
        </p:nvGrpSpPr>
        <p:grpSpPr bwMode="auto">
          <a:xfrm>
            <a:off x="858533" y="1769552"/>
            <a:ext cx="3106737" cy="4467225"/>
            <a:chOff x="3034903" y="1535114"/>
            <a:chExt cx="3107466" cy="4467225"/>
          </a:xfrm>
        </p:grpSpPr>
        <p:sp>
          <p:nvSpPr>
            <p:cNvPr id="11271" name="Oval 6"/>
            <p:cNvSpPr>
              <a:spLocks noChangeArrowheads="1"/>
            </p:cNvSpPr>
            <p:nvPr/>
          </p:nvSpPr>
          <p:spPr bwMode="auto">
            <a:xfrm>
              <a:off x="3471069" y="5545139"/>
              <a:ext cx="457200" cy="457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ea typeface="宋体" pitchFamily="2" charset="-122"/>
                </a:rPr>
                <a:t>L</a:t>
              </a:r>
            </a:p>
          </p:txBody>
        </p:sp>
        <p:sp>
          <p:nvSpPr>
            <p:cNvPr id="11272" name="Oval 7"/>
            <p:cNvSpPr>
              <a:spLocks noChangeArrowheads="1"/>
            </p:cNvSpPr>
            <p:nvPr/>
          </p:nvSpPr>
          <p:spPr bwMode="auto">
            <a:xfrm>
              <a:off x="5325204" y="5526089"/>
              <a:ext cx="457200" cy="457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ea typeface="宋体" pitchFamily="2" charset="-122"/>
                </a:rPr>
                <a:t>R</a:t>
              </a:r>
            </a:p>
          </p:txBody>
        </p:sp>
        <p:sp>
          <p:nvSpPr>
            <p:cNvPr id="11273" name="Rectangle 18"/>
            <p:cNvSpPr>
              <a:spLocks noChangeArrowheads="1"/>
            </p:cNvSpPr>
            <p:nvPr/>
          </p:nvSpPr>
          <p:spPr bwMode="auto">
            <a:xfrm>
              <a:off x="3060304" y="1535114"/>
              <a:ext cx="1278731" cy="9001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 algn="ctr"/>
              <a:r>
                <a:rPr lang="en-US" altLang="zh-CN">
                  <a:ea typeface="宋体" pitchFamily="2" charset="-122"/>
                </a:rPr>
                <a:t>Left</a:t>
              </a:r>
            </a:p>
            <a:p>
              <a:pPr algn="ctr"/>
              <a:r>
                <a:rPr lang="en-US" altLang="zh-CN">
                  <a:ea typeface="宋体" pitchFamily="2" charset="-122"/>
                </a:rPr>
                <a:t>image</a:t>
              </a:r>
            </a:p>
          </p:txBody>
        </p:sp>
        <p:sp>
          <p:nvSpPr>
            <p:cNvPr id="11274" name="Rectangle 18"/>
            <p:cNvSpPr>
              <a:spLocks noChangeArrowheads="1"/>
            </p:cNvSpPr>
            <p:nvPr/>
          </p:nvSpPr>
          <p:spPr bwMode="auto">
            <a:xfrm>
              <a:off x="4685839" y="1535114"/>
              <a:ext cx="1278731" cy="9001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 algn="ctr"/>
              <a:r>
                <a:rPr lang="en-US" altLang="zh-CN">
                  <a:ea typeface="宋体" pitchFamily="2" charset="-122"/>
                </a:rPr>
                <a:t>Right image</a:t>
              </a:r>
            </a:p>
          </p:txBody>
        </p:sp>
        <p:sp>
          <p:nvSpPr>
            <p:cNvPr id="11275" name="Rectangle 18"/>
            <p:cNvSpPr>
              <a:spLocks noChangeArrowheads="1"/>
            </p:cNvSpPr>
            <p:nvPr/>
          </p:nvSpPr>
          <p:spPr bwMode="auto">
            <a:xfrm>
              <a:off x="3904060" y="3240089"/>
              <a:ext cx="1278731" cy="9001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 algn="ctr"/>
              <a:r>
                <a:rPr lang="en-US" altLang="zh-CN">
                  <a:ea typeface="宋体" pitchFamily="2" charset="-122"/>
                </a:rPr>
                <a:t>Integrated picture</a:t>
              </a:r>
            </a:p>
          </p:txBody>
        </p:sp>
        <p:cxnSp>
          <p:nvCxnSpPr>
            <p:cNvPr id="3" name="Straight Arrow Connector 2"/>
            <p:cNvCxnSpPr>
              <a:stCxn id="11273" idx="2"/>
              <a:endCxn id="11275" idx="0"/>
            </p:cNvCxnSpPr>
            <p:nvPr/>
          </p:nvCxnSpPr>
          <p:spPr>
            <a:xfrm>
              <a:off x="3700221" y="2435226"/>
              <a:ext cx="843161" cy="804863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1274" idx="2"/>
              <a:endCxn id="11275" idx="0"/>
            </p:cNvCxnSpPr>
            <p:nvPr/>
          </p:nvCxnSpPr>
          <p:spPr>
            <a:xfrm flipH="1">
              <a:off x="4543382" y="2435226"/>
              <a:ext cx="781233" cy="804863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1275" idx="2"/>
              <a:endCxn id="11272" idx="0"/>
            </p:cNvCxnSpPr>
            <p:nvPr/>
          </p:nvCxnSpPr>
          <p:spPr>
            <a:xfrm>
              <a:off x="4543382" y="4140201"/>
              <a:ext cx="1009887" cy="1385888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1275" idx="2"/>
              <a:endCxn id="11271" idx="0"/>
            </p:cNvCxnSpPr>
            <p:nvPr/>
          </p:nvCxnSpPr>
          <p:spPr>
            <a:xfrm flipH="1">
              <a:off x="3700221" y="4140201"/>
              <a:ext cx="843161" cy="1404938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80" name="Rectangle 5"/>
            <p:cNvSpPr>
              <a:spLocks noChangeArrowheads="1"/>
            </p:cNvSpPr>
            <p:nvPr/>
          </p:nvSpPr>
          <p:spPr bwMode="auto">
            <a:xfrm>
              <a:off x="3034903" y="4486275"/>
              <a:ext cx="111998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>
                  <a:ea typeface="宋体" pitchFamily="2" charset="-122"/>
                </a:rPr>
                <a:t>Left</a:t>
              </a:r>
            </a:p>
            <a:p>
              <a:pPr algn="ctr"/>
              <a:r>
                <a:rPr lang="en-US" altLang="zh-CN">
                  <a:ea typeface="宋体" pitchFamily="2" charset="-122"/>
                </a:rPr>
                <a:t>image</a:t>
              </a:r>
            </a:p>
          </p:txBody>
        </p:sp>
        <p:sp>
          <p:nvSpPr>
            <p:cNvPr id="11281" name="Rectangle 24"/>
            <p:cNvSpPr>
              <a:spLocks noChangeArrowheads="1"/>
            </p:cNvSpPr>
            <p:nvPr/>
          </p:nvSpPr>
          <p:spPr bwMode="auto">
            <a:xfrm>
              <a:off x="5022388" y="4471879"/>
              <a:ext cx="111998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>
                  <a:ea typeface="宋体" pitchFamily="2" charset="-122"/>
                </a:rPr>
                <a:t>Right</a:t>
              </a:r>
            </a:p>
            <a:p>
              <a:pPr algn="ctr"/>
              <a:r>
                <a:rPr lang="en-US" altLang="zh-CN">
                  <a:ea typeface="宋体" pitchFamily="2" charset="-122"/>
                </a:rPr>
                <a:t>image</a:t>
              </a:r>
            </a:p>
          </p:txBody>
        </p:sp>
      </p:grpSp>
      <p:sp>
        <p:nvSpPr>
          <p:cNvPr id="28" name="Round Single Corner Rectangle 27"/>
          <p:cNvSpPr/>
          <p:nvPr/>
        </p:nvSpPr>
        <p:spPr>
          <a:xfrm>
            <a:off x="5046344" y="1325563"/>
            <a:ext cx="3556635" cy="1013777"/>
          </a:xfrm>
          <a:prstGeom prst="round1Rect">
            <a:avLst/>
          </a:prstGeom>
          <a:solidFill>
            <a:srgbClr val="FFCC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000066"/>
                </a:solidFill>
              </a:rPr>
              <a:t>The left and right images are merged on the integrated picture, </a:t>
            </a:r>
            <a:r>
              <a:rPr lang="en-US" sz="1400" dirty="0" smtClean="0">
                <a:solidFill>
                  <a:srgbClr val="000066"/>
                </a:solidFill>
              </a:rPr>
              <a:t>in a way that each will be </a:t>
            </a:r>
            <a:r>
              <a:rPr lang="en-US" sz="1400" dirty="0">
                <a:solidFill>
                  <a:srgbClr val="000066"/>
                </a:solidFill>
              </a:rPr>
              <a:t>diverted to the corresponding </a:t>
            </a:r>
            <a:r>
              <a:rPr lang="en-US" sz="1400" dirty="0" smtClean="0">
                <a:solidFill>
                  <a:srgbClr val="000066"/>
                </a:solidFill>
              </a:rPr>
              <a:t>eyes.</a:t>
            </a:r>
          </a:p>
          <a:p>
            <a:pPr algn="ctr">
              <a:defRPr/>
            </a:pPr>
            <a:r>
              <a:rPr lang="en-US" sz="1400" dirty="0" smtClean="0">
                <a:solidFill>
                  <a:srgbClr val="000066"/>
                </a:solidFill>
              </a:rPr>
              <a:t>But how?</a:t>
            </a:r>
            <a:endParaRPr lang="en-US" sz="1400" dirty="0">
              <a:solidFill>
                <a:srgbClr val="000066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4736719" y="2783098"/>
            <a:ext cx="3951818" cy="2531268"/>
            <a:chOff x="1265238" y="1951038"/>
            <a:chExt cx="5932487" cy="3527425"/>
          </a:xfrm>
        </p:grpSpPr>
        <p:sp>
          <p:nvSpPr>
            <p:cNvPr id="61" name="Rectangle 60"/>
            <p:cNvSpPr/>
            <p:nvPr/>
          </p:nvSpPr>
          <p:spPr>
            <a:xfrm>
              <a:off x="1265238" y="2378075"/>
              <a:ext cx="1225550" cy="2590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1301750" y="2413000"/>
              <a:ext cx="107950" cy="180975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1301750" y="2746375"/>
              <a:ext cx="107950" cy="179388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1301750" y="3082925"/>
              <a:ext cx="107950" cy="179388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1301750" y="3414713"/>
              <a:ext cx="107950" cy="180975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1301750" y="3736975"/>
              <a:ext cx="107950" cy="179388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1301750" y="4068763"/>
              <a:ext cx="107950" cy="180975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1301750" y="4392613"/>
              <a:ext cx="107950" cy="179387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1301750" y="4724400"/>
              <a:ext cx="107950" cy="180975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2346325" y="2413000"/>
              <a:ext cx="107950" cy="180975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2346325" y="2746375"/>
              <a:ext cx="107950" cy="179388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2346325" y="3082925"/>
              <a:ext cx="107950" cy="179388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2346325" y="3414713"/>
              <a:ext cx="107950" cy="180975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2346325" y="3736975"/>
              <a:ext cx="107950" cy="179388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2346325" y="4068763"/>
              <a:ext cx="107950" cy="180975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2346325" y="4392613"/>
              <a:ext cx="107950" cy="179387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2346325" y="4724400"/>
              <a:ext cx="107950" cy="180975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78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2250" y="3060700"/>
              <a:ext cx="771525" cy="590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2250" y="2413000"/>
              <a:ext cx="771525" cy="590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0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2250" y="4357688"/>
              <a:ext cx="771525" cy="590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2250" y="3709988"/>
              <a:ext cx="771525" cy="590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2" name="TextBox 7"/>
            <p:cNvSpPr txBox="1">
              <a:spLocks noChangeArrowheads="1"/>
            </p:cNvSpPr>
            <p:nvPr/>
          </p:nvSpPr>
          <p:spPr bwMode="auto">
            <a:xfrm>
              <a:off x="3406775" y="3043238"/>
              <a:ext cx="1687393" cy="386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Right projector</a:t>
              </a:r>
            </a:p>
          </p:txBody>
        </p:sp>
        <p:sp>
          <p:nvSpPr>
            <p:cNvPr id="83" name="TextBox 43"/>
            <p:cNvSpPr txBox="1">
              <a:spLocks noChangeArrowheads="1"/>
            </p:cNvSpPr>
            <p:nvPr/>
          </p:nvSpPr>
          <p:spPr bwMode="auto">
            <a:xfrm>
              <a:off x="3502025" y="3892550"/>
              <a:ext cx="1559852" cy="386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Left projector</a:t>
              </a:r>
            </a:p>
          </p:txBody>
        </p:sp>
        <p:grpSp>
          <p:nvGrpSpPr>
            <p:cNvPr id="84" name="Group 6"/>
            <p:cNvGrpSpPr>
              <a:grpSpLocks/>
            </p:cNvGrpSpPr>
            <p:nvPr/>
          </p:nvGrpSpPr>
          <p:grpSpPr bwMode="auto">
            <a:xfrm rot="863588">
              <a:off x="3951288" y="2520950"/>
              <a:ext cx="963612" cy="503238"/>
              <a:chOff x="2255595" y="1700808"/>
              <a:chExt cx="964603" cy="504056"/>
            </a:xfrm>
          </p:grpSpPr>
          <p:sp>
            <p:nvSpPr>
              <p:cNvPr id="95" name="Rectangle 94"/>
              <p:cNvSpPr/>
              <p:nvPr/>
            </p:nvSpPr>
            <p:spPr>
              <a:xfrm>
                <a:off x="2255545" y="1700542"/>
                <a:ext cx="864488" cy="504056"/>
              </a:xfrm>
              <a:prstGeom prst="rect">
                <a:avLst/>
              </a:prstGeom>
              <a:gradFill flip="none" rotWithShape="1">
                <a:gsLst>
                  <a:gs pos="52300">
                    <a:schemeClr val="tx1"/>
                  </a:gs>
                  <a:gs pos="0">
                    <a:srgbClr val="000000"/>
                  </a:gs>
                  <a:gs pos="100000">
                    <a:srgbClr val="000000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3130473" y="1867164"/>
                <a:ext cx="88991" cy="170138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85" name="Group 40"/>
            <p:cNvGrpSpPr>
              <a:grpSpLocks/>
            </p:cNvGrpSpPr>
            <p:nvPr/>
          </p:nvGrpSpPr>
          <p:grpSpPr bwMode="auto">
            <a:xfrm rot="20736412" flipV="1">
              <a:off x="3986213" y="4284663"/>
              <a:ext cx="963612" cy="504825"/>
              <a:chOff x="2255595" y="1700808"/>
              <a:chExt cx="964603" cy="504056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2254796" y="1704007"/>
                <a:ext cx="864488" cy="504056"/>
              </a:xfrm>
              <a:prstGeom prst="rect">
                <a:avLst/>
              </a:prstGeom>
              <a:gradFill flip="none" rotWithShape="1">
                <a:gsLst>
                  <a:gs pos="52300">
                    <a:schemeClr val="tx1"/>
                  </a:gs>
                  <a:gs pos="0">
                    <a:srgbClr val="000000"/>
                  </a:gs>
                  <a:gs pos="100000">
                    <a:srgbClr val="000000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3131264" y="1871296"/>
                <a:ext cx="88991" cy="168019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cxnSp>
          <p:nvCxnSpPr>
            <p:cNvPr id="86" name="Elbow Connector 85"/>
            <p:cNvCxnSpPr>
              <a:endCxn id="95" idx="1"/>
            </p:cNvCxnSpPr>
            <p:nvPr/>
          </p:nvCxnSpPr>
          <p:spPr>
            <a:xfrm>
              <a:off x="2125663" y="1951038"/>
              <a:ext cx="1839912" cy="701675"/>
            </a:xfrm>
            <a:prstGeom prst="bentConnector3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2125663" y="1951038"/>
              <a:ext cx="0" cy="4619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Elbow Connector 87"/>
            <p:cNvCxnSpPr>
              <a:endCxn id="93" idx="1"/>
            </p:cNvCxnSpPr>
            <p:nvPr/>
          </p:nvCxnSpPr>
          <p:spPr>
            <a:xfrm flipV="1">
              <a:off x="1638300" y="4656138"/>
              <a:ext cx="2362200" cy="822325"/>
            </a:xfrm>
            <a:prstGeom prst="bentConnector3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1638300" y="4948238"/>
              <a:ext cx="0" cy="5302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0025" y="3379788"/>
              <a:ext cx="371475" cy="600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1" name="Isosceles Triangle 90"/>
            <p:cNvSpPr/>
            <p:nvPr/>
          </p:nvSpPr>
          <p:spPr>
            <a:xfrm rot="17421669">
              <a:off x="5402263" y="2155825"/>
              <a:ext cx="1104900" cy="2273300"/>
            </a:xfrm>
            <a:prstGeom prst="triangle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  <a:alpha val="68000"/>
                  </a:schemeClr>
                </a:gs>
                <a:gs pos="100000">
                  <a:schemeClr val="accent6">
                    <a:lumMod val="40000"/>
                    <a:lumOff val="60000"/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2" name="Isosceles Triangle 91"/>
            <p:cNvSpPr/>
            <p:nvPr/>
          </p:nvSpPr>
          <p:spPr>
            <a:xfrm rot="4178331" flipV="1">
              <a:off x="5509419" y="2859882"/>
              <a:ext cx="1104900" cy="2271712"/>
            </a:xfrm>
            <a:prstGeom prst="triangle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  <a:alpha val="68000"/>
                  </a:schemeClr>
                </a:gs>
                <a:gs pos="100000">
                  <a:schemeClr val="accent6">
                    <a:lumMod val="40000"/>
                    <a:lumOff val="60000"/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97" name="Text Box 24"/>
          <p:cNvSpPr txBox="1">
            <a:spLocks noChangeArrowheads="1"/>
          </p:cNvSpPr>
          <p:nvPr/>
        </p:nvSpPr>
        <p:spPr bwMode="auto">
          <a:xfrm>
            <a:off x="4796995" y="5542281"/>
            <a:ext cx="4103662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400" dirty="0">
                <a:ea typeface="宋体" pitchFamily="2" charset="-122"/>
              </a:rPr>
              <a:t>The left and right images, are projected and overlapped on the screen, but then the viewer will see a double image instead of 3D perception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ity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524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017713" y="685800"/>
            <a:ext cx="487838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b="1">
                <a:ea typeface="宋体" pitchFamily="2" charset="-122"/>
              </a:rPr>
              <a:t>Practical 3D recording and viewing system</a:t>
            </a:r>
          </a:p>
        </p:txBody>
      </p:sp>
      <p:grpSp>
        <p:nvGrpSpPr>
          <p:cNvPr id="11268" name="Group 25"/>
          <p:cNvGrpSpPr>
            <a:grpSpLocks/>
          </p:cNvGrpSpPr>
          <p:nvPr/>
        </p:nvGrpSpPr>
        <p:grpSpPr bwMode="auto">
          <a:xfrm>
            <a:off x="1213644" y="1506538"/>
            <a:ext cx="3106737" cy="4467225"/>
            <a:chOff x="3034903" y="1535114"/>
            <a:chExt cx="3107466" cy="4467225"/>
          </a:xfrm>
        </p:grpSpPr>
        <p:sp>
          <p:nvSpPr>
            <p:cNvPr id="11271" name="Oval 6"/>
            <p:cNvSpPr>
              <a:spLocks noChangeArrowheads="1"/>
            </p:cNvSpPr>
            <p:nvPr/>
          </p:nvSpPr>
          <p:spPr bwMode="auto">
            <a:xfrm>
              <a:off x="3471069" y="5545139"/>
              <a:ext cx="457200" cy="457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ea typeface="宋体" pitchFamily="2" charset="-122"/>
                </a:rPr>
                <a:t>L</a:t>
              </a:r>
            </a:p>
          </p:txBody>
        </p:sp>
        <p:sp>
          <p:nvSpPr>
            <p:cNvPr id="11272" name="Oval 7"/>
            <p:cNvSpPr>
              <a:spLocks noChangeArrowheads="1"/>
            </p:cNvSpPr>
            <p:nvPr/>
          </p:nvSpPr>
          <p:spPr bwMode="auto">
            <a:xfrm>
              <a:off x="5325204" y="5526089"/>
              <a:ext cx="457200" cy="457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ea typeface="宋体" pitchFamily="2" charset="-122"/>
                </a:rPr>
                <a:t>R</a:t>
              </a:r>
            </a:p>
          </p:txBody>
        </p:sp>
        <p:sp>
          <p:nvSpPr>
            <p:cNvPr id="11273" name="Rectangle 18"/>
            <p:cNvSpPr>
              <a:spLocks noChangeArrowheads="1"/>
            </p:cNvSpPr>
            <p:nvPr/>
          </p:nvSpPr>
          <p:spPr bwMode="auto">
            <a:xfrm>
              <a:off x="3060304" y="1535114"/>
              <a:ext cx="1278731" cy="9001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 algn="ctr"/>
              <a:r>
                <a:rPr lang="en-US" altLang="zh-CN">
                  <a:ea typeface="宋体" pitchFamily="2" charset="-122"/>
                </a:rPr>
                <a:t>Left</a:t>
              </a:r>
            </a:p>
            <a:p>
              <a:pPr algn="ctr"/>
              <a:r>
                <a:rPr lang="en-US" altLang="zh-CN">
                  <a:ea typeface="宋体" pitchFamily="2" charset="-122"/>
                </a:rPr>
                <a:t>image</a:t>
              </a:r>
            </a:p>
          </p:txBody>
        </p:sp>
        <p:sp>
          <p:nvSpPr>
            <p:cNvPr id="11274" name="Rectangle 18"/>
            <p:cNvSpPr>
              <a:spLocks noChangeArrowheads="1"/>
            </p:cNvSpPr>
            <p:nvPr/>
          </p:nvSpPr>
          <p:spPr bwMode="auto">
            <a:xfrm>
              <a:off x="4685839" y="1535114"/>
              <a:ext cx="1278731" cy="9001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 algn="ctr"/>
              <a:r>
                <a:rPr lang="en-US" altLang="zh-CN">
                  <a:ea typeface="宋体" pitchFamily="2" charset="-122"/>
                </a:rPr>
                <a:t>Right image</a:t>
              </a:r>
            </a:p>
          </p:txBody>
        </p:sp>
        <p:sp>
          <p:nvSpPr>
            <p:cNvPr id="11275" name="Rectangle 18"/>
            <p:cNvSpPr>
              <a:spLocks noChangeArrowheads="1"/>
            </p:cNvSpPr>
            <p:nvPr/>
          </p:nvSpPr>
          <p:spPr bwMode="auto">
            <a:xfrm>
              <a:off x="3904060" y="3240089"/>
              <a:ext cx="1278731" cy="9001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 algn="ctr"/>
              <a:r>
                <a:rPr lang="en-US" altLang="zh-CN">
                  <a:ea typeface="宋体" pitchFamily="2" charset="-122"/>
                </a:rPr>
                <a:t>Integrated picture</a:t>
              </a:r>
            </a:p>
          </p:txBody>
        </p:sp>
        <p:cxnSp>
          <p:nvCxnSpPr>
            <p:cNvPr id="3" name="Straight Arrow Connector 2"/>
            <p:cNvCxnSpPr>
              <a:stCxn id="11273" idx="2"/>
              <a:endCxn id="11275" idx="0"/>
            </p:cNvCxnSpPr>
            <p:nvPr/>
          </p:nvCxnSpPr>
          <p:spPr>
            <a:xfrm>
              <a:off x="3700221" y="2435226"/>
              <a:ext cx="843161" cy="804863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1274" idx="2"/>
              <a:endCxn id="11275" idx="0"/>
            </p:cNvCxnSpPr>
            <p:nvPr/>
          </p:nvCxnSpPr>
          <p:spPr>
            <a:xfrm flipH="1">
              <a:off x="4543382" y="2435226"/>
              <a:ext cx="781233" cy="804863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1275" idx="2"/>
              <a:endCxn id="11272" idx="0"/>
            </p:cNvCxnSpPr>
            <p:nvPr/>
          </p:nvCxnSpPr>
          <p:spPr>
            <a:xfrm>
              <a:off x="4543382" y="4140201"/>
              <a:ext cx="1009887" cy="1385888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1275" idx="2"/>
              <a:endCxn id="11271" idx="0"/>
            </p:cNvCxnSpPr>
            <p:nvPr/>
          </p:nvCxnSpPr>
          <p:spPr>
            <a:xfrm flipH="1">
              <a:off x="3700221" y="4140201"/>
              <a:ext cx="843161" cy="1404938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80" name="Rectangle 5"/>
            <p:cNvSpPr>
              <a:spLocks noChangeArrowheads="1"/>
            </p:cNvSpPr>
            <p:nvPr/>
          </p:nvSpPr>
          <p:spPr bwMode="auto">
            <a:xfrm>
              <a:off x="3034903" y="4486275"/>
              <a:ext cx="111998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>
                  <a:ea typeface="宋体" pitchFamily="2" charset="-122"/>
                </a:rPr>
                <a:t>Left</a:t>
              </a:r>
            </a:p>
            <a:p>
              <a:pPr algn="ctr"/>
              <a:r>
                <a:rPr lang="en-US" altLang="zh-CN">
                  <a:ea typeface="宋体" pitchFamily="2" charset="-122"/>
                </a:rPr>
                <a:t>image</a:t>
              </a:r>
            </a:p>
          </p:txBody>
        </p:sp>
        <p:sp>
          <p:nvSpPr>
            <p:cNvPr id="11281" name="Rectangle 24"/>
            <p:cNvSpPr>
              <a:spLocks noChangeArrowheads="1"/>
            </p:cNvSpPr>
            <p:nvPr/>
          </p:nvSpPr>
          <p:spPr bwMode="auto">
            <a:xfrm>
              <a:off x="5022388" y="4471879"/>
              <a:ext cx="111998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>
                  <a:ea typeface="宋体" pitchFamily="2" charset="-122"/>
                </a:rPr>
                <a:t>Right</a:t>
              </a:r>
            </a:p>
            <a:p>
              <a:pPr algn="ctr"/>
              <a:r>
                <a:rPr lang="en-US" altLang="zh-CN">
                  <a:ea typeface="宋体" pitchFamily="2" charset="-122"/>
                </a:rPr>
                <a:t>image</a:t>
              </a:r>
            </a:p>
          </p:txBody>
        </p:sp>
      </p:grpSp>
      <p:sp>
        <p:nvSpPr>
          <p:cNvPr id="28" name="Round Single Corner Rectangle 27"/>
          <p:cNvSpPr/>
          <p:nvPr/>
        </p:nvSpPr>
        <p:spPr>
          <a:xfrm>
            <a:off x="5153025" y="1541463"/>
            <a:ext cx="3276600" cy="1625600"/>
          </a:xfrm>
          <a:prstGeom prst="round1Rect">
            <a:avLst/>
          </a:prstGeom>
          <a:solidFill>
            <a:srgbClr val="FFCC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000066"/>
                </a:solidFill>
              </a:rPr>
              <a:t>The left and right images are merged on the integrated picture, </a:t>
            </a:r>
            <a:r>
              <a:rPr lang="en-US" sz="1400" dirty="0" smtClean="0">
                <a:solidFill>
                  <a:srgbClr val="000066"/>
                </a:solidFill>
              </a:rPr>
              <a:t>in a way that each will be </a:t>
            </a:r>
            <a:r>
              <a:rPr lang="en-US" sz="1400" dirty="0">
                <a:solidFill>
                  <a:srgbClr val="000066"/>
                </a:solidFill>
              </a:rPr>
              <a:t>diverted to the corresponding </a:t>
            </a:r>
            <a:r>
              <a:rPr lang="en-US" sz="1400" dirty="0" smtClean="0">
                <a:solidFill>
                  <a:srgbClr val="000066"/>
                </a:solidFill>
              </a:rPr>
              <a:t>eyes.</a:t>
            </a:r>
          </a:p>
          <a:p>
            <a:pPr algn="ctr">
              <a:defRPr/>
            </a:pPr>
            <a:r>
              <a:rPr lang="en-US" sz="1400" dirty="0" smtClean="0">
                <a:solidFill>
                  <a:srgbClr val="000066"/>
                </a:solidFill>
              </a:rPr>
              <a:t>But how?</a:t>
            </a:r>
            <a:endParaRPr lang="en-US" sz="1400" dirty="0">
              <a:solidFill>
                <a:srgbClr val="000066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98218" y="3496468"/>
            <a:ext cx="4195763" cy="1230313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1400" dirty="0">
                <a:solidFill>
                  <a:schemeClr val="tx1">
                    <a:lumMod val="95000"/>
                  </a:schemeClr>
                </a:solidFill>
              </a:rPr>
              <a:t>Solution: Filtering glasses</a:t>
            </a:r>
          </a:p>
          <a:p>
            <a:pPr>
              <a:defRPr/>
            </a:pPr>
            <a:endParaRPr lang="en-US" sz="1400" dirty="0">
              <a:solidFill>
                <a:schemeClr val="tx1">
                  <a:lumMod val="95000"/>
                </a:schemeClr>
              </a:solidFill>
            </a:endParaRPr>
          </a:p>
          <a:p>
            <a:pPr>
              <a:defRPr/>
            </a:pPr>
            <a:r>
              <a:rPr lang="en-US" sz="1400" dirty="0">
                <a:solidFill>
                  <a:schemeClr val="tx1">
                    <a:lumMod val="95000"/>
                  </a:schemeClr>
                </a:solidFill>
              </a:rPr>
              <a:t>An optical filter is a planar medium that only allows certain component of optical wave to get through, and reject the rest.</a:t>
            </a:r>
          </a:p>
        </p:txBody>
      </p:sp>
      <p:sp>
        <p:nvSpPr>
          <p:cNvPr id="18" name="Round Single Corner Rectangle 17"/>
          <p:cNvSpPr/>
          <p:nvPr/>
        </p:nvSpPr>
        <p:spPr>
          <a:xfrm>
            <a:off x="5153025" y="4814094"/>
            <a:ext cx="3276600" cy="1365726"/>
          </a:xfrm>
          <a:prstGeom prst="round1Rect">
            <a:avLst/>
          </a:prstGeom>
          <a:solidFill>
            <a:srgbClr val="FFCC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000066"/>
                </a:solidFill>
              </a:rPr>
              <a:t>The left and right images are </a:t>
            </a:r>
            <a:r>
              <a:rPr lang="en-US" sz="1400" dirty="0" smtClean="0">
                <a:solidFill>
                  <a:srgbClr val="000066"/>
                </a:solidFill>
              </a:rPr>
              <a:t>pre-processed so that they can be separated in the future with an optical filter.</a:t>
            </a:r>
            <a:endParaRPr lang="en-US" sz="14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38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2" descr="city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524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2362200" y="674688"/>
            <a:ext cx="49081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b="1" dirty="0" smtClean="0">
                <a:ea typeface="宋体" pitchFamily="2" charset="-122"/>
              </a:rPr>
              <a:t>A popular optical filter: </a:t>
            </a:r>
            <a:r>
              <a:rPr lang="en-US" altLang="zh-CN" b="1" dirty="0">
                <a:ea typeface="宋体" pitchFamily="2" charset="-122"/>
              </a:rPr>
              <a:t>Polarized medium</a:t>
            </a:r>
          </a:p>
        </p:txBody>
      </p:sp>
      <p:sp>
        <p:nvSpPr>
          <p:cNvPr id="28" name="Round Single Corner Rectangle 27"/>
          <p:cNvSpPr/>
          <p:nvPr/>
        </p:nvSpPr>
        <p:spPr>
          <a:xfrm>
            <a:off x="988694" y="1670050"/>
            <a:ext cx="6989445" cy="958850"/>
          </a:xfrm>
          <a:prstGeom prst="round1Rect">
            <a:avLst/>
          </a:prstGeom>
          <a:solidFill>
            <a:srgbClr val="FFCC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>
                <a:solidFill>
                  <a:srgbClr val="000066"/>
                </a:solidFill>
              </a:rPr>
              <a:t>Light photons oscillates in all directions, and a polarizer only allows photons oscillating at certain angles to get through.</a:t>
            </a:r>
            <a:endParaRPr lang="en-US" sz="1400" dirty="0">
              <a:solidFill>
                <a:srgbClr val="000066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1338261" y="3627120"/>
            <a:ext cx="7620" cy="1722120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 flipH="1">
            <a:off x="1342071" y="3596640"/>
            <a:ext cx="7620" cy="1722120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43901" y="3859530"/>
            <a:ext cx="1203960" cy="1188720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36281" y="3867150"/>
            <a:ext cx="1203960" cy="1188720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arallelogram 5"/>
          <p:cNvSpPr/>
          <p:nvPr/>
        </p:nvSpPr>
        <p:spPr>
          <a:xfrm rot="5400000" flipH="1">
            <a:off x="1968340" y="3774282"/>
            <a:ext cx="2811780" cy="1161096"/>
          </a:xfrm>
          <a:prstGeom prst="parallelogram">
            <a:avLst>
              <a:gd name="adj" fmla="val 59379"/>
            </a:avLst>
          </a:prstGeom>
          <a:pattFill prst="dkVert">
            <a:fgClr>
              <a:srgbClr val="66CCF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4607241" y="3592830"/>
            <a:ext cx="7620" cy="1722120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2" descr="city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524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2362200" y="674688"/>
            <a:ext cx="49081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b="1" dirty="0" smtClean="0">
                <a:ea typeface="宋体" pitchFamily="2" charset="-122"/>
              </a:rPr>
              <a:t>A popular optical filter: </a:t>
            </a:r>
            <a:r>
              <a:rPr lang="en-US" altLang="zh-CN" b="1" dirty="0">
                <a:ea typeface="宋体" pitchFamily="2" charset="-122"/>
              </a:rPr>
              <a:t>Polarized medium</a:t>
            </a:r>
          </a:p>
        </p:txBody>
      </p:sp>
      <p:sp>
        <p:nvSpPr>
          <p:cNvPr id="28" name="Round Single Corner Rectangle 27"/>
          <p:cNvSpPr/>
          <p:nvPr/>
        </p:nvSpPr>
        <p:spPr>
          <a:xfrm>
            <a:off x="822958" y="1510030"/>
            <a:ext cx="7583806" cy="539750"/>
          </a:xfrm>
          <a:prstGeom prst="round1Rect">
            <a:avLst/>
          </a:prstGeom>
          <a:solidFill>
            <a:srgbClr val="FFCC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>
                <a:solidFill>
                  <a:srgbClr val="000066"/>
                </a:solidFill>
              </a:rPr>
              <a:t>Light photons polarized in certain angle can pass through a polarizer with the same angle, but will be blocked by a polarizer of a different angle</a:t>
            </a:r>
            <a:endParaRPr lang="en-US" sz="1400" dirty="0">
              <a:solidFill>
                <a:srgbClr val="000066"/>
              </a:solidFill>
            </a:endParaRPr>
          </a:p>
        </p:txBody>
      </p:sp>
      <p:sp>
        <p:nvSpPr>
          <p:cNvPr id="6" name="Parallelogram 5"/>
          <p:cNvSpPr/>
          <p:nvPr/>
        </p:nvSpPr>
        <p:spPr>
          <a:xfrm rot="5400000" flipH="1">
            <a:off x="863440" y="3690462"/>
            <a:ext cx="2811780" cy="1161096"/>
          </a:xfrm>
          <a:prstGeom prst="parallelogram">
            <a:avLst>
              <a:gd name="adj" fmla="val 59379"/>
            </a:avLst>
          </a:prstGeom>
          <a:pattFill prst="dkVert">
            <a:fgClr>
              <a:srgbClr val="66CCF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1025841" y="3592830"/>
            <a:ext cx="7620" cy="1722120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563301" y="3592830"/>
            <a:ext cx="7620" cy="1722120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rallelogram 11"/>
          <p:cNvSpPr/>
          <p:nvPr/>
        </p:nvSpPr>
        <p:spPr>
          <a:xfrm rot="5400000" flipH="1">
            <a:off x="3410379" y="3538062"/>
            <a:ext cx="2811780" cy="1161096"/>
          </a:xfrm>
          <a:prstGeom prst="parallelogram">
            <a:avLst>
              <a:gd name="adj" fmla="val 59379"/>
            </a:avLst>
          </a:prstGeom>
          <a:pattFill prst="wdUpDiag">
            <a:fgClr>
              <a:srgbClr val="66CCF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110739" y="5492234"/>
            <a:ext cx="783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PASS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14658" y="547878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BLOCK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583680" y="3360420"/>
            <a:ext cx="1722120" cy="15011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We can use this property for filtering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arallelogram 29"/>
          <p:cNvSpPr/>
          <p:nvPr/>
        </p:nvSpPr>
        <p:spPr>
          <a:xfrm rot="5400000" flipH="1">
            <a:off x="1441451" y="1771306"/>
            <a:ext cx="1504950" cy="1275953"/>
          </a:xfrm>
          <a:prstGeom prst="parallelogram">
            <a:avLst>
              <a:gd name="adj" fmla="val 47609"/>
            </a:avLst>
          </a:prstGeom>
          <a:solidFill>
            <a:schemeClr val="tx1">
              <a:lumMod val="75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</a:rPr>
              <a:t>Polarized sheet </a:t>
            </a:r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12291" name="Picture 2" descr="city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524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2362200" y="674688"/>
            <a:ext cx="49081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b="1" dirty="0" smtClean="0">
                <a:ea typeface="宋体" pitchFamily="2" charset="-122"/>
              </a:rPr>
              <a:t>A popular optical filter: </a:t>
            </a:r>
            <a:r>
              <a:rPr lang="en-US" altLang="zh-CN" b="1" dirty="0">
                <a:ea typeface="宋体" pitchFamily="2" charset="-122"/>
              </a:rPr>
              <a:t>Polarized medium</a:t>
            </a:r>
          </a:p>
        </p:txBody>
      </p:sp>
      <p:sp>
        <p:nvSpPr>
          <p:cNvPr id="28" name="Round Single Corner Rectangle 27"/>
          <p:cNvSpPr/>
          <p:nvPr/>
        </p:nvSpPr>
        <p:spPr>
          <a:xfrm>
            <a:off x="4562475" y="2534372"/>
            <a:ext cx="4281488" cy="1625600"/>
          </a:xfrm>
          <a:prstGeom prst="round1Rect">
            <a:avLst/>
          </a:prstGeom>
          <a:solidFill>
            <a:srgbClr val="FFCC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>
                <a:solidFill>
                  <a:srgbClr val="000066"/>
                </a:solidFill>
              </a:rPr>
              <a:t>2 or more images can be combined and separated in the future, if each is polarized with a different angle.</a:t>
            </a:r>
            <a:endParaRPr lang="en-US" sz="1400" dirty="0">
              <a:solidFill>
                <a:srgbClr val="000066"/>
              </a:solidFill>
            </a:endParaRPr>
          </a:p>
        </p:txBody>
      </p:sp>
      <p:sp>
        <p:nvSpPr>
          <p:cNvPr id="32" name="Parallelogram 31"/>
          <p:cNvSpPr/>
          <p:nvPr/>
        </p:nvSpPr>
        <p:spPr>
          <a:xfrm rot="5400000" flipH="1">
            <a:off x="338731" y="4449701"/>
            <a:ext cx="1504950" cy="1266427"/>
          </a:xfrm>
          <a:prstGeom prst="parallelogram">
            <a:avLst>
              <a:gd name="adj" fmla="val 47609"/>
            </a:avLst>
          </a:prstGeom>
          <a:solidFill>
            <a:schemeClr val="tx1">
              <a:lumMod val="75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Film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" name="Parallelogram 30"/>
          <p:cNvSpPr/>
          <p:nvPr/>
        </p:nvSpPr>
        <p:spPr>
          <a:xfrm rot="5400000" flipH="1">
            <a:off x="1441450" y="4341155"/>
            <a:ext cx="1504950" cy="1275953"/>
          </a:xfrm>
          <a:prstGeom prst="parallelogram">
            <a:avLst>
              <a:gd name="adj" fmla="val 47609"/>
            </a:avLst>
          </a:prstGeom>
          <a:solidFill>
            <a:schemeClr val="tx1">
              <a:lumMod val="75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</a:rPr>
              <a:t>Polarized sheet 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7" name="Smiley Face 26"/>
          <p:cNvSpPr/>
          <p:nvPr/>
        </p:nvSpPr>
        <p:spPr>
          <a:xfrm>
            <a:off x="816374" y="4825731"/>
            <a:ext cx="549275" cy="514350"/>
          </a:xfrm>
          <a:prstGeom prst="smileyFace">
            <a:avLst/>
          </a:prstGeom>
          <a:solidFill>
            <a:srgbClr val="FFFF00">
              <a:alpha val="65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Smiley Face 10"/>
          <p:cNvSpPr/>
          <p:nvPr/>
        </p:nvSpPr>
        <p:spPr>
          <a:xfrm>
            <a:off x="781050" y="2306638"/>
            <a:ext cx="549275" cy="514350"/>
          </a:xfrm>
          <a:prstGeom prst="smileyFace">
            <a:avLst/>
          </a:prstGeom>
          <a:solidFill>
            <a:srgbClr val="FFFF00">
              <a:alpha val="65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Parallelogram 11"/>
          <p:cNvSpPr/>
          <p:nvPr/>
        </p:nvSpPr>
        <p:spPr>
          <a:xfrm rot="5400000" flipH="1">
            <a:off x="2433238" y="1903611"/>
            <a:ext cx="1504950" cy="1266427"/>
          </a:xfrm>
          <a:prstGeom prst="parallelogram">
            <a:avLst>
              <a:gd name="adj" fmla="val 47609"/>
            </a:avLst>
          </a:prstGeom>
          <a:solidFill>
            <a:schemeClr val="tx1">
              <a:lumMod val="75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Film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Smiley Face 12"/>
          <p:cNvSpPr/>
          <p:nvPr/>
        </p:nvSpPr>
        <p:spPr>
          <a:xfrm>
            <a:off x="2910881" y="2279641"/>
            <a:ext cx="549275" cy="514350"/>
          </a:xfrm>
          <a:prstGeom prst="smileyFace">
            <a:avLst/>
          </a:prstGeom>
          <a:solidFill>
            <a:srgbClr val="FFFF00">
              <a:alpha val="65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Smiley Face 13"/>
          <p:cNvSpPr/>
          <p:nvPr/>
        </p:nvSpPr>
        <p:spPr>
          <a:xfrm>
            <a:off x="2967990" y="4819699"/>
            <a:ext cx="549275" cy="514350"/>
          </a:xfrm>
          <a:prstGeom prst="smileyFace">
            <a:avLst/>
          </a:prstGeom>
          <a:solidFill>
            <a:srgbClr val="FFFF00">
              <a:alpha val="65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526464" y="5534865"/>
            <a:ext cx="1463675" cy="393484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1400" dirty="0" smtClean="0">
                <a:solidFill>
                  <a:schemeClr val="tx1">
                    <a:lumMod val="95000"/>
                  </a:schemeClr>
                </a:solidFill>
              </a:rPr>
              <a:t>Visible only if the 2 polarizers are similar.</a:t>
            </a:r>
            <a:endParaRPr lang="en-US" sz="14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14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city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524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2"/>
          <p:cNvSpPr>
            <a:spLocks noChangeArrowheads="1"/>
          </p:cNvSpPr>
          <p:nvPr/>
        </p:nvSpPr>
        <p:spPr bwMode="auto">
          <a:xfrm>
            <a:off x="1152525" y="1808163"/>
            <a:ext cx="6732588" cy="468312"/>
          </a:xfrm>
          <a:prstGeom prst="roundRect">
            <a:avLst>
              <a:gd name="adj" fmla="val 16667"/>
            </a:avLst>
          </a:prstGeom>
          <a:solidFill>
            <a:srgbClr val="0066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Classical glass based stereoscopic 3D system</a:t>
            </a:r>
          </a:p>
        </p:txBody>
      </p:sp>
      <p:sp>
        <p:nvSpPr>
          <p:cNvPr id="4100" name="AutoShape 13"/>
          <p:cNvSpPr>
            <a:spLocks noChangeArrowheads="1"/>
          </p:cNvSpPr>
          <p:nvPr/>
        </p:nvSpPr>
        <p:spPr bwMode="auto">
          <a:xfrm>
            <a:off x="1150938" y="2420938"/>
            <a:ext cx="6732587" cy="468312"/>
          </a:xfrm>
          <a:prstGeom prst="roundRect">
            <a:avLst>
              <a:gd name="adj" fmla="val 16667"/>
            </a:avLst>
          </a:prstGeom>
          <a:solidFill>
            <a:srgbClr val="0066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Glass free 3D system</a:t>
            </a:r>
          </a:p>
        </p:txBody>
      </p:sp>
      <p:sp>
        <p:nvSpPr>
          <p:cNvPr id="4101" name="AutoShape 14"/>
          <p:cNvSpPr>
            <a:spLocks noChangeArrowheads="1"/>
          </p:cNvSpPr>
          <p:nvPr/>
        </p:nvSpPr>
        <p:spPr bwMode="auto">
          <a:xfrm>
            <a:off x="1152525" y="1196975"/>
            <a:ext cx="6732588" cy="468313"/>
          </a:xfrm>
          <a:prstGeom prst="roundRect">
            <a:avLst>
              <a:gd name="adj" fmla="val 16667"/>
            </a:avLst>
          </a:prstGeom>
          <a:solidFill>
            <a:srgbClr val="0066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Human 3D perception</a:t>
            </a:r>
          </a:p>
        </p:txBody>
      </p:sp>
      <p:sp>
        <p:nvSpPr>
          <p:cNvPr id="4102" name="AutoShape 15"/>
          <p:cNvSpPr>
            <a:spLocks noChangeArrowheads="1"/>
          </p:cNvSpPr>
          <p:nvPr/>
        </p:nvSpPr>
        <p:spPr bwMode="auto">
          <a:xfrm>
            <a:off x="1152525" y="3860800"/>
            <a:ext cx="6732588" cy="468313"/>
          </a:xfrm>
          <a:prstGeom prst="roundRect">
            <a:avLst>
              <a:gd name="adj" fmla="val 16667"/>
            </a:avLst>
          </a:prstGeom>
          <a:solidFill>
            <a:srgbClr val="0066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The Art of Holography</a:t>
            </a:r>
          </a:p>
        </p:txBody>
      </p:sp>
      <p:sp>
        <p:nvSpPr>
          <p:cNvPr id="4103" name="AutoShape 16"/>
          <p:cNvSpPr>
            <a:spLocks noChangeArrowheads="1"/>
          </p:cNvSpPr>
          <p:nvPr/>
        </p:nvSpPr>
        <p:spPr bwMode="auto">
          <a:xfrm>
            <a:off x="1152525" y="4473575"/>
            <a:ext cx="6732588" cy="468313"/>
          </a:xfrm>
          <a:prstGeom prst="roundRect">
            <a:avLst>
              <a:gd name="adj" fmla="val 16667"/>
            </a:avLst>
          </a:prstGeom>
          <a:solidFill>
            <a:srgbClr val="0066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Computer Generated Hologram</a:t>
            </a:r>
          </a:p>
        </p:txBody>
      </p:sp>
      <p:sp>
        <p:nvSpPr>
          <p:cNvPr id="4104" name="AutoShape 17"/>
          <p:cNvSpPr>
            <a:spLocks noChangeArrowheads="1"/>
          </p:cNvSpPr>
          <p:nvPr/>
        </p:nvSpPr>
        <p:spPr bwMode="auto">
          <a:xfrm>
            <a:off x="1152525" y="5084763"/>
            <a:ext cx="6732588" cy="468312"/>
          </a:xfrm>
          <a:prstGeom prst="roundRect">
            <a:avLst>
              <a:gd name="adj" fmla="val 16667"/>
            </a:avLst>
          </a:prstGeom>
          <a:solidFill>
            <a:srgbClr val="0066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Binary and phase-only Holography</a:t>
            </a:r>
          </a:p>
        </p:txBody>
      </p:sp>
      <p:sp>
        <p:nvSpPr>
          <p:cNvPr id="4105" name="AutoShape 18"/>
          <p:cNvSpPr>
            <a:spLocks noChangeArrowheads="1"/>
          </p:cNvSpPr>
          <p:nvPr/>
        </p:nvSpPr>
        <p:spPr bwMode="auto">
          <a:xfrm>
            <a:off x="1152525" y="3033713"/>
            <a:ext cx="6732588" cy="46831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Realization of glass free 3D system</a:t>
            </a:r>
          </a:p>
        </p:txBody>
      </p:sp>
      <p:sp>
        <p:nvSpPr>
          <p:cNvPr id="4106" name="AutoShape 20"/>
          <p:cNvSpPr>
            <a:spLocks noChangeArrowheads="1"/>
          </p:cNvSpPr>
          <p:nvPr/>
        </p:nvSpPr>
        <p:spPr bwMode="auto">
          <a:xfrm>
            <a:off x="1152525" y="5697538"/>
            <a:ext cx="6732588" cy="46831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Realization of binary and phase-only holograms</a:t>
            </a:r>
          </a:p>
        </p:txBody>
      </p:sp>
      <p:sp>
        <p:nvSpPr>
          <p:cNvPr id="4107" name="WordArt 21"/>
          <p:cNvSpPr>
            <a:spLocks noChangeArrowheads="1" noChangeShapeType="1" noTextEdit="1"/>
          </p:cNvSpPr>
          <p:nvPr/>
        </p:nvSpPr>
        <p:spPr bwMode="auto">
          <a:xfrm>
            <a:off x="2879725" y="333375"/>
            <a:ext cx="3275013" cy="400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Things to learn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ity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524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017713" y="685800"/>
            <a:ext cx="487838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b="1">
                <a:ea typeface="宋体" pitchFamily="2" charset="-122"/>
              </a:rPr>
              <a:t>Practical 3D recording and viewing system</a:t>
            </a:r>
          </a:p>
        </p:txBody>
      </p:sp>
      <p:grpSp>
        <p:nvGrpSpPr>
          <p:cNvPr id="13316" name="Group 13"/>
          <p:cNvGrpSpPr>
            <a:grpSpLocks/>
          </p:cNvGrpSpPr>
          <p:nvPr/>
        </p:nvGrpSpPr>
        <p:grpSpPr bwMode="auto">
          <a:xfrm>
            <a:off x="1174750" y="1754188"/>
            <a:ext cx="3411538" cy="4467225"/>
            <a:chOff x="2951759" y="1535114"/>
            <a:chExt cx="3410617" cy="4467225"/>
          </a:xfrm>
        </p:grpSpPr>
        <p:sp>
          <p:nvSpPr>
            <p:cNvPr id="13326" name="Oval 6"/>
            <p:cNvSpPr>
              <a:spLocks noChangeArrowheads="1"/>
            </p:cNvSpPr>
            <p:nvPr/>
          </p:nvSpPr>
          <p:spPr bwMode="auto">
            <a:xfrm>
              <a:off x="3471069" y="5545139"/>
              <a:ext cx="457200" cy="457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ea typeface="宋体" pitchFamily="2" charset="-122"/>
                </a:rPr>
                <a:t>L</a:t>
              </a:r>
            </a:p>
          </p:txBody>
        </p:sp>
        <p:sp>
          <p:nvSpPr>
            <p:cNvPr id="13327" name="Oval 7"/>
            <p:cNvSpPr>
              <a:spLocks noChangeArrowheads="1"/>
            </p:cNvSpPr>
            <p:nvPr/>
          </p:nvSpPr>
          <p:spPr bwMode="auto">
            <a:xfrm>
              <a:off x="5325204" y="5526089"/>
              <a:ext cx="457200" cy="457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ea typeface="宋体" pitchFamily="2" charset="-122"/>
                </a:rPr>
                <a:t>R</a:t>
              </a:r>
            </a:p>
          </p:txBody>
        </p:sp>
        <p:sp>
          <p:nvSpPr>
            <p:cNvPr id="13328" name="Rectangle 18"/>
            <p:cNvSpPr>
              <a:spLocks noChangeArrowheads="1"/>
            </p:cNvSpPr>
            <p:nvPr/>
          </p:nvSpPr>
          <p:spPr bwMode="auto">
            <a:xfrm>
              <a:off x="3060304" y="1535114"/>
              <a:ext cx="1278731" cy="9001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 algn="ctr"/>
              <a:r>
                <a:rPr lang="en-US" altLang="zh-CN">
                  <a:ea typeface="宋体" pitchFamily="2" charset="-122"/>
                </a:rPr>
                <a:t>Left</a:t>
              </a:r>
            </a:p>
            <a:p>
              <a:pPr algn="ctr"/>
              <a:r>
                <a:rPr lang="en-US" altLang="zh-CN">
                  <a:ea typeface="宋体" pitchFamily="2" charset="-122"/>
                </a:rPr>
                <a:t>image</a:t>
              </a:r>
            </a:p>
          </p:txBody>
        </p:sp>
        <p:sp>
          <p:nvSpPr>
            <p:cNvPr id="13329" name="Rectangle 18"/>
            <p:cNvSpPr>
              <a:spLocks noChangeArrowheads="1"/>
            </p:cNvSpPr>
            <p:nvPr/>
          </p:nvSpPr>
          <p:spPr bwMode="auto">
            <a:xfrm>
              <a:off x="4685839" y="1535114"/>
              <a:ext cx="1278731" cy="9001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 algn="ctr"/>
              <a:r>
                <a:rPr lang="en-US" altLang="zh-CN">
                  <a:ea typeface="宋体" pitchFamily="2" charset="-122"/>
                </a:rPr>
                <a:t>Right image</a:t>
              </a:r>
            </a:p>
          </p:txBody>
        </p:sp>
        <p:sp>
          <p:nvSpPr>
            <p:cNvPr id="13330" name="Rectangle 18"/>
            <p:cNvSpPr>
              <a:spLocks noChangeArrowheads="1"/>
            </p:cNvSpPr>
            <p:nvPr/>
          </p:nvSpPr>
          <p:spPr bwMode="auto">
            <a:xfrm>
              <a:off x="3904060" y="3240089"/>
              <a:ext cx="1278731" cy="9001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 algn="ctr"/>
              <a:r>
                <a:rPr lang="en-US" altLang="zh-CN">
                  <a:ea typeface="宋体" pitchFamily="2" charset="-122"/>
                </a:rPr>
                <a:t>Integrated picture</a:t>
              </a:r>
            </a:p>
          </p:txBody>
        </p:sp>
        <p:cxnSp>
          <p:nvCxnSpPr>
            <p:cNvPr id="20" name="Straight Arrow Connector 19"/>
            <p:cNvCxnSpPr>
              <a:stCxn id="13328" idx="2"/>
              <a:endCxn id="13330" idx="0"/>
            </p:cNvCxnSpPr>
            <p:nvPr/>
          </p:nvCxnSpPr>
          <p:spPr>
            <a:xfrm>
              <a:off x="3699270" y="2435226"/>
              <a:ext cx="844322" cy="804863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3329" idx="2"/>
              <a:endCxn id="13330" idx="0"/>
            </p:cNvCxnSpPr>
            <p:nvPr/>
          </p:nvCxnSpPr>
          <p:spPr>
            <a:xfrm flipH="1">
              <a:off x="4543592" y="2435226"/>
              <a:ext cx="780839" cy="804863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3330" idx="2"/>
              <a:endCxn id="13327" idx="0"/>
            </p:cNvCxnSpPr>
            <p:nvPr/>
          </p:nvCxnSpPr>
          <p:spPr>
            <a:xfrm>
              <a:off x="4543592" y="4140201"/>
              <a:ext cx="1010964" cy="1385888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3330" idx="2"/>
              <a:endCxn id="13326" idx="0"/>
            </p:cNvCxnSpPr>
            <p:nvPr/>
          </p:nvCxnSpPr>
          <p:spPr>
            <a:xfrm flipH="1">
              <a:off x="3699270" y="4140201"/>
              <a:ext cx="844322" cy="1404938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35" name="Rectangle 24"/>
            <p:cNvSpPr>
              <a:spLocks noChangeArrowheads="1"/>
            </p:cNvSpPr>
            <p:nvPr/>
          </p:nvSpPr>
          <p:spPr bwMode="auto">
            <a:xfrm>
              <a:off x="2951759" y="4930064"/>
              <a:ext cx="111998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1200">
                  <a:ea typeface="宋体" pitchFamily="2" charset="-122"/>
                </a:rPr>
                <a:t>Left</a:t>
              </a:r>
            </a:p>
            <a:p>
              <a:pPr algn="ctr"/>
              <a:r>
                <a:rPr lang="en-US" altLang="zh-CN" sz="1200">
                  <a:ea typeface="宋体" pitchFamily="2" charset="-122"/>
                </a:rPr>
                <a:t>image</a:t>
              </a:r>
            </a:p>
          </p:txBody>
        </p:sp>
        <p:sp>
          <p:nvSpPr>
            <p:cNvPr id="13336" name="Rectangle 25"/>
            <p:cNvSpPr>
              <a:spLocks noChangeArrowheads="1"/>
            </p:cNvSpPr>
            <p:nvPr/>
          </p:nvSpPr>
          <p:spPr bwMode="auto">
            <a:xfrm>
              <a:off x="5242395" y="4925517"/>
              <a:ext cx="111998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1200">
                  <a:ea typeface="宋体" pitchFamily="2" charset="-122"/>
                </a:rPr>
                <a:t>Right</a:t>
              </a:r>
            </a:p>
            <a:p>
              <a:pPr algn="ctr"/>
              <a:r>
                <a:rPr lang="en-US" altLang="zh-CN" sz="1200">
                  <a:ea typeface="宋体" pitchFamily="2" charset="-122"/>
                </a:rPr>
                <a:t>image</a:t>
              </a:r>
            </a:p>
          </p:txBody>
        </p:sp>
      </p:grpSp>
      <p:sp>
        <p:nvSpPr>
          <p:cNvPr id="33" name="Round Single Corner Rectangle 32"/>
          <p:cNvSpPr/>
          <p:nvPr/>
        </p:nvSpPr>
        <p:spPr>
          <a:xfrm>
            <a:off x="5153025" y="2544763"/>
            <a:ext cx="3276600" cy="1625600"/>
          </a:xfrm>
          <a:prstGeom prst="round1Rect">
            <a:avLst/>
          </a:prstGeom>
          <a:solidFill>
            <a:srgbClr val="FFCC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000066"/>
                </a:solidFill>
              </a:rPr>
              <a:t>Others of filters work on similar principle.</a:t>
            </a:r>
          </a:p>
          <a:p>
            <a:pPr algn="ctr">
              <a:defRPr/>
            </a:pPr>
            <a:endParaRPr lang="en-US" sz="1400" dirty="0">
              <a:solidFill>
                <a:srgbClr val="000066"/>
              </a:solidFill>
            </a:endParaRPr>
          </a:p>
          <a:p>
            <a:pPr algn="ctr">
              <a:defRPr/>
            </a:pPr>
            <a:r>
              <a:rPr lang="en-US" sz="1400" dirty="0">
                <a:solidFill>
                  <a:srgbClr val="000066"/>
                </a:solidFill>
              </a:rPr>
              <a:t>Lets have a look at an interesting photograph</a:t>
            </a:r>
          </a:p>
        </p:txBody>
      </p:sp>
      <p:sp>
        <p:nvSpPr>
          <p:cNvPr id="2" name="Round Single Corner Rectangle 1"/>
          <p:cNvSpPr/>
          <p:nvPr/>
        </p:nvSpPr>
        <p:spPr>
          <a:xfrm>
            <a:off x="1922463" y="2905125"/>
            <a:ext cx="744537" cy="66675"/>
          </a:xfrm>
          <a:prstGeom prst="round1Rect">
            <a:avLst/>
          </a:prstGeom>
          <a:solidFill>
            <a:schemeClr val="accent4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ound Single Corner Rectangle 34"/>
          <p:cNvSpPr/>
          <p:nvPr/>
        </p:nvSpPr>
        <p:spPr>
          <a:xfrm>
            <a:off x="3033713" y="2895600"/>
            <a:ext cx="742950" cy="66675"/>
          </a:xfrm>
          <a:prstGeom prst="round1Rect">
            <a:avLst/>
          </a:prstGeom>
          <a:solidFill>
            <a:schemeClr val="accent4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20" name="TextBox 2"/>
          <p:cNvSpPr txBox="1">
            <a:spLocks noChangeArrowheads="1"/>
          </p:cNvSpPr>
          <p:nvPr/>
        </p:nvSpPr>
        <p:spPr bwMode="auto">
          <a:xfrm>
            <a:off x="1600200" y="2971800"/>
            <a:ext cx="788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/>
              <a:t>0 degree</a:t>
            </a:r>
          </a:p>
        </p:txBody>
      </p:sp>
      <p:sp>
        <p:nvSpPr>
          <p:cNvPr id="13321" name="TextBox 35"/>
          <p:cNvSpPr txBox="1">
            <a:spLocks noChangeArrowheads="1"/>
          </p:cNvSpPr>
          <p:nvPr/>
        </p:nvSpPr>
        <p:spPr bwMode="auto">
          <a:xfrm>
            <a:off x="3289300" y="2971800"/>
            <a:ext cx="874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/>
              <a:t>90 degree</a:t>
            </a:r>
          </a:p>
        </p:txBody>
      </p:sp>
      <p:sp>
        <p:nvSpPr>
          <p:cNvPr id="37" name="Round Single Corner Rectangle 36"/>
          <p:cNvSpPr/>
          <p:nvPr/>
        </p:nvSpPr>
        <p:spPr>
          <a:xfrm>
            <a:off x="1876425" y="4881563"/>
            <a:ext cx="744538" cy="66675"/>
          </a:xfrm>
          <a:prstGeom prst="round1Rect">
            <a:avLst/>
          </a:prstGeom>
          <a:solidFill>
            <a:schemeClr val="accent4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ound Single Corner Rectangle 37"/>
          <p:cNvSpPr/>
          <p:nvPr/>
        </p:nvSpPr>
        <p:spPr>
          <a:xfrm>
            <a:off x="2986088" y="4872038"/>
            <a:ext cx="744537" cy="66675"/>
          </a:xfrm>
          <a:prstGeom prst="round1Rect">
            <a:avLst/>
          </a:prstGeom>
          <a:solidFill>
            <a:schemeClr val="accent4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24" name="TextBox 38"/>
          <p:cNvSpPr txBox="1">
            <a:spLocks noChangeArrowheads="1"/>
          </p:cNvSpPr>
          <p:nvPr/>
        </p:nvSpPr>
        <p:spPr bwMode="auto">
          <a:xfrm>
            <a:off x="1458913" y="4595813"/>
            <a:ext cx="788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/>
              <a:t>0 degree</a:t>
            </a:r>
          </a:p>
        </p:txBody>
      </p:sp>
      <p:sp>
        <p:nvSpPr>
          <p:cNvPr id="13325" name="TextBox 39"/>
          <p:cNvSpPr txBox="1">
            <a:spLocks noChangeArrowheads="1"/>
          </p:cNvSpPr>
          <p:nvPr/>
        </p:nvSpPr>
        <p:spPr bwMode="auto">
          <a:xfrm>
            <a:off x="3243263" y="4595813"/>
            <a:ext cx="8747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/>
              <a:t>90 degree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ity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524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008063" y="979488"/>
            <a:ext cx="72437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3200">
                <a:ea typeface="宋体" pitchFamily="2" charset="-122"/>
              </a:rPr>
              <a:t>The classical 3D perception technology</a:t>
            </a:r>
          </a:p>
        </p:txBody>
      </p:sp>
      <p:pic>
        <p:nvPicPr>
          <p:cNvPr id="14340" name="Picture 4" descr="glases-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103563"/>
            <a:ext cx="1162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3d-movie-audie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881188"/>
            <a:ext cx="762000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403350" y="6165850"/>
            <a:ext cx="6481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">
                <a:ea typeface="宋体" pitchFamily="2" charset="-122"/>
              </a:rPr>
              <a:t>Source: http://www.slidestudios.com/blog/wp-content/uploads/2009/08/3d-movie-audience.jpg</a:t>
            </a:r>
            <a:endParaRPr lang="zh-CN" altLang="en-US" sz="120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city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524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2700338" y="692150"/>
            <a:ext cx="348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b="1">
                <a:ea typeface="宋体" pitchFamily="2" charset="-122"/>
              </a:rPr>
              <a:t>The 3D Movie craze in the 50’s</a:t>
            </a:r>
          </a:p>
        </p:txBody>
      </p:sp>
      <p:sp>
        <p:nvSpPr>
          <p:cNvPr id="15364" name="Rectangle 21"/>
          <p:cNvSpPr>
            <a:spLocks noChangeArrowheads="1"/>
          </p:cNvSpPr>
          <p:nvPr/>
        </p:nvSpPr>
        <p:spPr bwMode="auto">
          <a:xfrm>
            <a:off x="1295400" y="1520825"/>
            <a:ext cx="6553200" cy="4284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CN" b="1" i="1">
                <a:latin typeface="Times New Roman" pitchFamily="18" charset="0"/>
                <a:ea typeface="宋体" pitchFamily="2" charset="-122"/>
              </a:rPr>
              <a:t>House of Wax</a:t>
            </a:r>
            <a:r>
              <a:rPr lang="en-US" altLang="zh-CN">
                <a:latin typeface="Times New Roman" pitchFamily="18" charset="0"/>
                <a:ea typeface="宋体" pitchFamily="2" charset="-122"/>
              </a:rPr>
              <a:t>, starring Vincent Price and directed by André de Toth, was released by Warner’s Brother in 1953. The movie is a remake of 1933's </a:t>
            </a:r>
            <a:r>
              <a:rPr lang="en-US" altLang="zh-CN" i="1">
                <a:latin typeface="Times New Roman" pitchFamily="18" charset="0"/>
                <a:ea typeface="宋体" pitchFamily="2" charset="-122"/>
              </a:rPr>
              <a:t>“Mystery of the Wax Museum</a:t>
            </a:r>
            <a:r>
              <a:rPr lang="en-US" altLang="zh-CN">
                <a:latin typeface="Times New Roman" pitchFamily="18" charset="0"/>
                <a:ea typeface="宋体" pitchFamily="2" charset="-122"/>
              </a:rPr>
              <a:t>”.</a:t>
            </a:r>
          </a:p>
          <a:p>
            <a:endParaRPr lang="en-US" altLang="zh-CN">
              <a:latin typeface="Times New Roman" pitchFamily="18" charset="0"/>
              <a:ea typeface="宋体" pitchFamily="2" charset="-122"/>
            </a:endParaRPr>
          </a:p>
          <a:p>
            <a:r>
              <a:rPr lang="en-US" altLang="zh-CN">
                <a:ea typeface="宋体" pitchFamily="2" charset="-122"/>
              </a:rPr>
              <a:t>The movie was  shown in dual interlocked 35 mm projection with polarized glasses, presented in Widescreen </a:t>
            </a:r>
          </a:p>
          <a:p>
            <a:endParaRPr lang="zh-CN" altLang="en-US">
              <a:ea typeface="宋体" pitchFamily="2" charset="-122"/>
            </a:endParaRPr>
          </a:p>
        </p:txBody>
      </p:sp>
      <p:graphicFrame>
        <p:nvGraphicFramePr>
          <p:cNvPr id="15365" name="Object 22"/>
          <p:cNvGraphicFramePr>
            <a:graphicFrameLocks noChangeAspect="1"/>
          </p:cNvGraphicFramePr>
          <p:nvPr/>
        </p:nvGraphicFramePr>
        <p:xfrm>
          <a:off x="2159000" y="3321050"/>
          <a:ext cx="3086100" cy="234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3" name="Bitmap Image" r:id="rId4" imgW="3086531" imgH="2343477" progId="Paint.Picture">
                  <p:embed/>
                </p:oleObj>
              </mc:Choice>
              <mc:Fallback>
                <p:oleObj name="Bitmap Image" r:id="rId4" imgW="3086531" imgH="2343477" progId="Paint.Picture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0" y="3321050"/>
                        <a:ext cx="3086100" cy="234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6" name="AutoShape 23"/>
          <p:cNvSpPr>
            <a:spLocks noChangeArrowheads="1"/>
          </p:cNvSpPr>
          <p:nvPr/>
        </p:nvSpPr>
        <p:spPr bwMode="auto">
          <a:xfrm>
            <a:off x="5435600" y="3716338"/>
            <a:ext cx="2160588" cy="15494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CN">
                <a:latin typeface="Times New Roman" pitchFamily="18" charset="0"/>
                <a:ea typeface="宋体" pitchFamily="2" charset="-122"/>
              </a:rPr>
              <a:t>A pair of images, each with a different polarization, overlap on the screen </a:t>
            </a:r>
          </a:p>
          <a:p>
            <a:pPr algn="ctr"/>
            <a:r>
              <a:rPr lang="en-US" altLang="zh-CN" sz="1000">
                <a:latin typeface="Times New Roman" pitchFamily="18" charset="0"/>
                <a:ea typeface="宋体" pitchFamily="2" charset="-122"/>
              </a:rPr>
              <a:t>Source of photo: from movie </a:t>
            </a:r>
            <a:r>
              <a:rPr lang="en-US" altLang="zh-CN" sz="1000" i="1">
                <a:latin typeface="Times New Roman" pitchFamily="18" charset="0"/>
                <a:ea typeface="宋体" pitchFamily="2" charset="-122"/>
              </a:rPr>
              <a:t>“Mystery of the Wax Museum</a:t>
            </a:r>
            <a:r>
              <a:rPr lang="en-US" altLang="zh-CN" sz="1000">
                <a:latin typeface="Times New Roman" pitchFamily="18" charset="0"/>
                <a:ea typeface="宋体" pitchFamily="2" charset="-122"/>
              </a:rPr>
              <a:t>”.</a:t>
            </a:r>
          </a:p>
        </p:txBody>
      </p:sp>
      <p:sp>
        <p:nvSpPr>
          <p:cNvPr id="15367" name="Text Box 24"/>
          <p:cNvSpPr txBox="1">
            <a:spLocks noChangeArrowheads="1"/>
          </p:cNvSpPr>
          <p:nvPr/>
        </p:nvSpPr>
        <p:spPr bwMode="auto">
          <a:xfrm>
            <a:off x="1203325" y="5897563"/>
            <a:ext cx="6681788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>
                <a:ea typeface="宋体" pitchFamily="2" charset="-122"/>
              </a:rPr>
              <a:t>Noted the pair of images are shown separately to illustrate the concept. They are actually overlapped on the screen.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ity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524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124075" y="981075"/>
            <a:ext cx="456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b="1">
                <a:ea typeface="宋体" pitchFamily="2" charset="-122"/>
              </a:rPr>
              <a:t>Principles of  3D Perception and Display</a:t>
            </a: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1143000" y="1881188"/>
            <a:ext cx="68580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CN" b="1">
                <a:ea typeface="宋体" pitchFamily="2" charset="-122"/>
              </a:rPr>
              <a:t>1. Polarized lens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127125" y="2779713"/>
            <a:ext cx="7407275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>
                <a:ea typeface="宋体" pitchFamily="2" charset="-122"/>
              </a:rPr>
              <a:t>Viewers have to wear a spectacles consisting of a pair of orthogonally polarized  lens. </a:t>
            </a:r>
          </a:p>
        </p:txBody>
      </p:sp>
      <p:sp>
        <p:nvSpPr>
          <p:cNvPr id="16390" name="Oval 6"/>
          <p:cNvSpPr>
            <a:spLocks noChangeArrowheads="1"/>
          </p:cNvSpPr>
          <p:nvPr/>
        </p:nvSpPr>
        <p:spPr bwMode="auto">
          <a:xfrm>
            <a:off x="1939925" y="5867400"/>
            <a:ext cx="4572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solidFill>
                  <a:schemeClr val="bg1"/>
                </a:solidFill>
                <a:ea typeface="宋体" pitchFamily="2" charset="-122"/>
              </a:rPr>
              <a:t>L</a:t>
            </a:r>
          </a:p>
        </p:txBody>
      </p:sp>
      <p:sp>
        <p:nvSpPr>
          <p:cNvPr id="16391" name="Oval 7"/>
          <p:cNvSpPr>
            <a:spLocks noChangeArrowheads="1"/>
          </p:cNvSpPr>
          <p:nvPr/>
        </p:nvSpPr>
        <p:spPr bwMode="auto">
          <a:xfrm>
            <a:off x="3844925" y="5867400"/>
            <a:ext cx="4572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solidFill>
                  <a:schemeClr val="bg1"/>
                </a:solidFill>
                <a:ea typeface="宋体" pitchFamily="2" charset="-122"/>
              </a:rPr>
              <a:t>R</a:t>
            </a:r>
          </a:p>
        </p:txBody>
      </p:sp>
      <p:sp>
        <p:nvSpPr>
          <p:cNvPr id="16392" name="Line 9"/>
          <p:cNvSpPr>
            <a:spLocks noChangeShapeType="1"/>
          </p:cNvSpPr>
          <p:nvPr/>
        </p:nvSpPr>
        <p:spPr bwMode="auto">
          <a:xfrm flipV="1">
            <a:off x="2195513" y="4419600"/>
            <a:ext cx="963612" cy="1457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Line 10"/>
          <p:cNvSpPr>
            <a:spLocks noChangeShapeType="1"/>
          </p:cNvSpPr>
          <p:nvPr/>
        </p:nvSpPr>
        <p:spPr bwMode="auto">
          <a:xfrm flipH="1" flipV="1">
            <a:off x="3159125" y="4419600"/>
            <a:ext cx="9144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" name="Rectangle 11" descr="Wide downward diagonal"/>
          <p:cNvSpPr>
            <a:spLocks noChangeArrowheads="1"/>
          </p:cNvSpPr>
          <p:nvPr/>
        </p:nvSpPr>
        <p:spPr bwMode="auto">
          <a:xfrm>
            <a:off x="1939925" y="5486400"/>
            <a:ext cx="990600" cy="138113"/>
          </a:xfrm>
          <a:prstGeom prst="rect">
            <a:avLst/>
          </a:prstGeom>
          <a:pattFill prst="wdDnDiag">
            <a:fgClr>
              <a:srgbClr val="00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Rectangle 12" descr="Wide upward diagonal"/>
          <p:cNvSpPr>
            <a:spLocks noChangeArrowheads="1"/>
          </p:cNvSpPr>
          <p:nvPr/>
        </p:nvSpPr>
        <p:spPr bwMode="auto">
          <a:xfrm>
            <a:off x="3387725" y="5486400"/>
            <a:ext cx="990600" cy="138113"/>
          </a:xfrm>
          <a:prstGeom prst="rect">
            <a:avLst/>
          </a:prstGeom>
          <a:pattFill prst="wdUpDiag">
            <a:fgClr>
              <a:srgbClr val="00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6" name="Text Box 13"/>
          <p:cNvSpPr txBox="1">
            <a:spLocks noChangeArrowheads="1"/>
          </p:cNvSpPr>
          <p:nvPr/>
        </p:nvSpPr>
        <p:spPr bwMode="auto">
          <a:xfrm>
            <a:off x="2778125" y="3657600"/>
            <a:ext cx="908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>
                <a:solidFill>
                  <a:srgbClr val="FFFF00"/>
                </a:solidFill>
                <a:ea typeface="宋体" pitchFamily="2" charset="-122"/>
              </a:rPr>
              <a:t>Screen</a:t>
            </a:r>
          </a:p>
        </p:txBody>
      </p:sp>
      <p:sp>
        <p:nvSpPr>
          <p:cNvPr id="16397" name="Rectangle 14"/>
          <p:cNvSpPr>
            <a:spLocks noChangeArrowheads="1"/>
          </p:cNvSpPr>
          <p:nvPr/>
        </p:nvSpPr>
        <p:spPr bwMode="auto">
          <a:xfrm>
            <a:off x="863600" y="4041775"/>
            <a:ext cx="4608513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ea typeface="宋体" pitchFamily="2" charset="-122"/>
              </a:rPr>
              <a:t>Left + Right images</a:t>
            </a:r>
          </a:p>
        </p:txBody>
      </p:sp>
      <p:sp>
        <p:nvSpPr>
          <p:cNvPr id="16398" name="Text Box 15"/>
          <p:cNvSpPr txBox="1">
            <a:spLocks noChangeArrowheads="1"/>
          </p:cNvSpPr>
          <p:nvPr/>
        </p:nvSpPr>
        <p:spPr bwMode="auto">
          <a:xfrm>
            <a:off x="684213" y="5373688"/>
            <a:ext cx="108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>
                <a:ea typeface="宋体" pitchFamily="2" charset="-122"/>
              </a:rPr>
              <a:t>0 degree</a:t>
            </a:r>
          </a:p>
        </p:txBody>
      </p:sp>
      <p:sp>
        <p:nvSpPr>
          <p:cNvPr id="16399" name="Text Box 16"/>
          <p:cNvSpPr txBox="1">
            <a:spLocks noChangeArrowheads="1"/>
          </p:cNvSpPr>
          <p:nvPr/>
        </p:nvSpPr>
        <p:spPr bwMode="auto">
          <a:xfrm>
            <a:off x="4608513" y="5337175"/>
            <a:ext cx="1212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>
                <a:ea typeface="宋体" pitchFamily="2" charset="-122"/>
              </a:rPr>
              <a:t>90 degree</a:t>
            </a:r>
          </a:p>
        </p:txBody>
      </p:sp>
      <p:sp>
        <p:nvSpPr>
          <p:cNvPr id="16400" name="Text Box 17"/>
          <p:cNvSpPr txBox="1">
            <a:spLocks noChangeArrowheads="1"/>
          </p:cNvSpPr>
          <p:nvPr/>
        </p:nvSpPr>
        <p:spPr bwMode="auto">
          <a:xfrm>
            <a:off x="5976938" y="4092575"/>
            <a:ext cx="25765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400">
                <a:ea typeface="宋体" pitchFamily="2" charset="-122"/>
              </a:rPr>
              <a:t>Left image: 0 degree polarized</a:t>
            </a:r>
          </a:p>
        </p:txBody>
      </p:sp>
      <p:sp>
        <p:nvSpPr>
          <p:cNvPr id="16401" name="Text Box 18"/>
          <p:cNvSpPr txBox="1">
            <a:spLocks noChangeArrowheads="1"/>
          </p:cNvSpPr>
          <p:nvPr/>
        </p:nvSpPr>
        <p:spPr bwMode="auto">
          <a:xfrm>
            <a:off x="5976938" y="4329113"/>
            <a:ext cx="279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400">
                <a:ea typeface="宋体" pitchFamily="2" charset="-122"/>
              </a:rPr>
              <a:t>Right image: 90 degree polarized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ity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524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124075" y="981075"/>
            <a:ext cx="456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b="1">
                <a:ea typeface="宋体" pitchFamily="2" charset="-122"/>
              </a:rPr>
              <a:t>Principles of  3D Perception and Display</a:t>
            </a:r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1143000" y="1881188"/>
            <a:ext cx="68580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CN" b="1">
                <a:ea typeface="宋体" pitchFamily="2" charset="-122"/>
              </a:rPr>
              <a:t>2. Anaglyph images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127125" y="2779713"/>
            <a:ext cx="7407275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>
                <a:ea typeface="宋体" pitchFamily="2" charset="-122"/>
              </a:rPr>
              <a:t>Viewers have to wear a spectacles consisting of a pair of chromaticlly opposite (e.g. Red and Blue) lens. </a:t>
            </a:r>
          </a:p>
        </p:txBody>
      </p:sp>
      <p:sp>
        <p:nvSpPr>
          <p:cNvPr id="17414" name="Oval 6"/>
          <p:cNvSpPr>
            <a:spLocks noChangeArrowheads="1"/>
          </p:cNvSpPr>
          <p:nvPr/>
        </p:nvSpPr>
        <p:spPr bwMode="auto">
          <a:xfrm>
            <a:off x="1939925" y="5867400"/>
            <a:ext cx="4572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solidFill>
                  <a:schemeClr val="bg1"/>
                </a:solidFill>
                <a:ea typeface="宋体" pitchFamily="2" charset="-122"/>
              </a:rPr>
              <a:t>L</a:t>
            </a:r>
          </a:p>
        </p:txBody>
      </p:sp>
      <p:sp>
        <p:nvSpPr>
          <p:cNvPr id="17415" name="Oval 7"/>
          <p:cNvSpPr>
            <a:spLocks noChangeArrowheads="1"/>
          </p:cNvSpPr>
          <p:nvPr/>
        </p:nvSpPr>
        <p:spPr bwMode="auto">
          <a:xfrm>
            <a:off x="3844925" y="5867400"/>
            <a:ext cx="4572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solidFill>
                  <a:schemeClr val="bg1"/>
                </a:solidFill>
                <a:ea typeface="宋体" pitchFamily="2" charset="-122"/>
              </a:rPr>
              <a:t>R</a:t>
            </a:r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 flipV="1">
            <a:off x="2195513" y="4419600"/>
            <a:ext cx="963612" cy="1457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 flipH="1" flipV="1">
            <a:off x="3159125" y="4419600"/>
            <a:ext cx="9144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1939925" y="5486400"/>
            <a:ext cx="990600" cy="1381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3387725" y="5486400"/>
            <a:ext cx="990600" cy="138113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2778125" y="3657600"/>
            <a:ext cx="908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>
                <a:solidFill>
                  <a:srgbClr val="FFFF00"/>
                </a:solidFill>
                <a:ea typeface="宋体" pitchFamily="2" charset="-122"/>
              </a:rPr>
              <a:t>Screen</a:t>
            </a: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863600" y="4041775"/>
            <a:ext cx="4608513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ea typeface="宋体" pitchFamily="2" charset="-122"/>
              </a:rPr>
              <a:t>Left + Right images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684213" y="5373688"/>
            <a:ext cx="603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>
                <a:ea typeface="宋体" pitchFamily="2" charset="-122"/>
              </a:rPr>
              <a:t>Red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4608513" y="5337175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>
                <a:ea typeface="宋体" pitchFamily="2" charset="-122"/>
              </a:rPr>
              <a:t>Blue</a:t>
            </a: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5976938" y="4092575"/>
            <a:ext cx="1435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400">
                <a:ea typeface="宋体" pitchFamily="2" charset="-122"/>
              </a:rPr>
              <a:t>Left image: Red</a:t>
            </a: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5976938" y="4329113"/>
            <a:ext cx="1584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400">
                <a:ea typeface="宋体" pitchFamily="2" charset="-122"/>
              </a:rPr>
              <a:t>Right image: Blue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ity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524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124075" y="981075"/>
            <a:ext cx="456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b="1">
                <a:ea typeface="宋体" pitchFamily="2" charset="-122"/>
              </a:rPr>
              <a:t>Principles of  3D Perception and Display</a:t>
            </a:r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1127125" y="1881188"/>
            <a:ext cx="68580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CN" b="1">
                <a:ea typeface="宋体" pitchFamily="2" charset="-122"/>
              </a:rPr>
              <a:t>3. Shutter Glass: Time division multiplexing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127125" y="2779713"/>
            <a:ext cx="7407275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>
                <a:ea typeface="宋体" pitchFamily="2" charset="-122"/>
              </a:rPr>
              <a:t>Viewers have to wear a Shutter Glass spectacles that switches between left and right eye. </a:t>
            </a:r>
          </a:p>
        </p:txBody>
      </p:sp>
      <p:sp>
        <p:nvSpPr>
          <p:cNvPr id="18438" name="Oval 6"/>
          <p:cNvSpPr>
            <a:spLocks noChangeArrowheads="1"/>
          </p:cNvSpPr>
          <p:nvPr/>
        </p:nvSpPr>
        <p:spPr bwMode="auto">
          <a:xfrm>
            <a:off x="3200400" y="5867400"/>
            <a:ext cx="4572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solidFill>
                  <a:schemeClr val="bg1"/>
                </a:solidFill>
                <a:ea typeface="宋体" pitchFamily="2" charset="-122"/>
              </a:rPr>
              <a:t>L</a:t>
            </a:r>
          </a:p>
        </p:txBody>
      </p:sp>
      <p:sp>
        <p:nvSpPr>
          <p:cNvPr id="18439" name="Oval 7"/>
          <p:cNvSpPr>
            <a:spLocks noChangeArrowheads="1"/>
          </p:cNvSpPr>
          <p:nvPr/>
        </p:nvSpPr>
        <p:spPr bwMode="auto">
          <a:xfrm>
            <a:off x="5105400" y="5867400"/>
            <a:ext cx="4572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solidFill>
                  <a:schemeClr val="bg1"/>
                </a:solidFill>
                <a:ea typeface="宋体" pitchFamily="2" charset="-122"/>
              </a:rPr>
              <a:t>R</a:t>
            </a: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3048000" y="4114800"/>
            <a:ext cx="2819400" cy="3048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ea typeface="宋体" pitchFamily="2" charset="-122"/>
              </a:rPr>
              <a:t>Right Image</a:t>
            </a:r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V="1">
            <a:off x="3733800" y="4419600"/>
            <a:ext cx="685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 flipH="1" flipV="1">
            <a:off x="4419600" y="4419600"/>
            <a:ext cx="9144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3200400" y="5486400"/>
            <a:ext cx="990600" cy="762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4648200" y="5486400"/>
            <a:ext cx="990600" cy="76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4038600" y="3657600"/>
            <a:ext cx="908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>
                <a:solidFill>
                  <a:srgbClr val="FFFF00"/>
                </a:solidFill>
                <a:ea typeface="宋体" pitchFamily="2" charset="-122"/>
              </a:rPr>
              <a:t>Screen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ity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524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4"/>
          <p:cNvSpPr>
            <a:spLocks noChangeArrowheads="1"/>
          </p:cNvSpPr>
          <p:nvPr/>
        </p:nvSpPr>
        <p:spPr bwMode="auto">
          <a:xfrm>
            <a:off x="1143000" y="1905000"/>
            <a:ext cx="68580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CN" b="1">
                <a:ea typeface="宋体" pitchFamily="2" charset="-122"/>
              </a:rPr>
              <a:t>3. Shutter Glass: Time division multiplexing</a:t>
            </a: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1127125" y="2779713"/>
            <a:ext cx="7407275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>
                <a:ea typeface="宋体" pitchFamily="2" charset="-122"/>
              </a:rPr>
              <a:t>Viewers have to wear a Shutter Glass spectacles that switches between left and right eye. </a:t>
            </a:r>
          </a:p>
        </p:txBody>
      </p:sp>
      <p:sp>
        <p:nvSpPr>
          <p:cNvPr id="19461" name="Oval 6"/>
          <p:cNvSpPr>
            <a:spLocks noChangeArrowheads="1"/>
          </p:cNvSpPr>
          <p:nvPr/>
        </p:nvSpPr>
        <p:spPr bwMode="auto">
          <a:xfrm>
            <a:off x="3200400" y="5867400"/>
            <a:ext cx="4572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solidFill>
                  <a:schemeClr val="bg1"/>
                </a:solidFill>
                <a:ea typeface="宋体" pitchFamily="2" charset="-122"/>
              </a:rPr>
              <a:t>L</a:t>
            </a:r>
          </a:p>
        </p:txBody>
      </p:sp>
      <p:sp>
        <p:nvSpPr>
          <p:cNvPr id="19462" name="Oval 7"/>
          <p:cNvSpPr>
            <a:spLocks noChangeArrowheads="1"/>
          </p:cNvSpPr>
          <p:nvPr/>
        </p:nvSpPr>
        <p:spPr bwMode="auto">
          <a:xfrm>
            <a:off x="5105400" y="5867400"/>
            <a:ext cx="4572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solidFill>
                  <a:schemeClr val="bg1"/>
                </a:solidFill>
                <a:ea typeface="宋体" pitchFamily="2" charset="-122"/>
              </a:rPr>
              <a:t>R</a:t>
            </a:r>
          </a:p>
        </p:txBody>
      </p:sp>
      <p:sp>
        <p:nvSpPr>
          <p:cNvPr id="19463" name="Rectangle 8"/>
          <p:cNvSpPr>
            <a:spLocks noChangeArrowheads="1"/>
          </p:cNvSpPr>
          <p:nvPr/>
        </p:nvSpPr>
        <p:spPr bwMode="auto">
          <a:xfrm>
            <a:off x="3048000" y="4114800"/>
            <a:ext cx="2819400" cy="3048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ea typeface="宋体" pitchFamily="2" charset="-122"/>
              </a:rPr>
              <a:t>Left Image</a:t>
            </a:r>
          </a:p>
        </p:txBody>
      </p:sp>
      <p:sp>
        <p:nvSpPr>
          <p:cNvPr id="19464" name="Line 9"/>
          <p:cNvSpPr>
            <a:spLocks noChangeShapeType="1"/>
          </p:cNvSpPr>
          <p:nvPr/>
        </p:nvSpPr>
        <p:spPr bwMode="auto">
          <a:xfrm flipV="1">
            <a:off x="3505200" y="4419600"/>
            <a:ext cx="9144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" name="Line 10"/>
          <p:cNvSpPr>
            <a:spLocks noChangeShapeType="1"/>
          </p:cNvSpPr>
          <p:nvPr/>
        </p:nvSpPr>
        <p:spPr bwMode="auto">
          <a:xfrm flipH="1" flipV="1">
            <a:off x="4419600" y="4419600"/>
            <a:ext cx="685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Rectangle 11"/>
          <p:cNvSpPr>
            <a:spLocks noChangeArrowheads="1"/>
          </p:cNvSpPr>
          <p:nvPr/>
        </p:nvSpPr>
        <p:spPr bwMode="auto">
          <a:xfrm>
            <a:off x="3200400" y="5486400"/>
            <a:ext cx="990600" cy="76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Rectangle 12"/>
          <p:cNvSpPr>
            <a:spLocks noChangeArrowheads="1"/>
          </p:cNvSpPr>
          <p:nvPr/>
        </p:nvSpPr>
        <p:spPr bwMode="auto">
          <a:xfrm>
            <a:off x="4648200" y="5486400"/>
            <a:ext cx="990600" cy="762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Text Box 13"/>
          <p:cNvSpPr txBox="1">
            <a:spLocks noChangeArrowheads="1"/>
          </p:cNvSpPr>
          <p:nvPr/>
        </p:nvSpPr>
        <p:spPr bwMode="auto">
          <a:xfrm>
            <a:off x="4038600" y="3657600"/>
            <a:ext cx="908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>
                <a:solidFill>
                  <a:srgbClr val="FFFF00"/>
                </a:solidFill>
                <a:ea typeface="宋体" pitchFamily="2" charset="-122"/>
              </a:rPr>
              <a:t>Screen</a:t>
            </a:r>
          </a:p>
        </p:txBody>
      </p:sp>
      <p:sp>
        <p:nvSpPr>
          <p:cNvPr id="19469" name="Text Box 15"/>
          <p:cNvSpPr txBox="1">
            <a:spLocks noChangeArrowheads="1"/>
          </p:cNvSpPr>
          <p:nvPr/>
        </p:nvSpPr>
        <p:spPr bwMode="auto">
          <a:xfrm>
            <a:off x="2124075" y="873125"/>
            <a:ext cx="456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b="1">
                <a:ea typeface="宋体" pitchFamily="2" charset="-122"/>
              </a:rPr>
              <a:t>Principles of  3D Perception and Display</a:t>
            </a:r>
          </a:p>
        </p:txBody>
      </p:sp>
      <p:sp>
        <p:nvSpPr>
          <p:cNvPr id="19470" name="AutoShape 16"/>
          <p:cNvSpPr>
            <a:spLocks noChangeArrowheads="1"/>
          </p:cNvSpPr>
          <p:nvPr/>
        </p:nvSpPr>
        <p:spPr bwMode="auto">
          <a:xfrm>
            <a:off x="6659563" y="4005263"/>
            <a:ext cx="1836737" cy="2124075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CN">
                <a:ea typeface="宋体" pitchFamily="2" charset="-122"/>
              </a:rPr>
              <a:t>One shutter glasses is required for each viewers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ity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524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AutoShape 4"/>
          <p:cNvSpPr>
            <a:spLocks noChangeArrowheads="1"/>
          </p:cNvSpPr>
          <p:nvPr/>
        </p:nvSpPr>
        <p:spPr bwMode="auto">
          <a:xfrm>
            <a:off x="1143000" y="1304925"/>
            <a:ext cx="68580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CN" b="1">
                <a:ea typeface="宋体" pitchFamily="2" charset="-122"/>
              </a:rPr>
              <a:t>4. Polarized screen</a:t>
            </a:r>
          </a:p>
        </p:txBody>
      </p:sp>
      <p:sp>
        <p:nvSpPr>
          <p:cNvPr id="20484" name="Text Box 14"/>
          <p:cNvSpPr txBox="1">
            <a:spLocks noChangeArrowheads="1"/>
          </p:cNvSpPr>
          <p:nvPr/>
        </p:nvSpPr>
        <p:spPr bwMode="auto">
          <a:xfrm>
            <a:off x="1127125" y="2179638"/>
            <a:ext cx="7407275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>
                <a:ea typeface="宋体" pitchFamily="2" charset="-122"/>
              </a:rPr>
              <a:t>Viewers have to wear a spectacles consisting of a pair of orthogonally polarized  lens. </a:t>
            </a:r>
          </a:p>
        </p:txBody>
      </p:sp>
      <p:sp>
        <p:nvSpPr>
          <p:cNvPr id="20485" name="Oval 15"/>
          <p:cNvSpPr>
            <a:spLocks noChangeArrowheads="1"/>
          </p:cNvSpPr>
          <p:nvPr/>
        </p:nvSpPr>
        <p:spPr bwMode="auto">
          <a:xfrm>
            <a:off x="1939925" y="5867400"/>
            <a:ext cx="4572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solidFill>
                  <a:schemeClr val="bg1"/>
                </a:solidFill>
                <a:ea typeface="宋体" pitchFamily="2" charset="-122"/>
              </a:rPr>
              <a:t>L</a:t>
            </a:r>
          </a:p>
        </p:txBody>
      </p:sp>
      <p:sp>
        <p:nvSpPr>
          <p:cNvPr id="20486" name="Oval 16"/>
          <p:cNvSpPr>
            <a:spLocks noChangeArrowheads="1"/>
          </p:cNvSpPr>
          <p:nvPr/>
        </p:nvSpPr>
        <p:spPr bwMode="auto">
          <a:xfrm>
            <a:off x="3844925" y="5867400"/>
            <a:ext cx="4572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solidFill>
                  <a:schemeClr val="bg1"/>
                </a:solidFill>
                <a:ea typeface="宋体" pitchFamily="2" charset="-122"/>
              </a:rPr>
              <a:t>R</a:t>
            </a:r>
          </a:p>
        </p:txBody>
      </p:sp>
      <p:sp>
        <p:nvSpPr>
          <p:cNvPr id="20487" name="Line 17"/>
          <p:cNvSpPr>
            <a:spLocks noChangeShapeType="1"/>
          </p:cNvSpPr>
          <p:nvPr/>
        </p:nvSpPr>
        <p:spPr bwMode="auto">
          <a:xfrm flipV="1">
            <a:off x="2195513" y="3824288"/>
            <a:ext cx="900112" cy="2052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" name="Line 18"/>
          <p:cNvSpPr>
            <a:spLocks noChangeShapeType="1"/>
          </p:cNvSpPr>
          <p:nvPr/>
        </p:nvSpPr>
        <p:spPr bwMode="auto">
          <a:xfrm flipH="1" flipV="1">
            <a:off x="3095625" y="3824288"/>
            <a:ext cx="977900" cy="2043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9" name="Rectangle 19" descr="Wide downward diagonal"/>
          <p:cNvSpPr>
            <a:spLocks noChangeArrowheads="1"/>
          </p:cNvSpPr>
          <p:nvPr/>
        </p:nvSpPr>
        <p:spPr bwMode="auto">
          <a:xfrm>
            <a:off x="1939925" y="5486400"/>
            <a:ext cx="990600" cy="138113"/>
          </a:xfrm>
          <a:prstGeom prst="rect">
            <a:avLst/>
          </a:prstGeom>
          <a:pattFill prst="wdDnDiag">
            <a:fgClr>
              <a:srgbClr val="00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Rectangle 20" descr="Wide upward diagonal"/>
          <p:cNvSpPr>
            <a:spLocks noChangeArrowheads="1"/>
          </p:cNvSpPr>
          <p:nvPr/>
        </p:nvSpPr>
        <p:spPr bwMode="auto">
          <a:xfrm>
            <a:off x="3387725" y="5486400"/>
            <a:ext cx="990600" cy="138113"/>
          </a:xfrm>
          <a:prstGeom prst="rect">
            <a:avLst/>
          </a:prstGeom>
          <a:pattFill prst="wdUpDiag">
            <a:fgClr>
              <a:srgbClr val="00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Rectangle 22"/>
          <p:cNvSpPr>
            <a:spLocks noChangeArrowheads="1"/>
          </p:cNvSpPr>
          <p:nvPr/>
        </p:nvSpPr>
        <p:spPr bwMode="auto">
          <a:xfrm>
            <a:off x="792163" y="3465513"/>
            <a:ext cx="4608512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a typeface="宋体" pitchFamily="2" charset="-122"/>
            </a:endParaRPr>
          </a:p>
        </p:txBody>
      </p:sp>
      <p:sp>
        <p:nvSpPr>
          <p:cNvPr id="20492" name="Text Box 23"/>
          <p:cNvSpPr txBox="1">
            <a:spLocks noChangeArrowheads="1"/>
          </p:cNvSpPr>
          <p:nvPr/>
        </p:nvSpPr>
        <p:spPr bwMode="auto">
          <a:xfrm>
            <a:off x="684213" y="5373688"/>
            <a:ext cx="108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>
                <a:ea typeface="宋体" pitchFamily="2" charset="-122"/>
              </a:rPr>
              <a:t>0 degree</a:t>
            </a:r>
          </a:p>
        </p:txBody>
      </p:sp>
      <p:sp>
        <p:nvSpPr>
          <p:cNvPr id="20493" name="Text Box 24"/>
          <p:cNvSpPr txBox="1">
            <a:spLocks noChangeArrowheads="1"/>
          </p:cNvSpPr>
          <p:nvPr/>
        </p:nvSpPr>
        <p:spPr bwMode="auto">
          <a:xfrm>
            <a:off x="4608513" y="5337175"/>
            <a:ext cx="1212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>
                <a:ea typeface="宋体" pitchFamily="2" charset="-122"/>
              </a:rPr>
              <a:t>90 degree</a:t>
            </a:r>
          </a:p>
        </p:txBody>
      </p:sp>
      <p:sp>
        <p:nvSpPr>
          <p:cNvPr id="20494" name="Text Box 25"/>
          <p:cNvSpPr txBox="1">
            <a:spLocks noChangeArrowheads="1"/>
          </p:cNvSpPr>
          <p:nvPr/>
        </p:nvSpPr>
        <p:spPr bwMode="auto">
          <a:xfrm>
            <a:off x="6846888" y="3141663"/>
            <a:ext cx="8937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200">
                <a:ea typeface="宋体" pitchFamily="2" charset="-122"/>
              </a:rPr>
              <a:t>Left image</a:t>
            </a:r>
          </a:p>
        </p:txBody>
      </p:sp>
      <p:sp>
        <p:nvSpPr>
          <p:cNvPr id="20495" name="Text Box 27"/>
          <p:cNvSpPr txBox="1">
            <a:spLocks noChangeArrowheads="1"/>
          </p:cNvSpPr>
          <p:nvPr/>
        </p:nvSpPr>
        <p:spPr bwMode="auto">
          <a:xfrm>
            <a:off x="2087563" y="584200"/>
            <a:ext cx="456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b="1">
                <a:ea typeface="宋体" pitchFamily="2" charset="-122"/>
              </a:rPr>
              <a:t>Principles of  3D Perception and Display</a:t>
            </a:r>
          </a:p>
        </p:txBody>
      </p:sp>
      <p:sp>
        <p:nvSpPr>
          <p:cNvPr id="45084" name="Rectangle 28"/>
          <p:cNvSpPr>
            <a:spLocks noChangeArrowheads="1"/>
          </p:cNvSpPr>
          <p:nvPr/>
        </p:nvSpPr>
        <p:spPr bwMode="auto">
          <a:xfrm>
            <a:off x="792163" y="3933825"/>
            <a:ext cx="4608512" cy="35877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zh-CN">
                <a:ea typeface="宋体" pitchFamily="2" charset="-122"/>
              </a:rPr>
              <a:t>Polarizer</a:t>
            </a:r>
          </a:p>
        </p:txBody>
      </p:sp>
      <p:sp>
        <p:nvSpPr>
          <p:cNvPr id="20497" name="Text Box 21"/>
          <p:cNvSpPr txBox="1">
            <a:spLocks noChangeArrowheads="1"/>
          </p:cNvSpPr>
          <p:nvPr/>
        </p:nvSpPr>
        <p:spPr bwMode="auto">
          <a:xfrm>
            <a:off x="2700338" y="3429000"/>
            <a:ext cx="908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>
                <a:solidFill>
                  <a:srgbClr val="FFFF00"/>
                </a:solidFill>
                <a:ea typeface="宋体" pitchFamily="2" charset="-122"/>
              </a:rPr>
              <a:t>Screen</a:t>
            </a:r>
          </a:p>
        </p:txBody>
      </p:sp>
      <p:sp>
        <p:nvSpPr>
          <p:cNvPr id="20498" name="Line 30"/>
          <p:cNvSpPr>
            <a:spLocks noChangeShapeType="1"/>
          </p:cNvSpPr>
          <p:nvPr/>
        </p:nvSpPr>
        <p:spPr bwMode="auto">
          <a:xfrm>
            <a:off x="5400675" y="3644900"/>
            <a:ext cx="539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9" name="Line 32"/>
          <p:cNvSpPr>
            <a:spLocks noChangeShapeType="1"/>
          </p:cNvSpPr>
          <p:nvPr/>
        </p:nvSpPr>
        <p:spPr bwMode="auto">
          <a:xfrm>
            <a:off x="5400675" y="407670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0" name="Line 33"/>
          <p:cNvSpPr>
            <a:spLocks noChangeShapeType="1"/>
          </p:cNvSpPr>
          <p:nvPr/>
        </p:nvSpPr>
        <p:spPr bwMode="auto">
          <a:xfrm flipV="1">
            <a:off x="5940425" y="3284538"/>
            <a:ext cx="53975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1" name="Line 34"/>
          <p:cNvSpPr>
            <a:spLocks noChangeShapeType="1"/>
          </p:cNvSpPr>
          <p:nvPr/>
        </p:nvSpPr>
        <p:spPr bwMode="auto">
          <a:xfrm flipV="1">
            <a:off x="5975350" y="3716338"/>
            <a:ext cx="53975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2" name="Line 35"/>
          <p:cNvSpPr>
            <a:spLocks noChangeShapeType="1"/>
          </p:cNvSpPr>
          <p:nvPr/>
        </p:nvSpPr>
        <p:spPr bwMode="auto">
          <a:xfrm>
            <a:off x="6156325" y="3500438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3" name="Oval 36"/>
          <p:cNvSpPr>
            <a:spLocks noChangeArrowheads="1"/>
          </p:cNvSpPr>
          <p:nvPr/>
        </p:nvSpPr>
        <p:spPr bwMode="auto">
          <a:xfrm>
            <a:off x="6480175" y="3249613"/>
            <a:ext cx="71438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4" name="Oval 37"/>
          <p:cNvSpPr>
            <a:spLocks noChangeArrowheads="1"/>
          </p:cNvSpPr>
          <p:nvPr/>
        </p:nvSpPr>
        <p:spPr bwMode="auto">
          <a:xfrm>
            <a:off x="6480175" y="3429000"/>
            <a:ext cx="71438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5" name="Oval 38"/>
          <p:cNvSpPr>
            <a:spLocks noChangeArrowheads="1"/>
          </p:cNvSpPr>
          <p:nvPr/>
        </p:nvSpPr>
        <p:spPr bwMode="auto">
          <a:xfrm>
            <a:off x="6516688" y="3681413"/>
            <a:ext cx="71437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6" name="Oval 39"/>
          <p:cNvSpPr>
            <a:spLocks noChangeArrowheads="1"/>
          </p:cNvSpPr>
          <p:nvPr/>
        </p:nvSpPr>
        <p:spPr bwMode="auto">
          <a:xfrm>
            <a:off x="6516688" y="3860800"/>
            <a:ext cx="71437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7" name="Text Box 40"/>
          <p:cNvSpPr txBox="1">
            <a:spLocks noChangeArrowheads="1"/>
          </p:cNvSpPr>
          <p:nvPr/>
        </p:nvSpPr>
        <p:spPr bwMode="auto">
          <a:xfrm>
            <a:off x="6840538" y="3573463"/>
            <a:ext cx="14398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200">
                <a:ea typeface="宋体" pitchFamily="2" charset="-122"/>
              </a:rPr>
              <a:t>0 degree polarized</a:t>
            </a:r>
          </a:p>
        </p:txBody>
      </p:sp>
      <p:sp>
        <p:nvSpPr>
          <p:cNvPr id="20508" name="Line 41"/>
          <p:cNvSpPr>
            <a:spLocks noChangeShapeType="1"/>
          </p:cNvSpPr>
          <p:nvPr/>
        </p:nvSpPr>
        <p:spPr bwMode="auto">
          <a:xfrm>
            <a:off x="6551613" y="328453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9" name="Line 42"/>
          <p:cNvSpPr>
            <a:spLocks noChangeShapeType="1"/>
          </p:cNvSpPr>
          <p:nvPr/>
        </p:nvSpPr>
        <p:spPr bwMode="auto">
          <a:xfrm>
            <a:off x="6588125" y="371633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0" name="Text Box 43"/>
          <p:cNvSpPr txBox="1">
            <a:spLocks noChangeArrowheads="1"/>
          </p:cNvSpPr>
          <p:nvPr/>
        </p:nvSpPr>
        <p:spPr bwMode="auto">
          <a:xfrm>
            <a:off x="6846888" y="3321050"/>
            <a:ext cx="9937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200">
                <a:ea typeface="宋体" pitchFamily="2" charset="-122"/>
              </a:rPr>
              <a:t>Right image</a:t>
            </a:r>
          </a:p>
        </p:txBody>
      </p:sp>
      <p:sp>
        <p:nvSpPr>
          <p:cNvPr id="20511" name="Line 44"/>
          <p:cNvSpPr>
            <a:spLocks noChangeShapeType="1"/>
          </p:cNvSpPr>
          <p:nvPr/>
        </p:nvSpPr>
        <p:spPr bwMode="auto">
          <a:xfrm>
            <a:off x="6551613" y="346392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2" name="Line 45"/>
          <p:cNvSpPr>
            <a:spLocks noChangeShapeType="1"/>
          </p:cNvSpPr>
          <p:nvPr/>
        </p:nvSpPr>
        <p:spPr bwMode="auto">
          <a:xfrm>
            <a:off x="6588125" y="3897313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3" name="Text Box 46"/>
          <p:cNvSpPr txBox="1">
            <a:spLocks noChangeArrowheads="1"/>
          </p:cNvSpPr>
          <p:nvPr/>
        </p:nvSpPr>
        <p:spPr bwMode="auto">
          <a:xfrm>
            <a:off x="6840538" y="3752850"/>
            <a:ext cx="152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200">
                <a:ea typeface="宋体" pitchFamily="2" charset="-122"/>
              </a:rPr>
              <a:t>90 degree polarized</a:t>
            </a:r>
          </a:p>
        </p:txBody>
      </p:sp>
      <p:sp>
        <p:nvSpPr>
          <p:cNvPr id="20514" name="AutoShape 47"/>
          <p:cNvSpPr>
            <a:spLocks noChangeArrowheads="1"/>
          </p:cNvSpPr>
          <p:nvPr/>
        </p:nvSpPr>
        <p:spPr bwMode="auto">
          <a:xfrm>
            <a:off x="6264275" y="4437063"/>
            <a:ext cx="2447925" cy="2124075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CN">
                <a:ea typeface="宋体" pitchFamily="2" charset="-122"/>
              </a:rPr>
              <a:t>Much cheaper than the shutter glasses. A more economical solution when there are numerous viewers.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ity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524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503238" y="1304925"/>
            <a:ext cx="8029575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CN" b="1" dirty="0">
                <a:ea typeface="宋体" pitchFamily="2" charset="-122"/>
              </a:rPr>
              <a:t>5. Cordless Polarized </a:t>
            </a:r>
            <a:r>
              <a:rPr lang="en-US" altLang="zh-CN" b="1" dirty="0" smtClean="0">
                <a:ea typeface="宋体" pitchFamily="2" charset="-122"/>
              </a:rPr>
              <a:t>screen</a:t>
            </a:r>
            <a:endParaRPr lang="en-US" altLang="zh-CN" b="1" dirty="0">
              <a:ea typeface="宋体" pitchFamily="2" charset="-122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127125" y="2179638"/>
            <a:ext cx="7407275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>
                <a:ea typeface="宋体" pitchFamily="2" charset="-122"/>
              </a:rPr>
              <a:t>Viewers have to wear a spectacles consisting of a pair of orthogonally polarized  lens. Switching of polarizer driven by content.</a:t>
            </a:r>
          </a:p>
        </p:txBody>
      </p:sp>
      <p:sp>
        <p:nvSpPr>
          <p:cNvPr id="21509" name="Rectangle 11"/>
          <p:cNvSpPr>
            <a:spLocks noChangeArrowheads="1"/>
          </p:cNvSpPr>
          <p:nvPr/>
        </p:nvSpPr>
        <p:spPr bwMode="auto">
          <a:xfrm>
            <a:off x="792163" y="3429000"/>
            <a:ext cx="4608512" cy="358775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a typeface="宋体" pitchFamily="2" charset="-122"/>
            </a:endParaRPr>
          </a:p>
        </p:txBody>
      </p:sp>
      <p:sp>
        <p:nvSpPr>
          <p:cNvPr id="21510" name="Text Box 14"/>
          <p:cNvSpPr txBox="1">
            <a:spLocks noChangeArrowheads="1"/>
          </p:cNvSpPr>
          <p:nvPr/>
        </p:nvSpPr>
        <p:spPr bwMode="auto">
          <a:xfrm>
            <a:off x="7848600" y="3644900"/>
            <a:ext cx="893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200">
                <a:ea typeface="宋体" pitchFamily="2" charset="-122"/>
              </a:rPr>
              <a:t>Left image</a:t>
            </a:r>
          </a:p>
        </p:txBody>
      </p:sp>
      <p:sp>
        <p:nvSpPr>
          <p:cNvPr id="21511" name="Text Box 16"/>
          <p:cNvSpPr txBox="1">
            <a:spLocks noChangeArrowheads="1"/>
          </p:cNvSpPr>
          <p:nvPr/>
        </p:nvSpPr>
        <p:spPr bwMode="auto">
          <a:xfrm>
            <a:off x="2087563" y="584200"/>
            <a:ext cx="456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b="1">
                <a:ea typeface="宋体" pitchFamily="2" charset="-122"/>
              </a:rPr>
              <a:t>Principles of  3D Perception and Display</a:t>
            </a:r>
          </a:p>
        </p:txBody>
      </p:sp>
      <p:sp>
        <p:nvSpPr>
          <p:cNvPr id="21512" name="Text Box 18"/>
          <p:cNvSpPr txBox="1">
            <a:spLocks noChangeArrowheads="1"/>
          </p:cNvSpPr>
          <p:nvPr/>
        </p:nvSpPr>
        <p:spPr bwMode="auto">
          <a:xfrm>
            <a:off x="2700338" y="3392488"/>
            <a:ext cx="946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FF00"/>
                </a:solidFill>
                <a:ea typeface="宋体" pitchFamily="2" charset="-122"/>
              </a:rPr>
              <a:t>Screen</a:t>
            </a:r>
          </a:p>
        </p:txBody>
      </p:sp>
      <p:sp>
        <p:nvSpPr>
          <p:cNvPr id="21513" name="Line 19"/>
          <p:cNvSpPr>
            <a:spLocks noChangeShapeType="1"/>
          </p:cNvSpPr>
          <p:nvPr/>
        </p:nvSpPr>
        <p:spPr bwMode="auto">
          <a:xfrm>
            <a:off x="6408738" y="4149725"/>
            <a:ext cx="539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Line 21"/>
          <p:cNvSpPr>
            <a:spLocks noChangeShapeType="1"/>
          </p:cNvSpPr>
          <p:nvPr/>
        </p:nvSpPr>
        <p:spPr bwMode="auto">
          <a:xfrm flipV="1">
            <a:off x="6942138" y="3787775"/>
            <a:ext cx="53975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5" name="Oval 24"/>
          <p:cNvSpPr>
            <a:spLocks noChangeArrowheads="1"/>
          </p:cNvSpPr>
          <p:nvPr/>
        </p:nvSpPr>
        <p:spPr bwMode="auto">
          <a:xfrm>
            <a:off x="7481888" y="3752850"/>
            <a:ext cx="71437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Oval 25"/>
          <p:cNvSpPr>
            <a:spLocks noChangeArrowheads="1"/>
          </p:cNvSpPr>
          <p:nvPr/>
        </p:nvSpPr>
        <p:spPr bwMode="auto">
          <a:xfrm>
            <a:off x="7481888" y="4113213"/>
            <a:ext cx="71437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7" name="Line 29"/>
          <p:cNvSpPr>
            <a:spLocks noChangeShapeType="1"/>
          </p:cNvSpPr>
          <p:nvPr/>
        </p:nvSpPr>
        <p:spPr bwMode="auto">
          <a:xfrm>
            <a:off x="7553325" y="378777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8" name="Text Box 31"/>
          <p:cNvSpPr txBox="1">
            <a:spLocks noChangeArrowheads="1"/>
          </p:cNvSpPr>
          <p:nvPr/>
        </p:nvSpPr>
        <p:spPr bwMode="auto">
          <a:xfrm>
            <a:off x="7848600" y="4005263"/>
            <a:ext cx="9937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200">
                <a:ea typeface="宋体" pitchFamily="2" charset="-122"/>
              </a:rPr>
              <a:t>Right image</a:t>
            </a:r>
          </a:p>
        </p:txBody>
      </p:sp>
      <p:sp>
        <p:nvSpPr>
          <p:cNvPr id="21519" name="Line 32"/>
          <p:cNvSpPr>
            <a:spLocks noChangeShapeType="1"/>
          </p:cNvSpPr>
          <p:nvPr/>
        </p:nvSpPr>
        <p:spPr bwMode="auto">
          <a:xfrm>
            <a:off x="7553325" y="414813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0" name="Line 35"/>
          <p:cNvSpPr>
            <a:spLocks noChangeShapeType="1"/>
          </p:cNvSpPr>
          <p:nvPr/>
        </p:nvSpPr>
        <p:spPr bwMode="auto">
          <a:xfrm>
            <a:off x="4608513" y="3789363"/>
            <a:ext cx="0" cy="5397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1" name="Line 36"/>
          <p:cNvSpPr>
            <a:spLocks noChangeShapeType="1"/>
          </p:cNvSpPr>
          <p:nvPr/>
        </p:nvSpPr>
        <p:spPr bwMode="auto">
          <a:xfrm>
            <a:off x="4787900" y="3789363"/>
            <a:ext cx="0" cy="5397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2" name="Line 37"/>
          <p:cNvSpPr>
            <a:spLocks noChangeShapeType="1"/>
          </p:cNvSpPr>
          <p:nvPr/>
        </p:nvSpPr>
        <p:spPr bwMode="auto">
          <a:xfrm>
            <a:off x="4968875" y="3789363"/>
            <a:ext cx="0" cy="5397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3" name="Line 38"/>
          <p:cNvSpPr>
            <a:spLocks noChangeShapeType="1"/>
          </p:cNvSpPr>
          <p:nvPr/>
        </p:nvSpPr>
        <p:spPr bwMode="auto">
          <a:xfrm>
            <a:off x="5148263" y="3789363"/>
            <a:ext cx="0" cy="5397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4" name="Text Box 39"/>
          <p:cNvSpPr txBox="1">
            <a:spLocks noChangeArrowheads="1"/>
          </p:cNvSpPr>
          <p:nvPr/>
        </p:nvSpPr>
        <p:spPr bwMode="auto">
          <a:xfrm>
            <a:off x="5308600" y="3954463"/>
            <a:ext cx="10953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200">
                <a:ea typeface="宋体" pitchFamily="2" charset="-122"/>
              </a:rPr>
              <a:t>Optical signal</a:t>
            </a:r>
          </a:p>
        </p:txBody>
      </p:sp>
      <p:sp>
        <p:nvSpPr>
          <p:cNvPr id="46120" name="Rectangle 40"/>
          <p:cNvSpPr>
            <a:spLocks noChangeArrowheads="1"/>
          </p:cNvSpPr>
          <p:nvPr/>
        </p:nvSpPr>
        <p:spPr bwMode="auto">
          <a:xfrm>
            <a:off x="792163" y="4797425"/>
            <a:ext cx="4608512" cy="35877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zh-CN">
                <a:ea typeface="宋体" pitchFamily="2" charset="-122"/>
              </a:rPr>
              <a:t>Polarizer</a:t>
            </a:r>
          </a:p>
        </p:txBody>
      </p:sp>
      <p:sp>
        <p:nvSpPr>
          <p:cNvPr id="21526" name="Rectangle 41"/>
          <p:cNvSpPr>
            <a:spLocks noChangeArrowheads="1"/>
          </p:cNvSpPr>
          <p:nvPr/>
        </p:nvSpPr>
        <p:spPr bwMode="auto">
          <a:xfrm>
            <a:off x="4356100" y="4689475"/>
            <a:ext cx="1044575" cy="1079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7" name="Arc 42"/>
          <p:cNvSpPr>
            <a:spLocks/>
          </p:cNvSpPr>
          <p:nvPr/>
        </p:nvSpPr>
        <p:spPr bwMode="auto">
          <a:xfrm>
            <a:off x="7127875" y="3789363"/>
            <a:ext cx="144463" cy="28733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8" name="Text Box 43"/>
          <p:cNvSpPr txBox="1">
            <a:spLocks noChangeArrowheads="1"/>
          </p:cNvSpPr>
          <p:nvPr/>
        </p:nvSpPr>
        <p:spPr bwMode="auto">
          <a:xfrm>
            <a:off x="5327650" y="4329113"/>
            <a:ext cx="1181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200">
                <a:ea typeface="宋体" pitchFamily="2" charset="-122"/>
              </a:rPr>
              <a:t>Optical Sensor</a:t>
            </a:r>
          </a:p>
        </p:txBody>
      </p:sp>
      <p:sp>
        <p:nvSpPr>
          <p:cNvPr id="21529" name="Line 44"/>
          <p:cNvSpPr>
            <a:spLocks noChangeShapeType="1"/>
          </p:cNvSpPr>
          <p:nvPr/>
        </p:nvSpPr>
        <p:spPr bwMode="auto">
          <a:xfrm flipH="1">
            <a:off x="4932363" y="4473575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0" name="Text Box 45"/>
          <p:cNvSpPr txBox="1">
            <a:spLocks noChangeArrowheads="1"/>
          </p:cNvSpPr>
          <p:nvPr/>
        </p:nvSpPr>
        <p:spPr bwMode="auto">
          <a:xfrm>
            <a:off x="6156325" y="4652963"/>
            <a:ext cx="976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1200">
                <a:ea typeface="宋体" pitchFamily="2" charset="-122"/>
              </a:rPr>
              <a:t>Polarization</a:t>
            </a:r>
          </a:p>
          <a:p>
            <a:pPr algn="ctr" eaLnBrk="1" hangingPunct="1"/>
            <a:r>
              <a:rPr lang="en-US" altLang="zh-CN" sz="1200">
                <a:ea typeface="宋体" pitchFamily="2" charset="-122"/>
              </a:rPr>
              <a:t>signal</a:t>
            </a:r>
          </a:p>
        </p:txBody>
      </p:sp>
      <p:cxnSp>
        <p:nvCxnSpPr>
          <p:cNvPr id="21531" name="AutoShape 46"/>
          <p:cNvCxnSpPr>
            <a:cxnSpLocks noChangeShapeType="1"/>
            <a:stCxn id="21526" idx="3"/>
            <a:endCxn id="46120" idx="3"/>
          </p:cNvCxnSpPr>
          <p:nvPr/>
        </p:nvCxnSpPr>
        <p:spPr bwMode="auto">
          <a:xfrm>
            <a:off x="5400675" y="4743450"/>
            <a:ext cx="1588" cy="233363"/>
          </a:xfrm>
          <a:prstGeom prst="bentConnector3">
            <a:avLst>
              <a:gd name="adj1" fmla="val 4660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32" name="Text Box 47"/>
          <p:cNvSpPr txBox="1">
            <a:spLocks noChangeArrowheads="1"/>
          </p:cNvSpPr>
          <p:nvPr/>
        </p:nvSpPr>
        <p:spPr bwMode="auto">
          <a:xfrm>
            <a:off x="663575" y="5824538"/>
            <a:ext cx="7626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>
                <a:ea typeface="宋体" pitchFamily="2" charset="-122"/>
              </a:rPr>
              <a:t>Multiple viewing configurations: 3D stereoscopic, Pulfrich, and normal 2D.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9" descr="city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524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AutoShape 30"/>
          <p:cNvSpPr>
            <a:spLocks noChangeArrowheads="1"/>
          </p:cNvSpPr>
          <p:nvPr/>
        </p:nvSpPr>
        <p:spPr bwMode="auto">
          <a:xfrm>
            <a:off x="1143000" y="1304925"/>
            <a:ext cx="68580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CN" b="1">
                <a:ea typeface="宋体" pitchFamily="2" charset="-122"/>
              </a:rPr>
              <a:t>6. Retarder film screen</a:t>
            </a:r>
          </a:p>
        </p:txBody>
      </p:sp>
      <p:sp>
        <p:nvSpPr>
          <p:cNvPr id="22532" name="Text Box 31"/>
          <p:cNvSpPr txBox="1">
            <a:spLocks noChangeArrowheads="1"/>
          </p:cNvSpPr>
          <p:nvPr/>
        </p:nvSpPr>
        <p:spPr bwMode="auto">
          <a:xfrm>
            <a:off x="1127125" y="2179638"/>
            <a:ext cx="7407275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>
                <a:ea typeface="宋体" pitchFamily="2" charset="-122"/>
              </a:rPr>
              <a:t>Viewers have to wear a spectacles consisting of a pair of orthogonally polarized  lens. </a:t>
            </a:r>
          </a:p>
        </p:txBody>
      </p:sp>
      <p:sp>
        <p:nvSpPr>
          <p:cNvPr id="22533" name="Oval 32"/>
          <p:cNvSpPr>
            <a:spLocks noChangeArrowheads="1"/>
          </p:cNvSpPr>
          <p:nvPr/>
        </p:nvSpPr>
        <p:spPr bwMode="auto">
          <a:xfrm>
            <a:off x="1939925" y="5867400"/>
            <a:ext cx="4572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solidFill>
                  <a:schemeClr val="bg1"/>
                </a:solidFill>
                <a:ea typeface="宋体" pitchFamily="2" charset="-122"/>
              </a:rPr>
              <a:t>L</a:t>
            </a:r>
          </a:p>
        </p:txBody>
      </p:sp>
      <p:sp>
        <p:nvSpPr>
          <p:cNvPr id="22534" name="Oval 33"/>
          <p:cNvSpPr>
            <a:spLocks noChangeArrowheads="1"/>
          </p:cNvSpPr>
          <p:nvPr/>
        </p:nvSpPr>
        <p:spPr bwMode="auto">
          <a:xfrm>
            <a:off x="3844925" y="5867400"/>
            <a:ext cx="4572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solidFill>
                  <a:schemeClr val="bg1"/>
                </a:solidFill>
                <a:ea typeface="宋体" pitchFamily="2" charset="-122"/>
              </a:rPr>
              <a:t>R</a:t>
            </a:r>
          </a:p>
        </p:txBody>
      </p:sp>
      <p:sp>
        <p:nvSpPr>
          <p:cNvPr id="22535" name="Line 34"/>
          <p:cNvSpPr>
            <a:spLocks noChangeShapeType="1"/>
          </p:cNvSpPr>
          <p:nvPr/>
        </p:nvSpPr>
        <p:spPr bwMode="auto">
          <a:xfrm flipV="1">
            <a:off x="2195513" y="3824288"/>
            <a:ext cx="900112" cy="2052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6" name="Line 35"/>
          <p:cNvSpPr>
            <a:spLocks noChangeShapeType="1"/>
          </p:cNvSpPr>
          <p:nvPr/>
        </p:nvSpPr>
        <p:spPr bwMode="auto">
          <a:xfrm flipH="1" flipV="1">
            <a:off x="3095625" y="3824288"/>
            <a:ext cx="977900" cy="2043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Rectangle 36" descr="Dark vertical"/>
          <p:cNvSpPr>
            <a:spLocks noChangeArrowheads="1"/>
          </p:cNvSpPr>
          <p:nvPr/>
        </p:nvSpPr>
        <p:spPr bwMode="auto">
          <a:xfrm>
            <a:off x="1943100" y="5481638"/>
            <a:ext cx="990600" cy="138112"/>
          </a:xfrm>
          <a:prstGeom prst="rect">
            <a:avLst/>
          </a:prstGeom>
          <a:pattFill prst="dkVert">
            <a:fgClr>
              <a:srgbClr val="00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Rectangle 37" descr="Dark horizontal"/>
          <p:cNvSpPr>
            <a:spLocks noChangeArrowheads="1"/>
          </p:cNvSpPr>
          <p:nvPr/>
        </p:nvSpPr>
        <p:spPr bwMode="auto">
          <a:xfrm>
            <a:off x="3384550" y="5481638"/>
            <a:ext cx="990600" cy="138112"/>
          </a:xfrm>
          <a:prstGeom prst="rect">
            <a:avLst/>
          </a:prstGeom>
          <a:pattFill prst="dkHorz">
            <a:fgClr>
              <a:srgbClr val="00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Text Box 39"/>
          <p:cNvSpPr txBox="1">
            <a:spLocks noChangeArrowheads="1"/>
          </p:cNvSpPr>
          <p:nvPr/>
        </p:nvSpPr>
        <p:spPr bwMode="auto">
          <a:xfrm>
            <a:off x="684213" y="5373688"/>
            <a:ext cx="108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>
                <a:ea typeface="宋体" pitchFamily="2" charset="-122"/>
              </a:rPr>
              <a:t>0 degree</a:t>
            </a:r>
          </a:p>
        </p:txBody>
      </p:sp>
      <p:sp>
        <p:nvSpPr>
          <p:cNvPr id="22540" name="Text Box 40"/>
          <p:cNvSpPr txBox="1">
            <a:spLocks noChangeArrowheads="1"/>
          </p:cNvSpPr>
          <p:nvPr/>
        </p:nvSpPr>
        <p:spPr bwMode="auto">
          <a:xfrm>
            <a:off x="4608513" y="5337175"/>
            <a:ext cx="1212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>
                <a:ea typeface="宋体" pitchFamily="2" charset="-122"/>
              </a:rPr>
              <a:t>90 degree</a:t>
            </a:r>
          </a:p>
        </p:txBody>
      </p:sp>
      <p:sp>
        <p:nvSpPr>
          <p:cNvPr id="22541" name="Text Box 42"/>
          <p:cNvSpPr txBox="1">
            <a:spLocks noChangeArrowheads="1"/>
          </p:cNvSpPr>
          <p:nvPr/>
        </p:nvSpPr>
        <p:spPr bwMode="auto">
          <a:xfrm>
            <a:off x="2087563" y="584200"/>
            <a:ext cx="456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b="1">
                <a:ea typeface="宋体" pitchFamily="2" charset="-122"/>
              </a:rPr>
              <a:t>Principles of  3D Perception and Display</a:t>
            </a:r>
          </a:p>
        </p:txBody>
      </p:sp>
      <p:sp>
        <p:nvSpPr>
          <p:cNvPr id="22542" name="Text Box 44"/>
          <p:cNvSpPr txBox="1">
            <a:spLocks noChangeArrowheads="1"/>
          </p:cNvSpPr>
          <p:nvPr/>
        </p:nvSpPr>
        <p:spPr bwMode="auto">
          <a:xfrm>
            <a:off x="4932363" y="3170238"/>
            <a:ext cx="908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>
                <a:solidFill>
                  <a:srgbClr val="FFFF00"/>
                </a:solidFill>
                <a:ea typeface="宋体" pitchFamily="2" charset="-122"/>
              </a:rPr>
              <a:t>Screen</a:t>
            </a:r>
          </a:p>
        </p:txBody>
      </p:sp>
      <p:sp>
        <p:nvSpPr>
          <p:cNvPr id="22543" name="AutoShape 61"/>
          <p:cNvSpPr>
            <a:spLocks noChangeArrowheads="1"/>
          </p:cNvSpPr>
          <p:nvPr/>
        </p:nvSpPr>
        <p:spPr bwMode="auto">
          <a:xfrm>
            <a:off x="6264275" y="4437063"/>
            <a:ext cx="2447925" cy="2124075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CN">
                <a:ea typeface="宋体" pitchFamily="2" charset="-122"/>
              </a:rPr>
              <a:t>Much cheaper than the shutter glasses or switched polarizer. Resolution is reduced.</a:t>
            </a:r>
          </a:p>
        </p:txBody>
      </p:sp>
      <p:sp>
        <p:nvSpPr>
          <p:cNvPr id="22544" name="Rectangle 62" descr="Dark vertical"/>
          <p:cNvSpPr>
            <a:spLocks noChangeArrowheads="1"/>
          </p:cNvSpPr>
          <p:nvPr/>
        </p:nvSpPr>
        <p:spPr bwMode="auto">
          <a:xfrm>
            <a:off x="1362075" y="3608388"/>
            <a:ext cx="217488" cy="180975"/>
          </a:xfrm>
          <a:prstGeom prst="rect">
            <a:avLst/>
          </a:prstGeom>
          <a:pattFill prst="dkVert">
            <a:fgClr>
              <a:srgbClr val="000000"/>
            </a:fgClr>
            <a:bgClr>
              <a:schemeClr val="tx2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5" name="Rectangle 63" descr="Dark horizontal"/>
          <p:cNvSpPr>
            <a:spLocks noChangeArrowheads="1"/>
          </p:cNvSpPr>
          <p:nvPr/>
        </p:nvSpPr>
        <p:spPr bwMode="auto">
          <a:xfrm>
            <a:off x="1579563" y="3608388"/>
            <a:ext cx="217487" cy="180975"/>
          </a:xfrm>
          <a:prstGeom prst="rect">
            <a:avLst/>
          </a:prstGeom>
          <a:pattFill prst="dkHorz">
            <a:fgClr>
              <a:srgbClr val="000000"/>
            </a:fgClr>
            <a:bgClr>
              <a:schemeClr val="tx2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6" name="Rectangle 64" descr="Dark vertical"/>
          <p:cNvSpPr>
            <a:spLocks noChangeArrowheads="1"/>
          </p:cNvSpPr>
          <p:nvPr/>
        </p:nvSpPr>
        <p:spPr bwMode="auto">
          <a:xfrm>
            <a:off x="1795463" y="3608388"/>
            <a:ext cx="217487" cy="180975"/>
          </a:xfrm>
          <a:prstGeom prst="rect">
            <a:avLst/>
          </a:prstGeom>
          <a:pattFill prst="dkVert">
            <a:fgClr>
              <a:srgbClr val="000000"/>
            </a:fgClr>
            <a:bgClr>
              <a:schemeClr val="tx2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7" name="Rectangle 65" descr="Dark horizontal"/>
          <p:cNvSpPr>
            <a:spLocks noChangeArrowheads="1"/>
          </p:cNvSpPr>
          <p:nvPr/>
        </p:nvSpPr>
        <p:spPr bwMode="auto">
          <a:xfrm>
            <a:off x="2012950" y="3608388"/>
            <a:ext cx="217488" cy="180975"/>
          </a:xfrm>
          <a:prstGeom prst="rect">
            <a:avLst/>
          </a:prstGeom>
          <a:pattFill prst="dkHorz">
            <a:fgClr>
              <a:srgbClr val="000000"/>
            </a:fgClr>
            <a:bgClr>
              <a:schemeClr val="tx2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8" name="Rectangle 66" descr="Dark vertical"/>
          <p:cNvSpPr>
            <a:spLocks noChangeArrowheads="1"/>
          </p:cNvSpPr>
          <p:nvPr/>
        </p:nvSpPr>
        <p:spPr bwMode="auto">
          <a:xfrm>
            <a:off x="2227263" y="3608388"/>
            <a:ext cx="217487" cy="180975"/>
          </a:xfrm>
          <a:prstGeom prst="rect">
            <a:avLst/>
          </a:prstGeom>
          <a:pattFill prst="dkVert">
            <a:fgClr>
              <a:srgbClr val="000000"/>
            </a:fgClr>
            <a:bgClr>
              <a:schemeClr val="tx2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9" name="Rectangle 67" descr="Dark horizontal"/>
          <p:cNvSpPr>
            <a:spLocks noChangeArrowheads="1"/>
          </p:cNvSpPr>
          <p:nvPr/>
        </p:nvSpPr>
        <p:spPr bwMode="auto">
          <a:xfrm>
            <a:off x="2444750" y="3608388"/>
            <a:ext cx="217488" cy="180975"/>
          </a:xfrm>
          <a:prstGeom prst="rect">
            <a:avLst/>
          </a:prstGeom>
          <a:pattFill prst="dkHorz">
            <a:fgClr>
              <a:srgbClr val="000000"/>
            </a:fgClr>
            <a:bgClr>
              <a:schemeClr val="tx2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0" name="Rectangle 68" descr="Dark vertical"/>
          <p:cNvSpPr>
            <a:spLocks noChangeArrowheads="1"/>
          </p:cNvSpPr>
          <p:nvPr/>
        </p:nvSpPr>
        <p:spPr bwMode="auto">
          <a:xfrm>
            <a:off x="2660650" y="3608388"/>
            <a:ext cx="217488" cy="180975"/>
          </a:xfrm>
          <a:prstGeom prst="rect">
            <a:avLst/>
          </a:prstGeom>
          <a:pattFill prst="dkVert">
            <a:fgClr>
              <a:srgbClr val="000000"/>
            </a:fgClr>
            <a:bgClr>
              <a:schemeClr val="tx2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1" name="Rectangle 69" descr="Dark horizontal"/>
          <p:cNvSpPr>
            <a:spLocks noChangeArrowheads="1"/>
          </p:cNvSpPr>
          <p:nvPr/>
        </p:nvSpPr>
        <p:spPr bwMode="auto">
          <a:xfrm>
            <a:off x="2878138" y="3608388"/>
            <a:ext cx="217487" cy="180975"/>
          </a:xfrm>
          <a:prstGeom prst="rect">
            <a:avLst/>
          </a:prstGeom>
          <a:pattFill prst="dkHorz">
            <a:fgClr>
              <a:srgbClr val="000000"/>
            </a:fgClr>
            <a:bgClr>
              <a:schemeClr val="tx2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2" name="Rectangle 70" descr="Dark vertical"/>
          <p:cNvSpPr>
            <a:spLocks noChangeArrowheads="1"/>
          </p:cNvSpPr>
          <p:nvPr/>
        </p:nvSpPr>
        <p:spPr bwMode="auto">
          <a:xfrm>
            <a:off x="3090863" y="3608388"/>
            <a:ext cx="217487" cy="180975"/>
          </a:xfrm>
          <a:prstGeom prst="rect">
            <a:avLst/>
          </a:prstGeom>
          <a:pattFill prst="dkVert">
            <a:fgClr>
              <a:srgbClr val="000000"/>
            </a:fgClr>
            <a:bgClr>
              <a:schemeClr val="tx2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3" name="Rectangle 71" descr="Dark horizontal"/>
          <p:cNvSpPr>
            <a:spLocks noChangeArrowheads="1"/>
          </p:cNvSpPr>
          <p:nvPr/>
        </p:nvSpPr>
        <p:spPr bwMode="auto">
          <a:xfrm>
            <a:off x="3308350" y="3608388"/>
            <a:ext cx="217488" cy="180975"/>
          </a:xfrm>
          <a:prstGeom prst="rect">
            <a:avLst/>
          </a:prstGeom>
          <a:pattFill prst="dkHorz">
            <a:fgClr>
              <a:srgbClr val="000000"/>
            </a:fgClr>
            <a:bgClr>
              <a:schemeClr val="tx2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4" name="Rectangle 72" descr="Dark vertical"/>
          <p:cNvSpPr>
            <a:spLocks noChangeArrowheads="1"/>
          </p:cNvSpPr>
          <p:nvPr/>
        </p:nvSpPr>
        <p:spPr bwMode="auto">
          <a:xfrm>
            <a:off x="3524250" y="3608388"/>
            <a:ext cx="217488" cy="180975"/>
          </a:xfrm>
          <a:prstGeom prst="rect">
            <a:avLst/>
          </a:prstGeom>
          <a:pattFill prst="dkVert">
            <a:fgClr>
              <a:srgbClr val="000000"/>
            </a:fgClr>
            <a:bgClr>
              <a:schemeClr val="tx2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5" name="Rectangle 73" descr="Dark horizontal"/>
          <p:cNvSpPr>
            <a:spLocks noChangeArrowheads="1"/>
          </p:cNvSpPr>
          <p:nvPr/>
        </p:nvSpPr>
        <p:spPr bwMode="auto">
          <a:xfrm>
            <a:off x="3741738" y="3608388"/>
            <a:ext cx="217487" cy="180975"/>
          </a:xfrm>
          <a:prstGeom prst="rect">
            <a:avLst/>
          </a:prstGeom>
          <a:pattFill prst="dkHorz">
            <a:fgClr>
              <a:srgbClr val="000000"/>
            </a:fgClr>
            <a:bgClr>
              <a:schemeClr val="tx2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6" name="Rectangle 74" descr="Dark vertical"/>
          <p:cNvSpPr>
            <a:spLocks noChangeArrowheads="1"/>
          </p:cNvSpPr>
          <p:nvPr/>
        </p:nvSpPr>
        <p:spPr bwMode="auto">
          <a:xfrm>
            <a:off x="3956050" y="3608388"/>
            <a:ext cx="217488" cy="180975"/>
          </a:xfrm>
          <a:prstGeom prst="rect">
            <a:avLst/>
          </a:prstGeom>
          <a:pattFill prst="dkVert">
            <a:fgClr>
              <a:srgbClr val="000000"/>
            </a:fgClr>
            <a:bgClr>
              <a:schemeClr val="tx2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7" name="Rectangle 75" descr="Dark horizontal"/>
          <p:cNvSpPr>
            <a:spLocks noChangeArrowheads="1"/>
          </p:cNvSpPr>
          <p:nvPr/>
        </p:nvSpPr>
        <p:spPr bwMode="auto">
          <a:xfrm>
            <a:off x="4173538" y="3608388"/>
            <a:ext cx="217487" cy="180975"/>
          </a:xfrm>
          <a:prstGeom prst="rect">
            <a:avLst/>
          </a:prstGeom>
          <a:pattFill prst="dkHorz">
            <a:fgClr>
              <a:srgbClr val="000000"/>
            </a:fgClr>
            <a:bgClr>
              <a:schemeClr val="tx2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8" name="Rectangle 76" descr="Dark vertical"/>
          <p:cNvSpPr>
            <a:spLocks noChangeArrowheads="1"/>
          </p:cNvSpPr>
          <p:nvPr/>
        </p:nvSpPr>
        <p:spPr bwMode="auto">
          <a:xfrm>
            <a:off x="4389438" y="3608388"/>
            <a:ext cx="217487" cy="180975"/>
          </a:xfrm>
          <a:prstGeom prst="rect">
            <a:avLst/>
          </a:prstGeom>
          <a:pattFill prst="dkVert">
            <a:fgClr>
              <a:srgbClr val="000000"/>
            </a:fgClr>
            <a:bgClr>
              <a:schemeClr val="tx2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9" name="Rectangle 77" descr="Dark horizontal"/>
          <p:cNvSpPr>
            <a:spLocks noChangeArrowheads="1"/>
          </p:cNvSpPr>
          <p:nvPr/>
        </p:nvSpPr>
        <p:spPr bwMode="auto">
          <a:xfrm>
            <a:off x="4606925" y="3608388"/>
            <a:ext cx="217488" cy="180975"/>
          </a:xfrm>
          <a:prstGeom prst="rect">
            <a:avLst/>
          </a:prstGeom>
          <a:pattFill prst="dkHorz">
            <a:fgClr>
              <a:srgbClr val="000000"/>
            </a:fgClr>
            <a:bgClr>
              <a:schemeClr val="tx2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0" name="Text Box 78"/>
          <p:cNvSpPr txBox="1">
            <a:spLocks noChangeArrowheads="1"/>
          </p:cNvSpPr>
          <p:nvPr/>
        </p:nvSpPr>
        <p:spPr bwMode="auto">
          <a:xfrm>
            <a:off x="4967288" y="3530600"/>
            <a:ext cx="1492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>
                <a:solidFill>
                  <a:srgbClr val="FFFF00"/>
                </a:solidFill>
                <a:ea typeface="宋体" pitchFamily="2" charset="-122"/>
              </a:rPr>
              <a:t>Retarder film</a:t>
            </a:r>
          </a:p>
        </p:txBody>
      </p:sp>
      <p:sp>
        <p:nvSpPr>
          <p:cNvPr id="22561" name="Rectangle 79" descr="Dark vertical"/>
          <p:cNvSpPr>
            <a:spLocks noChangeArrowheads="1"/>
          </p:cNvSpPr>
          <p:nvPr/>
        </p:nvSpPr>
        <p:spPr bwMode="auto">
          <a:xfrm>
            <a:off x="1368425" y="3357563"/>
            <a:ext cx="217488" cy="180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dkVert">
                  <a:fgClr>
                    <a:srgbClr val="000000"/>
                  </a:fgClr>
                  <a:bgClr>
                    <a:schemeClr val="tx2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L</a:t>
            </a:r>
          </a:p>
        </p:txBody>
      </p:sp>
      <p:sp>
        <p:nvSpPr>
          <p:cNvPr id="22562" name="Rectangle 80" descr="Dark horizontal"/>
          <p:cNvSpPr>
            <a:spLocks noChangeArrowheads="1"/>
          </p:cNvSpPr>
          <p:nvPr/>
        </p:nvSpPr>
        <p:spPr bwMode="auto">
          <a:xfrm>
            <a:off x="1584325" y="3357563"/>
            <a:ext cx="217488" cy="180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dkHorz">
                  <a:fgClr>
                    <a:srgbClr val="000000"/>
                  </a:fgClr>
                  <a:bgClr>
                    <a:schemeClr val="tx2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R</a:t>
            </a:r>
          </a:p>
        </p:txBody>
      </p:sp>
      <p:sp>
        <p:nvSpPr>
          <p:cNvPr id="22563" name="Rectangle 81" descr="Dark vertical"/>
          <p:cNvSpPr>
            <a:spLocks noChangeArrowheads="1"/>
          </p:cNvSpPr>
          <p:nvPr/>
        </p:nvSpPr>
        <p:spPr bwMode="auto">
          <a:xfrm>
            <a:off x="1800225" y="3357563"/>
            <a:ext cx="217488" cy="180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dkVert">
                  <a:fgClr>
                    <a:srgbClr val="000000"/>
                  </a:fgClr>
                  <a:bgClr>
                    <a:schemeClr val="tx2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L</a:t>
            </a:r>
          </a:p>
        </p:txBody>
      </p:sp>
      <p:sp>
        <p:nvSpPr>
          <p:cNvPr id="22564" name="Rectangle 82" descr="Dark horizontal"/>
          <p:cNvSpPr>
            <a:spLocks noChangeArrowheads="1"/>
          </p:cNvSpPr>
          <p:nvPr/>
        </p:nvSpPr>
        <p:spPr bwMode="auto">
          <a:xfrm>
            <a:off x="2016125" y="3357563"/>
            <a:ext cx="217488" cy="180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dkHorz">
                  <a:fgClr>
                    <a:srgbClr val="000000"/>
                  </a:fgClr>
                  <a:bgClr>
                    <a:schemeClr val="tx2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R</a:t>
            </a:r>
          </a:p>
        </p:txBody>
      </p:sp>
      <p:sp>
        <p:nvSpPr>
          <p:cNvPr id="22565" name="Rectangle 83" descr="Dark vertical"/>
          <p:cNvSpPr>
            <a:spLocks noChangeArrowheads="1"/>
          </p:cNvSpPr>
          <p:nvPr/>
        </p:nvSpPr>
        <p:spPr bwMode="auto">
          <a:xfrm>
            <a:off x="2232025" y="3357563"/>
            <a:ext cx="217488" cy="180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dkVert">
                  <a:fgClr>
                    <a:srgbClr val="000000"/>
                  </a:fgClr>
                  <a:bgClr>
                    <a:schemeClr val="tx2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L</a:t>
            </a:r>
          </a:p>
        </p:txBody>
      </p:sp>
      <p:sp>
        <p:nvSpPr>
          <p:cNvPr id="22566" name="Rectangle 84" descr="Dark horizontal"/>
          <p:cNvSpPr>
            <a:spLocks noChangeArrowheads="1"/>
          </p:cNvSpPr>
          <p:nvPr/>
        </p:nvSpPr>
        <p:spPr bwMode="auto">
          <a:xfrm>
            <a:off x="2447925" y="3357563"/>
            <a:ext cx="217488" cy="180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dkHorz">
                  <a:fgClr>
                    <a:srgbClr val="000000"/>
                  </a:fgClr>
                  <a:bgClr>
                    <a:schemeClr val="tx2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R</a:t>
            </a:r>
          </a:p>
        </p:txBody>
      </p:sp>
      <p:sp>
        <p:nvSpPr>
          <p:cNvPr id="22567" name="Rectangle 85" descr="Dark vertical"/>
          <p:cNvSpPr>
            <a:spLocks noChangeArrowheads="1"/>
          </p:cNvSpPr>
          <p:nvPr/>
        </p:nvSpPr>
        <p:spPr bwMode="auto">
          <a:xfrm>
            <a:off x="2663825" y="3357563"/>
            <a:ext cx="217488" cy="180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dkVert">
                  <a:fgClr>
                    <a:srgbClr val="000000"/>
                  </a:fgClr>
                  <a:bgClr>
                    <a:schemeClr val="tx2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L</a:t>
            </a:r>
          </a:p>
        </p:txBody>
      </p:sp>
      <p:sp>
        <p:nvSpPr>
          <p:cNvPr id="22568" name="Rectangle 86" descr="Dark horizontal"/>
          <p:cNvSpPr>
            <a:spLocks noChangeArrowheads="1"/>
          </p:cNvSpPr>
          <p:nvPr/>
        </p:nvSpPr>
        <p:spPr bwMode="auto">
          <a:xfrm>
            <a:off x="2879725" y="3357563"/>
            <a:ext cx="217488" cy="180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dkHorz">
                  <a:fgClr>
                    <a:srgbClr val="000000"/>
                  </a:fgClr>
                  <a:bgClr>
                    <a:schemeClr val="tx2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R</a:t>
            </a:r>
          </a:p>
        </p:txBody>
      </p:sp>
      <p:sp>
        <p:nvSpPr>
          <p:cNvPr id="22569" name="Rectangle 87" descr="Dark vertical"/>
          <p:cNvSpPr>
            <a:spLocks noChangeArrowheads="1"/>
          </p:cNvSpPr>
          <p:nvPr/>
        </p:nvSpPr>
        <p:spPr bwMode="auto">
          <a:xfrm>
            <a:off x="3095625" y="3357563"/>
            <a:ext cx="217488" cy="180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dkVert">
                  <a:fgClr>
                    <a:srgbClr val="000000"/>
                  </a:fgClr>
                  <a:bgClr>
                    <a:schemeClr val="tx2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L</a:t>
            </a:r>
          </a:p>
        </p:txBody>
      </p:sp>
      <p:sp>
        <p:nvSpPr>
          <p:cNvPr id="22570" name="Rectangle 88" descr="Dark horizontal"/>
          <p:cNvSpPr>
            <a:spLocks noChangeArrowheads="1"/>
          </p:cNvSpPr>
          <p:nvPr/>
        </p:nvSpPr>
        <p:spPr bwMode="auto">
          <a:xfrm>
            <a:off x="3311525" y="3357563"/>
            <a:ext cx="217488" cy="180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dkHorz">
                  <a:fgClr>
                    <a:srgbClr val="000000"/>
                  </a:fgClr>
                  <a:bgClr>
                    <a:schemeClr val="tx2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R</a:t>
            </a:r>
          </a:p>
        </p:txBody>
      </p:sp>
      <p:sp>
        <p:nvSpPr>
          <p:cNvPr id="22571" name="Rectangle 89" descr="Dark vertical"/>
          <p:cNvSpPr>
            <a:spLocks noChangeArrowheads="1"/>
          </p:cNvSpPr>
          <p:nvPr/>
        </p:nvSpPr>
        <p:spPr bwMode="auto">
          <a:xfrm>
            <a:off x="3530600" y="3357563"/>
            <a:ext cx="217488" cy="180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dkVert">
                  <a:fgClr>
                    <a:srgbClr val="000000"/>
                  </a:fgClr>
                  <a:bgClr>
                    <a:schemeClr val="tx2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L</a:t>
            </a:r>
          </a:p>
        </p:txBody>
      </p:sp>
      <p:sp>
        <p:nvSpPr>
          <p:cNvPr id="22572" name="Rectangle 90" descr="Dark horizontal"/>
          <p:cNvSpPr>
            <a:spLocks noChangeArrowheads="1"/>
          </p:cNvSpPr>
          <p:nvPr/>
        </p:nvSpPr>
        <p:spPr bwMode="auto">
          <a:xfrm>
            <a:off x="3743325" y="3357563"/>
            <a:ext cx="217488" cy="180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dkHorz">
                  <a:fgClr>
                    <a:srgbClr val="000000"/>
                  </a:fgClr>
                  <a:bgClr>
                    <a:schemeClr val="tx2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R</a:t>
            </a:r>
          </a:p>
        </p:txBody>
      </p:sp>
      <p:sp>
        <p:nvSpPr>
          <p:cNvPr id="22573" name="Rectangle 91" descr="Dark vertical"/>
          <p:cNvSpPr>
            <a:spLocks noChangeArrowheads="1"/>
          </p:cNvSpPr>
          <p:nvPr/>
        </p:nvSpPr>
        <p:spPr bwMode="auto">
          <a:xfrm>
            <a:off x="3959225" y="3357563"/>
            <a:ext cx="217488" cy="180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dkVert">
                  <a:fgClr>
                    <a:srgbClr val="000000"/>
                  </a:fgClr>
                  <a:bgClr>
                    <a:schemeClr val="tx2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L</a:t>
            </a:r>
          </a:p>
        </p:txBody>
      </p:sp>
      <p:sp>
        <p:nvSpPr>
          <p:cNvPr id="22574" name="Rectangle 92" descr="Dark horizontal"/>
          <p:cNvSpPr>
            <a:spLocks noChangeArrowheads="1"/>
          </p:cNvSpPr>
          <p:nvPr/>
        </p:nvSpPr>
        <p:spPr bwMode="auto">
          <a:xfrm>
            <a:off x="4176713" y="3357563"/>
            <a:ext cx="217487" cy="180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dkHorz">
                  <a:fgClr>
                    <a:srgbClr val="000000"/>
                  </a:fgClr>
                  <a:bgClr>
                    <a:schemeClr val="tx2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R</a:t>
            </a:r>
          </a:p>
        </p:txBody>
      </p:sp>
      <p:sp>
        <p:nvSpPr>
          <p:cNvPr id="22575" name="Rectangle 93" descr="Dark vertical"/>
          <p:cNvSpPr>
            <a:spLocks noChangeArrowheads="1"/>
          </p:cNvSpPr>
          <p:nvPr/>
        </p:nvSpPr>
        <p:spPr bwMode="auto">
          <a:xfrm>
            <a:off x="4392613" y="3357563"/>
            <a:ext cx="217487" cy="180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dkVert">
                  <a:fgClr>
                    <a:srgbClr val="000000"/>
                  </a:fgClr>
                  <a:bgClr>
                    <a:schemeClr val="tx2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L</a:t>
            </a:r>
          </a:p>
        </p:txBody>
      </p:sp>
      <p:sp>
        <p:nvSpPr>
          <p:cNvPr id="22576" name="Rectangle 94" descr="Dark horizontal"/>
          <p:cNvSpPr>
            <a:spLocks noChangeArrowheads="1"/>
          </p:cNvSpPr>
          <p:nvPr/>
        </p:nvSpPr>
        <p:spPr bwMode="auto">
          <a:xfrm>
            <a:off x="4608513" y="3357563"/>
            <a:ext cx="217487" cy="180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dkHorz">
                  <a:fgClr>
                    <a:srgbClr val="000000"/>
                  </a:fgClr>
                  <a:bgClr>
                    <a:schemeClr val="tx2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city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524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2"/>
          <p:cNvSpPr>
            <a:spLocks noChangeArrowheads="1"/>
          </p:cNvSpPr>
          <p:nvPr/>
        </p:nvSpPr>
        <p:spPr bwMode="auto">
          <a:xfrm>
            <a:off x="1152525" y="1808163"/>
            <a:ext cx="6732588" cy="468312"/>
          </a:xfrm>
          <a:prstGeom prst="roundRect">
            <a:avLst>
              <a:gd name="adj" fmla="val 16667"/>
            </a:avLst>
          </a:prstGeom>
          <a:solidFill>
            <a:srgbClr val="0066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Interesting</a:t>
            </a:r>
          </a:p>
        </p:txBody>
      </p:sp>
      <p:sp>
        <p:nvSpPr>
          <p:cNvPr id="5124" name="AutoShape 13"/>
          <p:cNvSpPr>
            <a:spLocks noChangeArrowheads="1"/>
          </p:cNvSpPr>
          <p:nvPr/>
        </p:nvSpPr>
        <p:spPr bwMode="auto">
          <a:xfrm>
            <a:off x="1150938" y="2420938"/>
            <a:ext cx="6732587" cy="468312"/>
          </a:xfrm>
          <a:prstGeom prst="roundRect">
            <a:avLst>
              <a:gd name="adj" fmla="val 16667"/>
            </a:avLst>
          </a:prstGeom>
          <a:solidFill>
            <a:srgbClr val="0066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Capable of realizing something from learnt materials</a:t>
            </a:r>
          </a:p>
        </p:txBody>
      </p:sp>
      <p:sp>
        <p:nvSpPr>
          <p:cNvPr id="5125" name="AutoShape 14"/>
          <p:cNvSpPr>
            <a:spLocks noChangeArrowheads="1"/>
          </p:cNvSpPr>
          <p:nvPr/>
        </p:nvSpPr>
        <p:spPr bwMode="auto">
          <a:xfrm>
            <a:off x="1152525" y="1196975"/>
            <a:ext cx="6732588" cy="468313"/>
          </a:xfrm>
          <a:prstGeom prst="roundRect">
            <a:avLst>
              <a:gd name="adj" fmla="val 16667"/>
            </a:avLst>
          </a:prstGeom>
          <a:solidFill>
            <a:srgbClr val="0066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Learn a lot about classical and modern 3D technologies</a:t>
            </a:r>
          </a:p>
        </p:txBody>
      </p:sp>
      <p:sp>
        <p:nvSpPr>
          <p:cNvPr id="5126" name="AutoShape 18"/>
          <p:cNvSpPr>
            <a:spLocks noChangeArrowheads="1"/>
          </p:cNvSpPr>
          <p:nvPr/>
        </p:nvSpPr>
        <p:spPr bwMode="auto">
          <a:xfrm>
            <a:off x="1152525" y="3033713"/>
            <a:ext cx="6732588" cy="46831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Appreciate existing 3D technologies</a:t>
            </a:r>
          </a:p>
        </p:txBody>
      </p:sp>
      <p:sp>
        <p:nvSpPr>
          <p:cNvPr id="5127" name="WordArt 21"/>
          <p:cNvSpPr>
            <a:spLocks noChangeArrowheads="1" noChangeShapeType="1" noTextEdit="1"/>
          </p:cNvSpPr>
          <p:nvPr/>
        </p:nvSpPr>
        <p:spPr bwMode="auto">
          <a:xfrm>
            <a:off x="1352550" y="333375"/>
            <a:ext cx="6772275" cy="400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Things to expect from this course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ity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524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7"/>
          <p:cNvSpPr txBox="1">
            <a:spLocks noChangeArrowheads="1"/>
          </p:cNvSpPr>
          <p:nvPr/>
        </p:nvSpPr>
        <p:spPr bwMode="auto">
          <a:xfrm>
            <a:off x="1727200" y="981075"/>
            <a:ext cx="558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b="1">
                <a:ea typeface="宋体" pitchFamily="2" charset="-122"/>
              </a:rPr>
              <a:t>Contemporary 3D display technology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87450" y="2974975"/>
            <a:ext cx="7021513" cy="74136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/>
          <a:p>
            <a:pPr>
              <a:defRPr/>
            </a:pPr>
            <a:r>
              <a:rPr lang="en-US" dirty="0"/>
              <a:t>Before moving on with the lecture, lets have a look at an inspiring short video clip of 3D effect  in theatre.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ity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524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571750" y="990600"/>
            <a:ext cx="410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b="1">
                <a:ea typeface="宋体" pitchFamily="2" charset="-122"/>
              </a:rPr>
              <a:t>Classical versus modern 3D Display</a:t>
            </a:r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1143000" y="1905000"/>
            <a:ext cx="68580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CN" b="1">
                <a:ea typeface="宋体" pitchFamily="2" charset="-122"/>
              </a:rPr>
              <a:t>Classical stereoscopic 3D display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127125" y="2779713"/>
            <a:ext cx="74072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>
                <a:ea typeface="宋体" pitchFamily="2" charset="-122"/>
              </a:rPr>
              <a:t>Monitor directs left image to left eye, and right image to right eye. </a:t>
            </a:r>
          </a:p>
        </p:txBody>
      </p:sp>
      <p:sp>
        <p:nvSpPr>
          <p:cNvPr id="24582" name="Oval 6"/>
          <p:cNvSpPr>
            <a:spLocks noChangeArrowheads="1"/>
          </p:cNvSpPr>
          <p:nvPr/>
        </p:nvSpPr>
        <p:spPr bwMode="auto">
          <a:xfrm>
            <a:off x="3200400" y="5867400"/>
            <a:ext cx="4572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solidFill>
                  <a:schemeClr val="bg1"/>
                </a:solidFill>
                <a:ea typeface="宋体" pitchFamily="2" charset="-122"/>
              </a:rPr>
              <a:t>L</a:t>
            </a:r>
          </a:p>
        </p:txBody>
      </p:sp>
      <p:sp>
        <p:nvSpPr>
          <p:cNvPr id="24583" name="Oval 7"/>
          <p:cNvSpPr>
            <a:spLocks noChangeArrowheads="1"/>
          </p:cNvSpPr>
          <p:nvPr/>
        </p:nvSpPr>
        <p:spPr bwMode="auto">
          <a:xfrm>
            <a:off x="5105400" y="5867400"/>
            <a:ext cx="4572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solidFill>
                  <a:schemeClr val="bg1"/>
                </a:solidFill>
                <a:ea typeface="宋体" pitchFamily="2" charset="-122"/>
              </a:rPr>
              <a:t>R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3048000" y="4114800"/>
            <a:ext cx="2819400" cy="3048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a typeface="宋体" pitchFamily="2" charset="-122"/>
            </a:endParaRPr>
          </a:p>
        </p:txBody>
      </p:sp>
      <p:sp>
        <p:nvSpPr>
          <p:cNvPr id="24585" name="Freeform 15"/>
          <p:cNvSpPr>
            <a:spLocks/>
          </p:cNvSpPr>
          <p:nvPr/>
        </p:nvSpPr>
        <p:spPr bwMode="auto">
          <a:xfrm>
            <a:off x="3048000" y="4419600"/>
            <a:ext cx="2819400" cy="1447800"/>
          </a:xfrm>
          <a:custGeom>
            <a:avLst/>
            <a:gdLst>
              <a:gd name="T0" fmla="*/ 0 w 1776"/>
              <a:gd name="T1" fmla="*/ 0 h 912"/>
              <a:gd name="T2" fmla="*/ 2147483647 w 1776"/>
              <a:gd name="T3" fmla="*/ 2147483647 h 912"/>
              <a:gd name="T4" fmla="*/ 2147483647 w 1776"/>
              <a:gd name="T5" fmla="*/ 0 h 9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76" h="912">
                <a:moveTo>
                  <a:pt x="0" y="0"/>
                </a:moveTo>
                <a:lnTo>
                  <a:pt x="240" y="912"/>
                </a:lnTo>
                <a:lnTo>
                  <a:pt x="1776" y="0"/>
                </a:lnTo>
              </a:path>
            </a:pathLst>
          </a:custGeom>
          <a:gradFill rotWithShape="1">
            <a:gsLst>
              <a:gs pos="0">
                <a:srgbClr val="00CC66">
                  <a:alpha val="60001"/>
                </a:srgbClr>
              </a:gs>
              <a:gs pos="100000">
                <a:srgbClr val="005E2F">
                  <a:alpha val="60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Freeform 16"/>
          <p:cNvSpPr>
            <a:spLocks/>
          </p:cNvSpPr>
          <p:nvPr/>
        </p:nvSpPr>
        <p:spPr bwMode="auto">
          <a:xfrm>
            <a:off x="3048000" y="4419600"/>
            <a:ext cx="2819400" cy="1447800"/>
          </a:xfrm>
          <a:custGeom>
            <a:avLst/>
            <a:gdLst>
              <a:gd name="T0" fmla="*/ 0 w 1776"/>
              <a:gd name="T1" fmla="*/ 0 h 912"/>
              <a:gd name="T2" fmla="*/ 2147483647 w 1776"/>
              <a:gd name="T3" fmla="*/ 2147483647 h 912"/>
              <a:gd name="T4" fmla="*/ 2147483647 w 1776"/>
              <a:gd name="T5" fmla="*/ 0 h 9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76" h="912">
                <a:moveTo>
                  <a:pt x="0" y="0"/>
                </a:moveTo>
                <a:lnTo>
                  <a:pt x="1440" y="912"/>
                </a:lnTo>
                <a:lnTo>
                  <a:pt x="1776" y="0"/>
                </a:lnTo>
              </a:path>
            </a:pathLst>
          </a:custGeom>
          <a:gradFill rotWithShape="1">
            <a:gsLst>
              <a:gs pos="0">
                <a:srgbClr val="FF6699">
                  <a:alpha val="60001"/>
                </a:srgbClr>
              </a:gs>
              <a:gs pos="100000">
                <a:srgbClr val="762F47">
                  <a:alpha val="60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7" name="Text Box 17"/>
          <p:cNvSpPr txBox="1">
            <a:spLocks noChangeArrowheads="1"/>
          </p:cNvSpPr>
          <p:nvPr/>
        </p:nvSpPr>
        <p:spPr bwMode="auto">
          <a:xfrm>
            <a:off x="1219200" y="4800600"/>
            <a:ext cx="1250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>
                <a:ea typeface="宋体" pitchFamily="2" charset="-122"/>
              </a:rPr>
              <a:t>Left image</a:t>
            </a:r>
          </a:p>
        </p:txBody>
      </p:sp>
      <p:sp>
        <p:nvSpPr>
          <p:cNvPr id="24588" name="Text Box 18"/>
          <p:cNvSpPr txBox="1">
            <a:spLocks noChangeArrowheads="1"/>
          </p:cNvSpPr>
          <p:nvPr/>
        </p:nvSpPr>
        <p:spPr bwMode="auto">
          <a:xfrm>
            <a:off x="6521450" y="4800600"/>
            <a:ext cx="1403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>
                <a:ea typeface="宋体" pitchFamily="2" charset="-122"/>
              </a:rPr>
              <a:t>Right image</a:t>
            </a:r>
          </a:p>
        </p:txBody>
      </p:sp>
      <p:sp>
        <p:nvSpPr>
          <p:cNvPr id="24589" name="Line 19"/>
          <p:cNvSpPr>
            <a:spLocks noChangeShapeType="1"/>
          </p:cNvSpPr>
          <p:nvPr/>
        </p:nvSpPr>
        <p:spPr bwMode="auto">
          <a:xfrm>
            <a:off x="2438400" y="5029200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0" name="Line 20"/>
          <p:cNvSpPr>
            <a:spLocks noChangeShapeType="1"/>
          </p:cNvSpPr>
          <p:nvPr/>
        </p:nvSpPr>
        <p:spPr bwMode="auto">
          <a:xfrm flipH="1">
            <a:off x="5334000" y="4953000"/>
            <a:ext cx="1219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1" name="Text Box 21"/>
          <p:cNvSpPr txBox="1">
            <a:spLocks noChangeArrowheads="1"/>
          </p:cNvSpPr>
          <p:nvPr/>
        </p:nvSpPr>
        <p:spPr bwMode="auto">
          <a:xfrm>
            <a:off x="4038600" y="3657600"/>
            <a:ext cx="908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>
                <a:solidFill>
                  <a:srgbClr val="FFFF00"/>
                </a:solidFill>
                <a:ea typeface="宋体" pitchFamily="2" charset="-122"/>
              </a:rPr>
              <a:t>Screen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ity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524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771775" y="328613"/>
            <a:ext cx="3282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b="1">
                <a:ea typeface="宋体" pitchFamily="2" charset="-122"/>
              </a:rPr>
              <a:t>Current Status of 3D Display</a:t>
            </a:r>
          </a:p>
        </p:txBody>
      </p:sp>
      <p:sp>
        <p:nvSpPr>
          <p:cNvPr id="25604" name="Rectangle 37"/>
          <p:cNvSpPr>
            <a:spLocks noChangeArrowheads="1"/>
          </p:cNvSpPr>
          <p:nvPr/>
        </p:nvSpPr>
        <p:spPr bwMode="auto">
          <a:xfrm>
            <a:off x="404813" y="1250950"/>
            <a:ext cx="84740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zh-TW">
                <a:solidFill>
                  <a:srgbClr val="FFFF00"/>
                </a:solidFill>
                <a:ea typeface="PMingLiU" pitchFamily="18" charset="-120"/>
              </a:rPr>
              <a:t>Projection mapping: A simple but realistic holographic/3-D effect  on known geometry.</a:t>
            </a:r>
            <a:endParaRPr lang="en-US" altLang="zh-TW">
              <a:ea typeface="PMingLiU" pitchFamily="18" charset="-120"/>
            </a:endParaRPr>
          </a:p>
        </p:txBody>
      </p:sp>
      <p:sp>
        <p:nvSpPr>
          <p:cNvPr id="25605" name="Text Box 45"/>
          <p:cNvSpPr txBox="1">
            <a:spLocks noChangeArrowheads="1"/>
          </p:cNvSpPr>
          <p:nvPr/>
        </p:nvSpPr>
        <p:spPr bwMode="auto">
          <a:xfrm>
            <a:off x="5884863" y="3413125"/>
            <a:ext cx="75088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2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Projector</a:t>
            </a:r>
          </a:p>
        </p:txBody>
      </p:sp>
      <p:sp>
        <p:nvSpPr>
          <p:cNvPr id="2" name="Double Wave 1"/>
          <p:cNvSpPr/>
          <p:nvPr/>
        </p:nvSpPr>
        <p:spPr>
          <a:xfrm rot="4267067">
            <a:off x="2353469" y="3410744"/>
            <a:ext cx="1133475" cy="1296987"/>
          </a:xfrm>
          <a:prstGeom prst="doubleWave">
            <a:avLst/>
          </a:prstGeom>
          <a:blipFill dpi="0" rotWithShape="0">
            <a:blip r:embed="rId3">
              <a:alphaModFix amt="48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Cube 3"/>
          <p:cNvSpPr/>
          <p:nvPr/>
        </p:nvSpPr>
        <p:spPr>
          <a:xfrm flipH="1">
            <a:off x="5697538" y="3716338"/>
            <a:ext cx="1123950" cy="684212"/>
          </a:xfrm>
          <a:prstGeom prst="cube">
            <a:avLst>
              <a:gd name="adj" fmla="val 43207"/>
            </a:avLst>
          </a:prstGeom>
          <a:gradFill>
            <a:gsLst>
              <a:gs pos="0">
                <a:schemeClr val="accent4">
                  <a:lumMod val="10000"/>
                </a:schemeClr>
              </a:gs>
              <a:gs pos="100000">
                <a:schemeClr val="tx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Can 4"/>
          <p:cNvSpPr/>
          <p:nvPr/>
        </p:nvSpPr>
        <p:spPr>
          <a:xfrm rot="16200000">
            <a:off x="5626894" y="3939381"/>
            <a:ext cx="250825" cy="239713"/>
          </a:xfrm>
          <a:prstGeom prst="can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Isosceles Triangle 5"/>
          <p:cNvSpPr/>
          <p:nvPr/>
        </p:nvSpPr>
        <p:spPr>
          <a:xfrm rot="5400000">
            <a:off x="1930400" y="1865313"/>
            <a:ext cx="3160713" cy="4357687"/>
          </a:xfrm>
          <a:prstGeom prst="triangle">
            <a:avLst/>
          </a:prstGeom>
          <a:gradFill>
            <a:gsLst>
              <a:gs pos="0">
                <a:schemeClr val="accent6">
                  <a:lumMod val="40000"/>
                  <a:lumOff val="60000"/>
                  <a:alpha val="64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ity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524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771775" y="328613"/>
            <a:ext cx="3282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b="1">
                <a:ea typeface="宋体" pitchFamily="2" charset="-122"/>
              </a:rPr>
              <a:t>Current Status of 3D Display</a:t>
            </a:r>
          </a:p>
        </p:txBody>
      </p:sp>
      <p:sp>
        <p:nvSpPr>
          <p:cNvPr id="26628" name="Rectangle 37"/>
          <p:cNvSpPr>
            <a:spLocks noChangeArrowheads="1"/>
          </p:cNvSpPr>
          <p:nvPr/>
        </p:nvSpPr>
        <p:spPr bwMode="auto">
          <a:xfrm>
            <a:off x="404813" y="1203325"/>
            <a:ext cx="84740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zh-TW">
                <a:solidFill>
                  <a:srgbClr val="FFFF00"/>
                </a:solidFill>
                <a:ea typeface="PMingLiU" pitchFamily="18" charset="-120"/>
              </a:rPr>
              <a:t>Cloaking: generating the illusion of invisibility</a:t>
            </a:r>
            <a:endParaRPr lang="en-US" altLang="zh-TW">
              <a:ea typeface="PMingLiU" pitchFamily="18" charset="-120"/>
            </a:endParaRPr>
          </a:p>
        </p:txBody>
      </p:sp>
      <p:sp>
        <p:nvSpPr>
          <p:cNvPr id="7" name="5-Point Star 6"/>
          <p:cNvSpPr/>
          <p:nvPr/>
        </p:nvSpPr>
        <p:spPr>
          <a:xfrm rot="20333272">
            <a:off x="1079500" y="3551238"/>
            <a:ext cx="647700" cy="633412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Parallelogram 7"/>
          <p:cNvSpPr/>
          <p:nvPr/>
        </p:nvSpPr>
        <p:spPr>
          <a:xfrm rot="16200000" flipH="1">
            <a:off x="3137694" y="3813969"/>
            <a:ext cx="522287" cy="473075"/>
          </a:xfrm>
          <a:prstGeom prst="parallelogram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631" name="TextBox 25"/>
          <p:cNvSpPr txBox="1">
            <a:spLocks noChangeArrowheads="1"/>
          </p:cNvSpPr>
          <p:nvPr/>
        </p:nvSpPr>
        <p:spPr bwMode="auto">
          <a:xfrm>
            <a:off x="863600" y="1916113"/>
            <a:ext cx="68278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An opaque object will block part or whole of the scene from sight.</a:t>
            </a:r>
          </a:p>
          <a:p>
            <a:pPr eaLnBrk="1" hangingPunct="1"/>
            <a:r>
              <a:rPr lang="en-US"/>
              <a:t>As such, the occluded object will become visible. </a:t>
            </a:r>
          </a:p>
        </p:txBody>
      </p:sp>
      <p:sp>
        <p:nvSpPr>
          <p:cNvPr id="26632" name="TextBox 31"/>
          <p:cNvSpPr txBox="1">
            <a:spLocks noChangeArrowheads="1"/>
          </p:cNvSpPr>
          <p:nvPr/>
        </p:nvSpPr>
        <p:spPr bwMode="auto">
          <a:xfrm>
            <a:off x="863600" y="4905375"/>
            <a:ext cx="7434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/>
              <a:t>To achieve invisibility, an optical illusion is needed to generate the effect of light passing through the occluded object. this can be achieved with projection mapping, a technology that is invented in Japan at early 2000.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ity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524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2771775" y="328613"/>
            <a:ext cx="3282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b="1">
                <a:ea typeface="宋体" pitchFamily="2" charset="-122"/>
              </a:rPr>
              <a:t>Current Status of 3D Display</a:t>
            </a:r>
          </a:p>
        </p:txBody>
      </p:sp>
      <p:sp>
        <p:nvSpPr>
          <p:cNvPr id="27652" name="Rectangle 37"/>
          <p:cNvSpPr>
            <a:spLocks noChangeArrowheads="1"/>
          </p:cNvSpPr>
          <p:nvPr/>
        </p:nvSpPr>
        <p:spPr bwMode="auto">
          <a:xfrm>
            <a:off x="404813" y="1203325"/>
            <a:ext cx="84740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zh-TW">
                <a:solidFill>
                  <a:srgbClr val="FFFF00"/>
                </a:solidFill>
                <a:ea typeface="PMingLiU" pitchFamily="18" charset="-120"/>
              </a:rPr>
              <a:t>Cloaking: generating the illusion of invisibility</a:t>
            </a:r>
            <a:endParaRPr lang="en-US" altLang="zh-TW">
              <a:ea typeface="PMingLiU" pitchFamily="18" charset="-120"/>
            </a:endParaRPr>
          </a:p>
        </p:txBody>
      </p:sp>
      <p:sp>
        <p:nvSpPr>
          <p:cNvPr id="27653" name="Text Box 45"/>
          <p:cNvSpPr txBox="1">
            <a:spLocks noChangeArrowheads="1"/>
          </p:cNvSpPr>
          <p:nvPr/>
        </p:nvSpPr>
        <p:spPr bwMode="auto">
          <a:xfrm>
            <a:off x="5884863" y="3413125"/>
            <a:ext cx="75088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2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Projector</a:t>
            </a:r>
          </a:p>
        </p:txBody>
      </p:sp>
      <p:sp>
        <p:nvSpPr>
          <p:cNvPr id="4" name="Cube 3"/>
          <p:cNvSpPr/>
          <p:nvPr/>
        </p:nvSpPr>
        <p:spPr>
          <a:xfrm flipH="1">
            <a:off x="5697538" y="3716338"/>
            <a:ext cx="1123950" cy="684212"/>
          </a:xfrm>
          <a:prstGeom prst="cube">
            <a:avLst>
              <a:gd name="adj" fmla="val 43207"/>
            </a:avLst>
          </a:prstGeom>
          <a:gradFill>
            <a:gsLst>
              <a:gs pos="0">
                <a:schemeClr val="accent4">
                  <a:lumMod val="10000"/>
                </a:schemeClr>
              </a:gs>
              <a:gs pos="100000">
                <a:schemeClr val="tx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Can 4"/>
          <p:cNvSpPr/>
          <p:nvPr/>
        </p:nvSpPr>
        <p:spPr>
          <a:xfrm rot="16200000">
            <a:off x="5626894" y="3939381"/>
            <a:ext cx="250825" cy="239713"/>
          </a:xfrm>
          <a:prstGeom prst="can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5-Point Star 6"/>
          <p:cNvSpPr/>
          <p:nvPr/>
        </p:nvSpPr>
        <p:spPr>
          <a:xfrm rot="20333272">
            <a:off x="1079500" y="3551238"/>
            <a:ext cx="647700" cy="633412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Parallelogram 7"/>
          <p:cNvSpPr/>
          <p:nvPr/>
        </p:nvSpPr>
        <p:spPr>
          <a:xfrm rot="16200000" flipH="1">
            <a:off x="3137694" y="3813969"/>
            <a:ext cx="522287" cy="473075"/>
          </a:xfrm>
          <a:prstGeom prst="parallelogram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5-Point Star 15"/>
          <p:cNvSpPr/>
          <p:nvPr/>
        </p:nvSpPr>
        <p:spPr>
          <a:xfrm rot="20333272">
            <a:off x="2967038" y="3565525"/>
            <a:ext cx="647700" cy="631825"/>
          </a:xfrm>
          <a:prstGeom prst="star5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rgbClr val="0066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 rot="3066440">
            <a:off x="1259682" y="1531144"/>
            <a:ext cx="1439862" cy="3886200"/>
          </a:xfrm>
          <a:prstGeom prst="triangle">
            <a:avLst/>
          </a:prstGeom>
          <a:gradFill>
            <a:gsLst>
              <a:gs pos="0">
                <a:schemeClr val="tx1">
                  <a:alpha val="35000"/>
                </a:schemeClr>
              </a:gs>
              <a:gs pos="50000">
                <a:schemeClr val="tx1">
                  <a:alpha val="45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7660" name="Group 21"/>
          <p:cNvGrpSpPr>
            <a:grpSpLocks/>
          </p:cNvGrpSpPr>
          <p:nvPr/>
        </p:nvGrpSpPr>
        <p:grpSpPr bwMode="auto">
          <a:xfrm>
            <a:off x="3162300" y="1762125"/>
            <a:ext cx="1114425" cy="714375"/>
            <a:chOff x="4261883" y="1923886"/>
            <a:chExt cx="1114405" cy="713026"/>
          </a:xfrm>
        </p:grpSpPr>
        <p:sp>
          <p:nvSpPr>
            <p:cNvPr id="27663" name="Text Box 45"/>
            <p:cNvSpPr txBox="1">
              <a:spLocks noChangeArrowheads="1"/>
            </p:cNvSpPr>
            <p:nvPr/>
          </p:nvSpPr>
          <p:spPr bwMode="auto">
            <a:xfrm>
              <a:off x="4710721" y="1923886"/>
              <a:ext cx="665567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zh-CN" sz="120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Camera</a:t>
              </a:r>
            </a:p>
          </p:txBody>
        </p:sp>
        <p:sp>
          <p:nvSpPr>
            <p:cNvPr id="18" name="Cube 17"/>
            <p:cNvSpPr/>
            <p:nvPr/>
          </p:nvSpPr>
          <p:spPr>
            <a:xfrm rot="713809">
              <a:off x="4261883" y="2204343"/>
              <a:ext cx="760399" cy="432569"/>
            </a:xfrm>
            <a:prstGeom prst="cube">
              <a:avLst/>
            </a:pr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Donut 19"/>
            <p:cNvSpPr/>
            <p:nvPr/>
          </p:nvSpPr>
          <p:spPr>
            <a:xfrm>
              <a:off x="4453968" y="2348533"/>
              <a:ext cx="261932" cy="217077"/>
            </a:xfrm>
            <a:prstGeom prst="donu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24" name="Elbow Connector 23"/>
          <p:cNvCxnSpPr>
            <a:stCxn id="18" idx="5"/>
            <a:endCxn id="4" idx="2"/>
          </p:cNvCxnSpPr>
          <p:nvPr/>
        </p:nvCxnSpPr>
        <p:spPr>
          <a:xfrm>
            <a:off x="3925888" y="2284413"/>
            <a:ext cx="2895600" cy="1922462"/>
          </a:xfrm>
          <a:prstGeom prst="bentConnector3">
            <a:avLst>
              <a:gd name="adj1" fmla="val 107893"/>
            </a:avLst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Isosceles Triangle 29"/>
          <p:cNvSpPr/>
          <p:nvPr/>
        </p:nvSpPr>
        <p:spPr>
          <a:xfrm rot="5400000">
            <a:off x="3910806" y="2915444"/>
            <a:ext cx="1223963" cy="2333625"/>
          </a:xfrm>
          <a:prstGeom prst="triangle">
            <a:avLst/>
          </a:prstGeom>
          <a:gradFill>
            <a:gsLst>
              <a:gs pos="0">
                <a:schemeClr val="accent6">
                  <a:lumMod val="40000"/>
                  <a:lumOff val="60000"/>
                  <a:alpha val="64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6"/>
          <p:cNvSpPr>
            <a:spLocks noChangeArrowheads="1"/>
          </p:cNvSpPr>
          <p:nvPr/>
        </p:nvSpPr>
        <p:spPr bwMode="auto">
          <a:xfrm>
            <a:off x="2016125" y="3176588"/>
            <a:ext cx="4968875" cy="29527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8675" name="Picture 2" descr="city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524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2987675" y="944563"/>
            <a:ext cx="3282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b="1">
                <a:ea typeface="宋体" pitchFamily="2" charset="-122"/>
              </a:rPr>
              <a:t>Current Status of 3D Display</a:t>
            </a:r>
          </a:p>
        </p:txBody>
      </p:sp>
      <p:sp>
        <p:nvSpPr>
          <p:cNvPr id="28677" name="Rectangle 37"/>
          <p:cNvSpPr>
            <a:spLocks noChangeArrowheads="1"/>
          </p:cNvSpPr>
          <p:nvPr/>
        </p:nvSpPr>
        <p:spPr bwMode="auto">
          <a:xfrm>
            <a:off x="382588" y="1625600"/>
            <a:ext cx="84740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zh-TW">
                <a:solidFill>
                  <a:srgbClr val="FFFF00"/>
                </a:solidFill>
                <a:ea typeface="PMingLiU" pitchFamily="18" charset="-120"/>
              </a:rPr>
              <a:t>Aerial image projection is well known in the art for creating the illusion of a 3D image floating in space. This class of systems employs optical elements such as mirrors, and beam-splitters, etc. to project an image of an object onto a plane that is transparent to the viewers.</a:t>
            </a:r>
            <a:r>
              <a:rPr lang="en-US" altLang="zh-TW">
                <a:ea typeface="PMingLiU" pitchFamily="18" charset="-120"/>
              </a:rPr>
              <a:t> </a:t>
            </a:r>
          </a:p>
        </p:txBody>
      </p:sp>
      <p:sp>
        <p:nvSpPr>
          <p:cNvPr id="28678" name="Line 39"/>
          <p:cNvSpPr>
            <a:spLocks noChangeShapeType="1"/>
          </p:cNvSpPr>
          <p:nvPr/>
        </p:nvSpPr>
        <p:spPr bwMode="auto">
          <a:xfrm flipH="1">
            <a:off x="3421063" y="3933825"/>
            <a:ext cx="1727200" cy="17113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9" name="Text Box 40"/>
          <p:cNvSpPr txBox="1">
            <a:spLocks noChangeArrowheads="1"/>
          </p:cNvSpPr>
          <p:nvPr/>
        </p:nvSpPr>
        <p:spPr bwMode="auto">
          <a:xfrm>
            <a:off x="4751388" y="5748338"/>
            <a:ext cx="12620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20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Projector/Display</a:t>
            </a:r>
          </a:p>
        </p:txBody>
      </p:sp>
      <p:sp>
        <p:nvSpPr>
          <p:cNvPr id="28680" name="Line 41"/>
          <p:cNvSpPr>
            <a:spLocks noChangeShapeType="1"/>
          </p:cNvSpPr>
          <p:nvPr/>
        </p:nvSpPr>
        <p:spPr bwMode="auto">
          <a:xfrm flipH="1" flipV="1">
            <a:off x="4183063" y="4897438"/>
            <a:ext cx="857250" cy="76041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1" name="Line 42"/>
          <p:cNvSpPr>
            <a:spLocks noChangeShapeType="1"/>
          </p:cNvSpPr>
          <p:nvPr/>
        </p:nvSpPr>
        <p:spPr bwMode="auto">
          <a:xfrm flipH="1" flipV="1">
            <a:off x="4518025" y="4572000"/>
            <a:ext cx="1181100" cy="10604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2" name="Line 43"/>
          <p:cNvSpPr>
            <a:spLocks noChangeShapeType="1"/>
          </p:cNvSpPr>
          <p:nvPr/>
        </p:nvSpPr>
        <p:spPr bwMode="auto">
          <a:xfrm>
            <a:off x="3449638" y="4572000"/>
            <a:ext cx="2678112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3" name="Line 44"/>
          <p:cNvSpPr>
            <a:spLocks noChangeShapeType="1"/>
          </p:cNvSpPr>
          <p:nvPr/>
        </p:nvSpPr>
        <p:spPr bwMode="auto">
          <a:xfrm>
            <a:off x="3449638" y="4897438"/>
            <a:ext cx="2678112" cy="47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4" name="Text Box 45"/>
          <p:cNvSpPr txBox="1">
            <a:spLocks noChangeArrowheads="1"/>
          </p:cNvSpPr>
          <p:nvPr/>
        </p:nvSpPr>
        <p:spPr bwMode="auto">
          <a:xfrm>
            <a:off x="4645025" y="3609975"/>
            <a:ext cx="8842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200">
                <a:solidFill>
                  <a:schemeClr val="bg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Half mirror</a:t>
            </a:r>
          </a:p>
        </p:txBody>
      </p:sp>
      <p:sp>
        <p:nvSpPr>
          <p:cNvPr id="28685" name="Text Box 46"/>
          <p:cNvSpPr txBox="1">
            <a:spLocks noChangeArrowheads="1"/>
          </p:cNvSpPr>
          <p:nvPr/>
        </p:nvSpPr>
        <p:spPr bwMode="auto">
          <a:xfrm>
            <a:off x="6127750" y="4594225"/>
            <a:ext cx="6334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200">
                <a:solidFill>
                  <a:schemeClr val="bg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Viewer</a:t>
            </a:r>
          </a:p>
        </p:txBody>
      </p:sp>
      <p:sp>
        <p:nvSpPr>
          <p:cNvPr id="28686" name="Rectangle 47"/>
          <p:cNvSpPr>
            <a:spLocks noChangeArrowheads="1"/>
          </p:cNvSpPr>
          <p:nvPr/>
        </p:nvSpPr>
        <p:spPr bwMode="auto">
          <a:xfrm>
            <a:off x="4835525" y="5657850"/>
            <a:ext cx="1047750" cy="904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7" name="Text Box 48"/>
          <p:cNvSpPr txBox="1">
            <a:spLocks noChangeArrowheads="1"/>
          </p:cNvSpPr>
          <p:nvPr/>
        </p:nvSpPr>
        <p:spPr bwMode="auto">
          <a:xfrm>
            <a:off x="3611563" y="5481638"/>
            <a:ext cx="962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200">
                <a:solidFill>
                  <a:schemeClr val="bg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Object beam</a:t>
            </a:r>
          </a:p>
        </p:txBody>
      </p:sp>
      <p:sp>
        <p:nvSpPr>
          <p:cNvPr id="28688" name="Line 49"/>
          <p:cNvSpPr>
            <a:spLocks noChangeShapeType="1"/>
          </p:cNvSpPr>
          <p:nvPr/>
        </p:nvSpPr>
        <p:spPr bwMode="auto">
          <a:xfrm flipH="1">
            <a:off x="5292725" y="5337175"/>
            <a:ext cx="792163" cy="18097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9" name="Line 51"/>
          <p:cNvSpPr>
            <a:spLocks noChangeShapeType="1"/>
          </p:cNvSpPr>
          <p:nvPr/>
        </p:nvSpPr>
        <p:spPr bwMode="auto">
          <a:xfrm flipV="1">
            <a:off x="4068763" y="5265738"/>
            <a:ext cx="468312" cy="2159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0" name="Text Box 52"/>
          <p:cNvSpPr txBox="1">
            <a:spLocks noChangeArrowheads="1"/>
          </p:cNvSpPr>
          <p:nvPr/>
        </p:nvSpPr>
        <p:spPr bwMode="auto">
          <a:xfrm>
            <a:off x="5545138" y="5084763"/>
            <a:ext cx="10302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200">
                <a:solidFill>
                  <a:schemeClr val="bg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Virtual image</a:t>
            </a:r>
          </a:p>
        </p:txBody>
      </p:sp>
      <p:sp>
        <p:nvSpPr>
          <p:cNvPr id="28691" name="Text Box 54"/>
          <p:cNvSpPr txBox="1">
            <a:spLocks noChangeArrowheads="1"/>
          </p:cNvSpPr>
          <p:nvPr/>
        </p:nvSpPr>
        <p:spPr bwMode="auto">
          <a:xfrm>
            <a:off x="2413000" y="3933825"/>
            <a:ext cx="1106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200">
                <a:solidFill>
                  <a:schemeClr val="bg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Floating image</a:t>
            </a:r>
          </a:p>
        </p:txBody>
      </p:sp>
      <p:sp>
        <p:nvSpPr>
          <p:cNvPr id="28692" name="Line 55"/>
          <p:cNvSpPr>
            <a:spLocks noChangeShapeType="1"/>
          </p:cNvSpPr>
          <p:nvPr/>
        </p:nvSpPr>
        <p:spPr bwMode="auto">
          <a:xfrm>
            <a:off x="2952750" y="4365625"/>
            <a:ext cx="287338" cy="32385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3" name="Line 57"/>
          <p:cNvSpPr>
            <a:spLocks noChangeShapeType="1"/>
          </p:cNvSpPr>
          <p:nvPr/>
        </p:nvSpPr>
        <p:spPr bwMode="auto">
          <a:xfrm>
            <a:off x="5076825" y="5589588"/>
            <a:ext cx="466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4" name="Line 58"/>
          <p:cNvSpPr>
            <a:spLocks noChangeShapeType="1"/>
          </p:cNvSpPr>
          <p:nvPr/>
        </p:nvSpPr>
        <p:spPr bwMode="auto">
          <a:xfrm flipV="1">
            <a:off x="3348038" y="4545013"/>
            <a:ext cx="0" cy="3238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city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524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2951163" y="758825"/>
            <a:ext cx="328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b="1">
                <a:ea typeface="宋体" pitchFamily="2" charset="-122"/>
              </a:rPr>
              <a:t>Current Status of 3D Display</a:t>
            </a:r>
          </a:p>
        </p:txBody>
      </p:sp>
      <p:sp>
        <p:nvSpPr>
          <p:cNvPr id="29700" name="AutoShape 23"/>
          <p:cNvSpPr>
            <a:spLocks noChangeArrowheads="1"/>
          </p:cNvSpPr>
          <p:nvPr/>
        </p:nvSpPr>
        <p:spPr bwMode="auto">
          <a:xfrm>
            <a:off x="395288" y="1520825"/>
            <a:ext cx="8255000" cy="576263"/>
          </a:xfrm>
          <a:prstGeom prst="roundRect">
            <a:avLst>
              <a:gd name="adj" fmla="val 16667"/>
            </a:avLst>
          </a:prstGeom>
          <a:solidFill>
            <a:srgbClr val="0099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r>
              <a:rPr lang="en-US" altLang="zh-CN" b="1">
                <a:ea typeface="宋体" pitchFamily="2" charset="-122"/>
              </a:rPr>
              <a:t>Sega Time Traveler arcade game (1991)</a:t>
            </a:r>
          </a:p>
        </p:txBody>
      </p:sp>
      <p:sp>
        <p:nvSpPr>
          <p:cNvPr id="29701" name="Rectangle 24"/>
          <p:cNvSpPr>
            <a:spLocks noChangeArrowheads="1"/>
          </p:cNvSpPr>
          <p:nvPr/>
        </p:nvSpPr>
        <p:spPr bwMode="auto">
          <a:xfrm>
            <a:off x="457200" y="5383213"/>
            <a:ext cx="819308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zh-CN" altLang="en-US">
                <a:ea typeface="宋体" pitchFamily="2" charset="-122"/>
              </a:rPr>
              <a:t>“</a:t>
            </a:r>
            <a:r>
              <a:rPr lang="en-US" altLang="zh-CN" b="1" i="1">
                <a:ea typeface="宋体" pitchFamily="2" charset="-122"/>
              </a:rPr>
              <a:t>Time Traveler</a:t>
            </a:r>
            <a:r>
              <a:rPr lang="en-US" altLang="zh-CN">
                <a:ea typeface="宋体" pitchFamily="2" charset="-122"/>
              </a:rPr>
              <a:t> or </a:t>
            </a:r>
            <a:r>
              <a:rPr lang="en-US" altLang="zh-CN" b="1" i="1">
                <a:ea typeface="宋体" pitchFamily="2" charset="-122"/>
              </a:rPr>
              <a:t>Hologram Time Traveler</a:t>
            </a:r>
            <a:r>
              <a:rPr lang="en-US" altLang="zh-CN">
                <a:ea typeface="宋体" pitchFamily="2" charset="-122"/>
              </a:rPr>
              <a:t> is a stereographic laserdisc FMV arcade game released in 1991 by Sega and designed by Dragon's Lair creator Rick Dyer. It is called the "World's First Holographic Video Game.” </a:t>
            </a:r>
            <a:r>
              <a:rPr lang="en-US" altLang="zh-CN" i="1">
                <a:ea typeface="宋体" pitchFamily="2" charset="-122"/>
              </a:rPr>
              <a:t>www.wikipedia.com </a:t>
            </a:r>
          </a:p>
        </p:txBody>
      </p:sp>
      <p:pic>
        <p:nvPicPr>
          <p:cNvPr id="29702" name="Picture 25" descr="Attached Image">
            <a:hlinkClick r:id="rId3" tooltip="playfield.jpg - Size: 12.7K, Downloads: 286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2611438"/>
            <a:ext cx="3281362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26" descr="Attached Image">
            <a:hlinkClick r:id="rId5" tooltip="tt1.jpg - Size: 12.58K, Downloads: 164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11438"/>
            <a:ext cx="3322638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ity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524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951163" y="758825"/>
            <a:ext cx="328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b="1">
                <a:ea typeface="宋体" pitchFamily="2" charset="-122"/>
              </a:rPr>
              <a:t>Current Status of 3D Display</a:t>
            </a:r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auto">
          <a:xfrm>
            <a:off x="395288" y="1520825"/>
            <a:ext cx="8255000" cy="576263"/>
          </a:xfrm>
          <a:prstGeom prst="roundRect">
            <a:avLst>
              <a:gd name="adj" fmla="val 16667"/>
            </a:avLst>
          </a:prstGeom>
          <a:solidFill>
            <a:srgbClr val="0099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r>
              <a:rPr lang="en-US" altLang="zh-CN" b="1">
                <a:ea typeface="宋体" pitchFamily="2" charset="-122"/>
              </a:rPr>
              <a:t>The HoloCube 3D Projection Box</a:t>
            </a:r>
          </a:p>
        </p:txBody>
      </p:sp>
      <p:pic>
        <p:nvPicPr>
          <p:cNvPr id="30725" name="Picture 8" descr="23073-450x-holocube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76525"/>
            <a:ext cx="4038600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9" descr="23076-450x-holocube_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76525"/>
            <a:ext cx="4038600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Rectangle 10"/>
          <p:cNvSpPr>
            <a:spLocks noChangeArrowheads="1"/>
          </p:cNvSpPr>
          <p:nvPr/>
        </p:nvSpPr>
        <p:spPr bwMode="auto">
          <a:xfrm>
            <a:off x="457200" y="5337175"/>
            <a:ext cx="819308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zh-CN" altLang="en-US">
                <a:ea typeface="宋体" pitchFamily="2" charset="-122"/>
              </a:rPr>
              <a:t>“</a:t>
            </a:r>
            <a:r>
              <a:rPr lang="en-US" altLang="zh-CN">
                <a:ea typeface="宋体" pitchFamily="2" charset="-122"/>
              </a:rPr>
              <a:t>Measuring about 20-inches square, the Holocube packs a 40GB hard drive for storing up to 18 hours of compressed video, which can magically float at 1080i resolution within the cube at the flick of a switch.” </a:t>
            </a:r>
            <a:r>
              <a:rPr lang="en-US" altLang="zh-CN" i="1">
                <a:ea typeface="宋体" pitchFamily="2" charset="-122"/>
              </a:rPr>
              <a:t>www.engadget.com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509713"/>
            <a:ext cx="4013200" cy="478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843213" y="657225"/>
            <a:ext cx="328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b="1">
                <a:ea typeface="宋体" pitchFamily="2" charset="-122"/>
              </a:rPr>
              <a:t>Current Status of 3D Display</a:t>
            </a:r>
          </a:p>
        </p:txBody>
      </p:sp>
      <p:sp>
        <p:nvSpPr>
          <p:cNvPr id="31748" name="Rectangle 1"/>
          <p:cNvSpPr>
            <a:spLocks noChangeArrowheads="1"/>
          </p:cNvSpPr>
          <p:nvPr/>
        </p:nvSpPr>
        <p:spPr bwMode="auto">
          <a:xfrm>
            <a:off x="5472113" y="2592388"/>
            <a:ext cx="3262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 i="1">
                <a:ea typeface="宋体" pitchFamily="2" charset="-122"/>
              </a:rPr>
              <a:t>Holographic aerial projector</a:t>
            </a:r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ity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524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2951163" y="758825"/>
            <a:ext cx="328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b="1">
                <a:ea typeface="宋体" pitchFamily="2" charset="-122"/>
              </a:rPr>
              <a:t>Current Status of 3D Display</a:t>
            </a:r>
          </a:p>
        </p:txBody>
      </p:sp>
      <p:sp>
        <p:nvSpPr>
          <p:cNvPr id="32772" name="Rectangle 8"/>
          <p:cNvSpPr>
            <a:spLocks noChangeArrowheads="1"/>
          </p:cNvSpPr>
          <p:nvPr/>
        </p:nvSpPr>
        <p:spPr bwMode="auto">
          <a:xfrm>
            <a:off x="457200" y="5694363"/>
            <a:ext cx="83994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zh-CN" altLang="en-US">
                <a:ea typeface="宋体" pitchFamily="2" charset="-122"/>
              </a:rPr>
              <a:t>“</a:t>
            </a:r>
            <a:r>
              <a:rPr lang="en-US" altLang="zh-CN">
                <a:ea typeface="宋体" pitchFamily="2" charset="-122"/>
              </a:rPr>
              <a:t>Danish company ViZoo developed the Cheoptics360, a 360 degree holographic video display system.” </a:t>
            </a:r>
            <a:r>
              <a:rPr lang="en-US" altLang="zh-CN" i="1">
                <a:ea typeface="宋体" pitchFamily="2" charset="-122"/>
              </a:rPr>
              <a:t>www.i4you.com </a:t>
            </a:r>
          </a:p>
        </p:txBody>
      </p:sp>
      <p:pic>
        <p:nvPicPr>
          <p:cNvPr id="32773" name="Picture 9" descr="Cheo2 in User Experience Of The Futur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2535238"/>
            <a:ext cx="428625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AutoShape 10"/>
          <p:cNvSpPr>
            <a:spLocks noChangeArrowheads="1"/>
          </p:cNvSpPr>
          <p:nvPr/>
        </p:nvSpPr>
        <p:spPr bwMode="auto">
          <a:xfrm>
            <a:off x="395288" y="1520825"/>
            <a:ext cx="8255000" cy="612775"/>
          </a:xfrm>
          <a:prstGeom prst="roundRect">
            <a:avLst>
              <a:gd name="adj" fmla="val 16667"/>
            </a:avLst>
          </a:prstGeom>
          <a:solidFill>
            <a:srgbClr val="0099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r>
              <a:rPr lang="en-US" altLang="zh-CN" b="1">
                <a:ea typeface="宋体" pitchFamily="2" charset="-122"/>
              </a:rPr>
              <a:t>Vizoo Cheoptics 360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city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524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2"/>
          <p:cNvSpPr>
            <a:spLocks noChangeArrowheads="1"/>
          </p:cNvSpPr>
          <p:nvPr/>
        </p:nvSpPr>
        <p:spPr bwMode="auto">
          <a:xfrm>
            <a:off x="1152525" y="1808163"/>
            <a:ext cx="6732588" cy="696912"/>
          </a:xfrm>
          <a:prstGeom prst="roundRect">
            <a:avLst>
              <a:gd name="adj" fmla="val 16667"/>
            </a:avLst>
          </a:prstGeom>
          <a:solidFill>
            <a:srgbClr val="0066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/>
              <a:t>Fundamental knowledge (e.g. convolution, sampling theorem, transform, etc.)</a:t>
            </a:r>
          </a:p>
        </p:txBody>
      </p:sp>
      <p:sp>
        <p:nvSpPr>
          <p:cNvPr id="6148" name="AutoShape 14"/>
          <p:cNvSpPr>
            <a:spLocks noChangeArrowheads="1"/>
          </p:cNvSpPr>
          <p:nvPr/>
        </p:nvSpPr>
        <p:spPr bwMode="auto">
          <a:xfrm>
            <a:off x="1152525" y="1196975"/>
            <a:ext cx="6732588" cy="468313"/>
          </a:xfrm>
          <a:prstGeom prst="roundRect">
            <a:avLst>
              <a:gd name="adj" fmla="val 16667"/>
            </a:avLst>
          </a:prstGeom>
          <a:solidFill>
            <a:srgbClr val="0066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Lots of theories and equations</a:t>
            </a:r>
          </a:p>
        </p:txBody>
      </p:sp>
      <p:sp>
        <p:nvSpPr>
          <p:cNvPr id="6149" name="WordArt 21"/>
          <p:cNvSpPr>
            <a:spLocks noChangeArrowheads="1" noChangeShapeType="1" noTextEdit="1"/>
          </p:cNvSpPr>
          <p:nvPr/>
        </p:nvSpPr>
        <p:spPr bwMode="auto">
          <a:xfrm>
            <a:off x="1352550" y="333375"/>
            <a:ext cx="6772275" cy="400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Things not to expect from this course</a:t>
            </a:r>
          </a:p>
        </p:txBody>
      </p:sp>
      <p:sp>
        <p:nvSpPr>
          <p:cNvPr id="6150" name="AutoShape 12"/>
          <p:cNvSpPr>
            <a:spLocks noChangeArrowheads="1"/>
          </p:cNvSpPr>
          <p:nvPr/>
        </p:nvSpPr>
        <p:spPr bwMode="auto">
          <a:xfrm>
            <a:off x="1152525" y="2676525"/>
            <a:ext cx="6732588" cy="696913"/>
          </a:xfrm>
          <a:prstGeom prst="roundRect">
            <a:avLst>
              <a:gd name="adj" fmla="val 16667"/>
            </a:avLst>
          </a:prstGeom>
          <a:solidFill>
            <a:srgbClr val="0066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/>
              <a:t>Questions for practicing calculations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ity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524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951163" y="758825"/>
            <a:ext cx="328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b="1">
                <a:ea typeface="宋体" pitchFamily="2" charset="-122"/>
              </a:rPr>
              <a:t>Current Status of 3D Display</a:t>
            </a:r>
          </a:p>
        </p:txBody>
      </p:sp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395288" y="1520825"/>
            <a:ext cx="8255000" cy="612775"/>
          </a:xfrm>
          <a:prstGeom prst="roundRect">
            <a:avLst>
              <a:gd name="adj" fmla="val 16667"/>
            </a:avLst>
          </a:prstGeom>
          <a:solidFill>
            <a:srgbClr val="0099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r>
              <a:rPr lang="en-US" altLang="zh-CN" b="1">
                <a:ea typeface="宋体" pitchFamily="2" charset="-122"/>
              </a:rPr>
              <a:t>IO2 Technology: M3 Heliodisplay</a:t>
            </a:r>
          </a:p>
        </p:txBody>
      </p:sp>
      <p:sp>
        <p:nvSpPr>
          <p:cNvPr id="33797" name="Rectangle 8"/>
          <p:cNvSpPr>
            <a:spLocks noChangeArrowheads="1"/>
          </p:cNvSpPr>
          <p:nvPr/>
        </p:nvSpPr>
        <p:spPr bwMode="auto">
          <a:xfrm>
            <a:off x="457200" y="5157788"/>
            <a:ext cx="819308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zh-CN" altLang="en-US">
                <a:ea typeface="宋体" pitchFamily="2" charset="-122"/>
              </a:rPr>
              <a:t>“</a:t>
            </a:r>
            <a:r>
              <a:rPr lang="en-US" altLang="zh-CN">
                <a:ea typeface="宋体" pitchFamily="2" charset="-122"/>
              </a:rPr>
              <a:t>The </a:t>
            </a:r>
            <a:r>
              <a:rPr lang="en-US" altLang="zh-CN" b="1">
                <a:ea typeface="宋体" pitchFamily="2" charset="-122"/>
              </a:rPr>
              <a:t>Heliodisplay</a:t>
            </a:r>
            <a:r>
              <a:rPr lang="en-US" altLang="zh-CN">
                <a:ea typeface="宋体" pitchFamily="2" charset="-122"/>
              </a:rPr>
              <a:t> is a free-space display developed by IO2 Technology. A projector is focused onto a layer of mist in mid-air, resulting in a two-dimensional display that appears to float. This is similar in principle to the cinematic technique of rear projection.” </a:t>
            </a:r>
            <a:r>
              <a:rPr lang="en-US" altLang="zh-CN" i="1">
                <a:ea typeface="宋体" pitchFamily="2" charset="-122"/>
              </a:rPr>
              <a:t>www.wikipedia.com </a:t>
            </a:r>
          </a:p>
        </p:txBody>
      </p:sp>
      <p:graphicFrame>
        <p:nvGraphicFramePr>
          <p:cNvPr id="33798" name="Object 9"/>
          <p:cNvGraphicFramePr>
            <a:graphicFrameLocks noChangeAspect="1"/>
          </p:cNvGraphicFramePr>
          <p:nvPr/>
        </p:nvGraphicFramePr>
        <p:xfrm>
          <a:off x="2609850" y="2516188"/>
          <a:ext cx="3924300" cy="234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4" name="Bitmap Image" r:id="rId4" imgW="3924848" imgH="2343477" progId="Paint.Picture">
                  <p:embed/>
                </p:oleObj>
              </mc:Choice>
              <mc:Fallback>
                <p:oleObj name="Bitmap Image" r:id="rId4" imgW="3924848" imgH="2343477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9850" y="2516188"/>
                        <a:ext cx="3924300" cy="234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ity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524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951163" y="758825"/>
            <a:ext cx="328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b="1">
                <a:ea typeface="宋体" pitchFamily="2" charset="-122"/>
              </a:rPr>
              <a:t>Current Status of 3D Display</a:t>
            </a:r>
          </a:p>
        </p:txBody>
      </p:sp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395288" y="1520825"/>
            <a:ext cx="8255000" cy="612775"/>
          </a:xfrm>
          <a:prstGeom prst="roundRect">
            <a:avLst>
              <a:gd name="adj" fmla="val 16667"/>
            </a:avLst>
          </a:prstGeom>
          <a:solidFill>
            <a:srgbClr val="0099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r>
              <a:rPr lang="en-US" altLang="zh-CN" b="1">
                <a:ea typeface="宋体" pitchFamily="2" charset="-122"/>
              </a:rPr>
              <a:t>Rotating mirror by the ICT Graphics Laboratory at the USC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457200" y="5386388"/>
            <a:ext cx="819308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zh-CN">
                <a:ea typeface="宋体" pitchFamily="2" charset="-122"/>
              </a:rPr>
              <a:t>Projecting high speed video onto a rapid rotating mirror, hence creating the illusion of a volumetric 3D image.  </a:t>
            </a:r>
          </a:p>
          <a:p>
            <a:endParaRPr lang="en-US" altLang="zh-CN">
              <a:ea typeface="宋体" pitchFamily="2" charset="-122"/>
            </a:endParaRPr>
          </a:p>
          <a:p>
            <a:r>
              <a:rPr lang="en-US" altLang="zh-CN" i="1">
                <a:ea typeface="宋体" pitchFamily="2" charset="-122"/>
              </a:rPr>
              <a:t>http://gl.ict.usc.edu/Research/3DDisplay/</a:t>
            </a:r>
          </a:p>
        </p:txBody>
      </p:sp>
      <p:pic>
        <p:nvPicPr>
          <p:cNvPr id="34822" name="Picture 15" descr="mirr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420938"/>
            <a:ext cx="2592387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17" descr="TN_left-left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420938"/>
            <a:ext cx="2628900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ity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524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2951163" y="758825"/>
            <a:ext cx="328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b="1">
                <a:ea typeface="宋体" pitchFamily="2" charset="-122"/>
              </a:rPr>
              <a:t>Current Status of 3D Display</a:t>
            </a:r>
          </a:p>
        </p:txBody>
      </p:sp>
      <p:sp>
        <p:nvSpPr>
          <p:cNvPr id="35844" name="AutoShape 4"/>
          <p:cNvSpPr>
            <a:spLocks noChangeArrowheads="1"/>
          </p:cNvSpPr>
          <p:nvPr/>
        </p:nvSpPr>
        <p:spPr bwMode="auto">
          <a:xfrm>
            <a:off x="395288" y="1520825"/>
            <a:ext cx="8255000" cy="612775"/>
          </a:xfrm>
          <a:prstGeom prst="roundRect">
            <a:avLst>
              <a:gd name="adj" fmla="val 16667"/>
            </a:avLst>
          </a:prstGeom>
          <a:solidFill>
            <a:srgbClr val="0099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r>
              <a:rPr lang="en-US" altLang="zh-CN" b="1">
                <a:ea typeface="宋体" pitchFamily="2" charset="-122"/>
              </a:rPr>
              <a:t>3D via Laser Plasma Emission Technology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228600" y="5848350"/>
            <a:ext cx="494347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zh-CN">
                <a:ea typeface="宋体" pitchFamily="2" charset="-122"/>
              </a:rPr>
              <a:t>Using focused laser beam to produce plasma emission at a point. A scanning mirror steer the emission point in the 3D space </a:t>
            </a:r>
          </a:p>
        </p:txBody>
      </p:sp>
      <p:pic>
        <p:nvPicPr>
          <p:cNvPr id="358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497138"/>
            <a:ext cx="4003675" cy="328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ity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524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2951163" y="758825"/>
            <a:ext cx="328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b="1">
                <a:ea typeface="宋体" pitchFamily="2" charset="-122"/>
              </a:rPr>
              <a:t>Current Status of 3D Display</a:t>
            </a:r>
          </a:p>
        </p:txBody>
      </p:sp>
      <p:sp>
        <p:nvSpPr>
          <p:cNvPr id="36868" name="AutoShape 4"/>
          <p:cNvSpPr>
            <a:spLocks noChangeArrowheads="1"/>
          </p:cNvSpPr>
          <p:nvPr/>
        </p:nvSpPr>
        <p:spPr bwMode="auto">
          <a:xfrm>
            <a:off x="395288" y="1520825"/>
            <a:ext cx="8255000" cy="612775"/>
          </a:xfrm>
          <a:prstGeom prst="roundRect">
            <a:avLst>
              <a:gd name="adj" fmla="val 16667"/>
            </a:avLst>
          </a:prstGeom>
          <a:solidFill>
            <a:srgbClr val="0099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r>
              <a:rPr lang="en-US" altLang="zh-CN" b="1">
                <a:ea typeface="宋体" pitchFamily="2" charset="-122"/>
              </a:rPr>
              <a:t>3D mirage Technology</a:t>
            </a:r>
          </a:p>
        </p:txBody>
      </p:sp>
      <p:sp>
        <p:nvSpPr>
          <p:cNvPr id="5" name="Oval 4"/>
          <p:cNvSpPr/>
          <p:nvPr/>
        </p:nvSpPr>
        <p:spPr>
          <a:xfrm>
            <a:off x="2519363" y="3608388"/>
            <a:ext cx="3816350" cy="1333500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accent5">
                  <a:lumMod val="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995738" y="3681413"/>
            <a:ext cx="900112" cy="2873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6871" name="Group 9"/>
          <p:cNvGrpSpPr>
            <a:grpSpLocks/>
          </p:cNvGrpSpPr>
          <p:nvPr/>
        </p:nvGrpSpPr>
        <p:grpSpPr bwMode="auto">
          <a:xfrm>
            <a:off x="2519363" y="3968750"/>
            <a:ext cx="3816350" cy="504825"/>
            <a:chOff x="2722588" y="3969060"/>
            <a:chExt cx="3613608" cy="504056"/>
          </a:xfrm>
        </p:grpSpPr>
        <p:sp>
          <p:nvSpPr>
            <p:cNvPr id="8" name="Arc 7"/>
            <p:cNvSpPr/>
            <p:nvPr/>
          </p:nvSpPr>
          <p:spPr>
            <a:xfrm flipV="1">
              <a:off x="2736116" y="3969060"/>
              <a:ext cx="3600080" cy="504056"/>
            </a:xfrm>
            <a:prstGeom prst="arc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Arc 13"/>
            <p:cNvSpPr/>
            <p:nvPr/>
          </p:nvSpPr>
          <p:spPr>
            <a:xfrm flipH="1" flipV="1">
              <a:off x="2722588" y="3969060"/>
              <a:ext cx="3600079" cy="504056"/>
            </a:xfrm>
            <a:prstGeom prst="arc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1" name="Cube 10"/>
          <p:cNvSpPr/>
          <p:nvPr/>
        </p:nvSpPr>
        <p:spPr>
          <a:xfrm>
            <a:off x="4237038" y="3459163"/>
            <a:ext cx="417512" cy="365125"/>
          </a:xfrm>
          <a:prstGeom prst="cube">
            <a:avLst/>
          </a:prstGeom>
          <a:blipFill>
            <a:blip r:embed="rId3"/>
            <a:tile tx="0" ty="0" sx="100000" sy="100000" flip="none" algn="tl"/>
          </a:blip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ity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524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2951163" y="758825"/>
            <a:ext cx="328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b="1">
                <a:ea typeface="宋体" pitchFamily="2" charset="-122"/>
              </a:rPr>
              <a:t>Current Status of 3D Display</a:t>
            </a:r>
          </a:p>
        </p:txBody>
      </p:sp>
      <p:sp>
        <p:nvSpPr>
          <p:cNvPr id="37892" name="AutoShape 4"/>
          <p:cNvSpPr>
            <a:spLocks noChangeArrowheads="1"/>
          </p:cNvSpPr>
          <p:nvPr/>
        </p:nvSpPr>
        <p:spPr bwMode="auto">
          <a:xfrm>
            <a:off x="395288" y="1520825"/>
            <a:ext cx="8255000" cy="612775"/>
          </a:xfrm>
          <a:prstGeom prst="roundRect">
            <a:avLst>
              <a:gd name="adj" fmla="val 16667"/>
            </a:avLst>
          </a:prstGeom>
          <a:solidFill>
            <a:srgbClr val="0099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r>
              <a:rPr lang="en-US" altLang="zh-CN" b="1">
                <a:ea typeface="宋体" pitchFamily="2" charset="-122"/>
              </a:rPr>
              <a:t>3D floating image based on concave mirror</a:t>
            </a:r>
          </a:p>
        </p:txBody>
      </p:sp>
      <p:grpSp>
        <p:nvGrpSpPr>
          <p:cNvPr id="37893" name="Group 6"/>
          <p:cNvGrpSpPr>
            <a:grpSpLocks/>
          </p:cNvGrpSpPr>
          <p:nvPr/>
        </p:nvGrpSpPr>
        <p:grpSpPr bwMode="auto">
          <a:xfrm rot="-5400000">
            <a:off x="819944" y="3077369"/>
            <a:ext cx="3276600" cy="2268538"/>
            <a:chOff x="2087724" y="3140968"/>
            <a:chExt cx="2504914" cy="1368152"/>
          </a:xfrm>
        </p:grpSpPr>
        <p:sp>
          <p:nvSpPr>
            <p:cNvPr id="4" name="Arc 3"/>
            <p:cNvSpPr/>
            <p:nvPr/>
          </p:nvSpPr>
          <p:spPr>
            <a:xfrm>
              <a:off x="2087724" y="3140968"/>
              <a:ext cx="2504914" cy="1368152"/>
            </a:xfrm>
            <a:prstGeom prst="arc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Arc 14"/>
            <p:cNvSpPr/>
            <p:nvPr/>
          </p:nvSpPr>
          <p:spPr>
            <a:xfrm flipH="1">
              <a:off x="2087724" y="3140968"/>
              <a:ext cx="2504914" cy="1368152"/>
            </a:xfrm>
            <a:prstGeom prst="arc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9" name="Down Arrow 8"/>
          <p:cNvSpPr/>
          <p:nvPr/>
        </p:nvSpPr>
        <p:spPr>
          <a:xfrm>
            <a:off x="3240088" y="4895850"/>
            <a:ext cx="503237" cy="647700"/>
          </a:xfrm>
          <a:prstGeom prst="downArrow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555875" y="4508500"/>
            <a:ext cx="1836738" cy="1809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rot="5400000">
            <a:off x="3629026" y="5091112"/>
            <a:ext cx="1346200" cy="1809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114425" y="5732463"/>
            <a:ext cx="3278188" cy="228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1439863" y="4895850"/>
            <a:ext cx="1908175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439863" y="3573463"/>
            <a:ext cx="0" cy="1322387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36" idx="0"/>
          </p:cNvCxnSpPr>
          <p:nvPr/>
        </p:nvCxnSpPr>
        <p:spPr>
          <a:xfrm>
            <a:off x="1439863" y="3573463"/>
            <a:ext cx="2033587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1800225" y="5543550"/>
            <a:ext cx="1692275" cy="0"/>
          </a:xfrm>
          <a:prstGeom prst="line">
            <a:avLst/>
          </a:prstGeom>
          <a:ln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800225" y="2889250"/>
            <a:ext cx="0" cy="2668588"/>
          </a:xfrm>
          <a:prstGeom prst="line">
            <a:avLst/>
          </a:prstGeom>
          <a:ln>
            <a:solidFill>
              <a:schemeClr val="accent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800225" y="2889250"/>
            <a:ext cx="1692275" cy="0"/>
          </a:xfrm>
          <a:prstGeom prst="line">
            <a:avLst/>
          </a:prstGeom>
          <a:ln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Down Arrow 35"/>
          <p:cNvSpPr/>
          <p:nvPr/>
        </p:nvSpPr>
        <p:spPr>
          <a:xfrm flipV="1">
            <a:off x="3222625" y="2924175"/>
            <a:ext cx="503238" cy="649288"/>
          </a:xfrm>
          <a:prstGeom prst="downArrow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ity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524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2951163" y="758825"/>
            <a:ext cx="328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b="1">
                <a:ea typeface="宋体" pitchFamily="2" charset="-122"/>
              </a:rPr>
              <a:t>Current Status of 3D Display</a:t>
            </a:r>
          </a:p>
        </p:txBody>
      </p:sp>
      <p:sp>
        <p:nvSpPr>
          <p:cNvPr id="38916" name="AutoShape 4"/>
          <p:cNvSpPr>
            <a:spLocks noChangeArrowheads="1"/>
          </p:cNvSpPr>
          <p:nvPr/>
        </p:nvSpPr>
        <p:spPr bwMode="auto">
          <a:xfrm>
            <a:off x="395288" y="1520825"/>
            <a:ext cx="8255000" cy="612775"/>
          </a:xfrm>
          <a:prstGeom prst="roundRect">
            <a:avLst>
              <a:gd name="adj" fmla="val 16667"/>
            </a:avLst>
          </a:prstGeom>
          <a:solidFill>
            <a:srgbClr val="0099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r>
              <a:rPr lang="en-US" altLang="zh-CN" b="1">
                <a:ea typeface="宋体" pitchFamily="2" charset="-122"/>
              </a:rPr>
              <a:t>Volumetric Display</a:t>
            </a:r>
          </a:p>
        </p:txBody>
      </p:sp>
      <p:sp>
        <p:nvSpPr>
          <p:cNvPr id="38917" name="TextBox 1"/>
          <p:cNvSpPr txBox="1">
            <a:spLocks noChangeArrowheads="1"/>
          </p:cNvSpPr>
          <p:nvPr/>
        </p:nvSpPr>
        <p:spPr bwMode="auto">
          <a:xfrm>
            <a:off x="1042988" y="2816225"/>
            <a:ext cx="549701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Layered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volumetic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display based on persistence of vision (POV)</a:t>
            </a:r>
          </a:p>
          <a:p>
            <a:pPr eaLnBrk="1" hangingPunct="1"/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HoloBlade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LED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cube</a:t>
            </a:r>
          </a:p>
          <a:p>
            <a:pPr eaLnBrk="1" hangingPunct="1"/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Mechanical pistons</a:t>
            </a:r>
          </a:p>
          <a:p>
            <a:pPr eaLnBrk="1" hangingPunct="1"/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Hanging strings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ity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524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2951163" y="758825"/>
            <a:ext cx="328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b="1">
                <a:ea typeface="宋体" pitchFamily="2" charset="-122"/>
              </a:rPr>
              <a:t>Current Status of 3D Display</a:t>
            </a:r>
          </a:p>
        </p:txBody>
      </p:sp>
      <p:sp>
        <p:nvSpPr>
          <p:cNvPr id="39940" name="AutoShape 4"/>
          <p:cNvSpPr>
            <a:spLocks noChangeArrowheads="1"/>
          </p:cNvSpPr>
          <p:nvPr/>
        </p:nvSpPr>
        <p:spPr bwMode="auto">
          <a:xfrm>
            <a:off x="395288" y="1520825"/>
            <a:ext cx="8255000" cy="612775"/>
          </a:xfrm>
          <a:prstGeom prst="roundRect">
            <a:avLst>
              <a:gd name="adj" fmla="val 16667"/>
            </a:avLst>
          </a:prstGeom>
          <a:solidFill>
            <a:srgbClr val="0099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r>
              <a:rPr lang="en-US" altLang="zh-CN" b="1">
                <a:ea typeface="宋体" pitchFamily="2" charset="-122"/>
              </a:rPr>
              <a:t>Virtual Reality (VR) and Augmented Reality (AR)</a:t>
            </a:r>
          </a:p>
        </p:txBody>
      </p:sp>
      <p:sp>
        <p:nvSpPr>
          <p:cNvPr id="39941" name="TextBox 1"/>
          <p:cNvSpPr txBox="1">
            <a:spLocks noChangeArrowheads="1"/>
          </p:cNvSpPr>
          <p:nvPr/>
        </p:nvSpPr>
        <p:spPr bwMode="auto">
          <a:xfrm>
            <a:off x="795338" y="2816225"/>
            <a:ext cx="75453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latin typeface="Times New Roman" pitchFamily="18" charset="0"/>
                <a:cs typeface="Times New Roman" pitchFamily="18" charset="0"/>
              </a:rPr>
              <a:t>VR: Presenting synthetic (usually computer generated) visual image to the eye</a:t>
            </a:r>
          </a:p>
          <a:p>
            <a:pPr eaLnBrk="1" hangingPunct="1"/>
            <a:endParaRPr lang="en-US" sz="16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1600">
                <a:latin typeface="Times New Roman" pitchFamily="18" charset="0"/>
                <a:cs typeface="Times New Roman" pitchFamily="18" charset="0"/>
              </a:rPr>
              <a:t>AR: Superimpose synthetic visual image to a physical scene</a:t>
            </a:r>
          </a:p>
          <a:p>
            <a:pPr eaLnBrk="1" hangingPunct="1"/>
            <a:endParaRPr lang="en-US" sz="16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1600">
                <a:latin typeface="Times New Roman" pitchFamily="18" charset="0"/>
                <a:cs typeface="Times New Roman" pitchFamily="18" charset="0"/>
              </a:rPr>
              <a:t>Hybrid AR/VR: Same as VR, but the background image is derived from a physical scene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ity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524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2951163" y="758825"/>
            <a:ext cx="328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b="1">
                <a:ea typeface="宋体" pitchFamily="2" charset="-122"/>
              </a:rPr>
              <a:t>Current Status of 3D Display</a:t>
            </a:r>
          </a:p>
        </p:txBody>
      </p:sp>
      <p:sp>
        <p:nvSpPr>
          <p:cNvPr id="40964" name="AutoShape 4"/>
          <p:cNvSpPr>
            <a:spLocks noChangeArrowheads="1"/>
          </p:cNvSpPr>
          <p:nvPr/>
        </p:nvSpPr>
        <p:spPr bwMode="auto">
          <a:xfrm>
            <a:off x="395288" y="1520825"/>
            <a:ext cx="8255000" cy="612775"/>
          </a:xfrm>
          <a:prstGeom prst="roundRect">
            <a:avLst>
              <a:gd name="adj" fmla="val 16667"/>
            </a:avLst>
          </a:prstGeom>
          <a:solidFill>
            <a:srgbClr val="0099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r>
              <a:rPr lang="en-US" altLang="zh-CN" b="1">
                <a:ea typeface="宋体" pitchFamily="2" charset="-122"/>
              </a:rPr>
              <a:t>Typical Virtual Reality (VR) system</a:t>
            </a:r>
          </a:p>
        </p:txBody>
      </p:sp>
      <p:sp>
        <p:nvSpPr>
          <p:cNvPr id="40965" name="TextBox 1"/>
          <p:cNvSpPr txBox="1">
            <a:spLocks noChangeArrowheads="1"/>
          </p:cNvSpPr>
          <p:nvPr/>
        </p:nvSpPr>
        <p:spPr bwMode="auto">
          <a:xfrm>
            <a:off x="781050" y="2640013"/>
            <a:ext cx="6654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latin typeface="Times New Roman" pitchFamily="18" charset="0"/>
                <a:cs typeface="Times New Roman" pitchFamily="18" charset="0"/>
              </a:rPr>
              <a:t>VR: Presenting synthetic (usually computer generated) visual image to the eye</a:t>
            </a:r>
          </a:p>
        </p:txBody>
      </p:sp>
      <p:sp>
        <p:nvSpPr>
          <p:cNvPr id="3" name="Rectangle 2"/>
          <p:cNvSpPr/>
          <p:nvPr/>
        </p:nvSpPr>
        <p:spPr>
          <a:xfrm>
            <a:off x="3668713" y="3730625"/>
            <a:ext cx="104775" cy="533400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68713" y="4435475"/>
            <a:ext cx="104775" cy="533400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0968" name="Group 14"/>
          <p:cNvGrpSpPr>
            <a:grpSpLocks/>
          </p:cNvGrpSpPr>
          <p:nvPr/>
        </p:nvGrpSpPr>
        <p:grpSpPr bwMode="auto">
          <a:xfrm>
            <a:off x="4573588" y="3816350"/>
            <a:ext cx="331787" cy="400050"/>
            <a:chOff x="3790950" y="3886200"/>
            <a:chExt cx="457200" cy="5334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3790950" y="3886200"/>
              <a:ext cx="457200" cy="2667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3790950" y="4152900"/>
              <a:ext cx="457200" cy="2667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 11"/>
            <p:cNvSpPr/>
            <p:nvPr/>
          </p:nvSpPr>
          <p:spPr>
            <a:xfrm>
              <a:off x="3839076" y="3972984"/>
              <a:ext cx="94065" cy="361949"/>
            </a:xfrm>
            <a:custGeom>
              <a:avLst/>
              <a:gdLst>
                <a:gd name="connsiteX0" fmla="*/ 76378 w 95428"/>
                <a:gd name="connsiteY0" fmla="*/ 0 h 361950"/>
                <a:gd name="connsiteX1" fmla="*/ 178 w 95428"/>
                <a:gd name="connsiteY1" fmla="*/ 190500 h 361950"/>
                <a:gd name="connsiteX2" fmla="*/ 95428 w 95428"/>
                <a:gd name="connsiteY2" fmla="*/ 36195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428" h="361950">
                  <a:moveTo>
                    <a:pt x="76378" y="0"/>
                  </a:moveTo>
                  <a:cubicBezTo>
                    <a:pt x="36690" y="65087"/>
                    <a:pt x="-2997" y="130175"/>
                    <a:pt x="178" y="190500"/>
                  </a:cubicBezTo>
                  <a:cubicBezTo>
                    <a:pt x="3353" y="250825"/>
                    <a:pt x="49390" y="306387"/>
                    <a:pt x="95428" y="36195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856577" y="4011084"/>
              <a:ext cx="133441" cy="2667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847827" y="4019551"/>
              <a:ext cx="76564" cy="25823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0969" name="Group 20"/>
          <p:cNvGrpSpPr>
            <a:grpSpLocks/>
          </p:cNvGrpSpPr>
          <p:nvPr/>
        </p:nvGrpSpPr>
        <p:grpSpPr bwMode="auto">
          <a:xfrm>
            <a:off x="4589463" y="4502150"/>
            <a:ext cx="331787" cy="400050"/>
            <a:chOff x="3790950" y="3886200"/>
            <a:chExt cx="457200" cy="53340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3790950" y="3886200"/>
              <a:ext cx="457200" cy="2667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3790950" y="4152900"/>
              <a:ext cx="457200" cy="2667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reeform 23"/>
            <p:cNvSpPr/>
            <p:nvPr/>
          </p:nvSpPr>
          <p:spPr>
            <a:xfrm>
              <a:off x="3839076" y="3972984"/>
              <a:ext cx="94065" cy="361949"/>
            </a:xfrm>
            <a:custGeom>
              <a:avLst/>
              <a:gdLst>
                <a:gd name="connsiteX0" fmla="*/ 76378 w 95428"/>
                <a:gd name="connsiteY0" fmla="*/ 0 h 361950"/>
                <a:gd name="connsiteX1" fmla="*/ 178 w 95428"/>
                <a:gd name="connsiteY1" fmla="*/ 190500 h 361950"/>
                <a:gd name="connsiteX2" fmla="*/ 95428 w 95428"/>
                <a:gd name="connsiteY2" fmla="*/ 36195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428" h="361950">
                  <a:moveTo>
                    <a:pt x="76378" y="0"/>
                  </a:moveTo>
                  <a:cubicBezTo>
                    <a:pt x="36690" y="65087"/>
                    <a:pt x="-2997" y="130175"/>
                    <a:pt x="178" y="190500"/>
                  </a:cubicBezTo>
                  <a:cubicBezTo>
                    <a:pt x="3353" y="250825"/>
                    <a:pt x="49390" y="306387"/>
                    <a:pt x="95428" y="36195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856577" y="4011084"/>
              <a:ext cx="133441" cy="2667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847827" y="4019551"/>
              <a:ext cx="76564" cy="25823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7" name="Oval 16"/>
          <p:cNvSpPr/>
          <p:nvPr/>
        </p:nvSpPr>
        <p:spPr>
          <a:xfrm>
            <a:off x="3773488" y="3730625"/>
            <a:ext cx="200025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773488" y="4416425"/>
            <a:ext cx="200025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668713" y="3654425"/>
            <a:ext cx="733425" cy="13811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354513" y="3841750"/>
            <a:ext cx="112712" cy="336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354513" y="4527550"/>
            <a:ext cx="112712" cy="336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975" name="TextBox 29"/>
          <p:cNvSpPr txBox="1">
            <a:spLocks noChangeArrowheads="1"/>
          </p:cNvSpPr>
          <p:nvPr/>
        </p:nvSpPr>
        <p:spPr bwMode="auto">
          <a:xfrm>
            <a:off x="1535113" y="4197350"/>
            <a:ext cx="1544637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Micro-display</a:t>
            </a:r>
          </a:p>
        </p:txBody>
      </p:sp>
      <p:cxnSp>
        <p:nvCxnSpPr>
          <p:cNvPr id="32" name="Straight Arrow Connector 31"/>
          <p:cNvCxnSpPr>
            <a:stCxn id="40975" idx="3"/>
            <a:endCxn id="3" idx="1"/>
          </p:cNvCxnSpPr>
          <p:nvPr/>
        </p:nvCxnSpPr>
        <p:spPr>
          <a:xfrm flipV="1">
            <a:off x="3079750" y="3997325"/>
            <a:ext cx="588963" cy="384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40975" idx="3"/>
          </p:cNvCxnSpPr>
          <p:nvPr/>
        </p:nvCxnSpPr>
        <p:spPr>
          <a:xfrm>
            <a:off x="3079750" y="4381500"/>
            <a:ext cx="588963" cy="3206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78" name="TextBox 39"/>
          <p:cNvSpPr txBox="1">
            <a:spLocks noChangeArrowheads="1"/>
          </p:cNvSpPr>
          <p:nvPr/>
        </p:nvSpPr>
        <p:spPr bwMode="auto">
          <a:xfrm>
            <a:off x="3838575" y="5441950"/>
            <a:ext cx="160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Focusing lens</a:t>
            </a:r>
          </a:p>
        </p:txBody>
      </p:sp>
      <p:cxnSp>
        <p:nvCxnSpPr>
          <p:cNvPr id="37" name="Straight Arrow Connector 36"/>
          <p:cNvCxnSpPr>
            <a:stCxn id="40978" idx="0"/>
            <a:endCxn id="28" idx="6"/>
          </p:cNvCxnSpPr>
          <p:nvPr/>
        </p:nvCxnSpPr>
        <p:spPr>
          <a:xfrm flipH="1" flipV="1">
            <a:off x="3973513" y="4683125"/>
            <a:ext cx="668337" cy="7588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80" name="TextBox 43"/>
          <p:cNvSpPr txBox="1">
            <a:spLocks noChangeArrowheads="1"/>
          </p:cNvSpPr>
          <p:nvPr/>
        </p:nvSpPr>
        <p:spPr bwMode="auto">
          <a:xfrm>
            <a:off x="1519238" y="5237163"/>
            <a:ext cx="1577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Video images</a:t>
            </a:r>
          </a:p>
        </p:txBody>
      </p:sp>
      <p:cxnSp>
        <p:nvCxnSpPr>
          <p:cNvPr id="41" name="Straight Arrow Connector 40"/>
          <p:cNvCxnSpPr>
            <a:stCxn id="40980" idx="0"/>
            <a:endCxn id="40975" idx="2"/>
          </p:cNvCxnSpPr>
          <p:nvPr/>
        </p:nvCxnSpPr>
        <p:spPr>
          <a:xfrm flipH="1" flipV="1">
            <a:off x="2306638" y="4565650"/>
            <a:ext cx="1587" cy="6715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82" name="TextBox 46"/>
          <p:cNvSpPr txBox="1">
            <a:spLocks noChangeArrowheads="1"/>
          </p:cNvSpPr>
          <p:nvPr/>
        </p:nvSpPr>
        <p:spPr bwMode="auto">
          <a:xfrm>
            <a:off x="6010275" y="3663950"/>
            <a:ext cx="2338388" cy="36988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Example: Oculus Rift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010275" y="4033838"/>
            <a:ext cx="2338388" cy="14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3D perception by showing left and right images on the corresponding micro-displays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ity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524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2951163" y="758825"/>
            <a:ext cx="328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b="1">
                <a:ea typeface="宋体" pitchFamily="2" charset="-122"/>
              </a:rPr>
              <a:t>Current Status of 3D Display</a:t>
            </a:r>
          </a:p>
        </p:txBody>
      </p:sp>
      <p:sp>
        <p:nvSpPr>
          <p:cNvPr id="41988" name="AutoShape 4"/>
          <p:cNvSpPr>
            <a:spLocks noChangeArrowheads="1"/>
          </p:cNvSpPr>
          <p:nvPr/>
        </p:nvSpPr>
        <p:spPr bwMode="auto">
          <a:xfrm>
            <a:off x="395288" y="1520825"/>
            <a:ext cx="8255000" cy="612775"/>
          </a:xfrm>
          <a:prstGeom prst="roundRect">
            <a:avLst>
              <a:gd name="adj" fmla="val 16667"/>
            </a:avLst>
          </a:prstGeom>
          <a:solidFill>
            <a:srgbClr val="0099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r>
              <a:rPr lang="en-US" altLang="zh-CN" b="1">
                <a:ea typeface="宋体" pitchFamily="2" charset="-122"/>
              </a:rPr>
              <a:t>Low Cost Virtual Reality (VR)</a:t>
            </a:r>
          </a:p>
        </p:txBody>
      </p:sp>
      <p:sp>
        <p:nvSpPr>
          <p:cNvPr id="41989" name="TextBox 1"/>
          <p:cNvSpPr txBox="1">
            <a:spLocks noChangeArrowheads="1"/>
          </p:cNvSpPr>
          <p:nvPr/>
        </p:nvSpPr>
        <p:spPr bwMode="auto">
          <a:xfrm>
            <a:off x="781050" y="2640013"/>
            <a:ext cx="6654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latin typeface="Times New Roman" pitchFamily="18" charset="0"/>
                <a:cs typeface="Times New Roman" pitchFamily="18" charset="0"/>
              </a:rPr>
              <a:t>VR: Presenting synthetic (usually computer generated) visual image to the eye</a:t>
            </a:r>
          </a:p>
        </p:txBody>
      </p:sp>
      <p:grpSp>
        <p:nvGrpSpPr>
          <p:cNvPr id="41990" name="Group 14"/>
          <p:cNvGrpSpPr>
            <a:grpSpLocks/>
          </p:cNvGrpSpPr>
          <p:nvPr/>
        </p:nvGrpSpPr>
        <p:grpSpPr bwMode="auto">
          <a:xfrm>
            <a:off x="4573588" y="3816350"/>
            <a:ext cx="331787" cy="400050"/>
            <a:chOff x="3790950" y="3886200"/>
            <a:chExt cx="457200" cy="5334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3790950" y="3886200"/>
              <a:ext cx="457200" cy="2667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3790950" y="4152900"/>
              <a:ext cx="457200" cy="2667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 11"/>
            <p:cNvSpPr/>
            <p:nvPr/>
          </p:nvSpPr>
          <p:spPr>
            <a:xfrm>
              <a:off x="3839076" y="3972984"/>
              <a:ext cx="94065" cy="361949"/>
            </a:xfrm>
            <a:custGeom>
              <a:avLst/>
              <a:gdLst>
                <a:gd name="connsiteX0" fmla="*/ 76378 w 95428"/>
                <a:gd name="connsiteY0" fmla="*/ 0 h 361950"/>
                <a:gd name="connsiteX1" fmla="*/ 178 w 95428"/>
                <a:gd name="connsiteY1" fmla="*/ 190500 h 361950"/>
                <a:gd name="connsiteX2" fmla="*/ 95428 w 95428"/>
                <a:gd name="connsiteY2" fmla="*/ 36195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428" h="361950">
                  <a:moveTo>
                    <a:pt x="76378" y="0"/>
                  </a:moveTo>
                  <a:cubicBezTo>
                    <a:pt x="36690" y="65087"/>
                    <a:pt x="-2997" y="130175"/>
                    <a:pt x="178" y="190500"/>
                  </a:cubicBezTo>
                  <a:cubicBezTo>
                    <a:pt x="3353" y="250825"/>
                    <a:pt x="49390" y="306387"/>
                    <a:pt x="95428" y="36195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856577" y="4011084"/>
              <a:ext cx="133441" cy="2667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847827" y="4019551"/>
              <a:ext cx="76564" cy="25823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1991" name="Group 20"/>
          <p:cNvGrpSpPr>
            <a:grpSpLocks/>
          </p:cNvGrpSpPr>
          <p:nvPr/>
        </p:nvGrpSpPr>
        <p:grpSpPr bwMode="auto">
          <a:xfrm>
            <a:off x="4589463" y="4502150"/>
            <a:ext cx="331787" cy="400050"/>
            <a:chOff x="3790950" y="3886200"/>
            <a:chExt cx="457200" cy="53340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3790950" y="3886200"/>
              <a:ext cx="457200" cy="2667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3790950" y="4152900"/>
              <a:ext cx="457200" cy="2667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reeform 23"/>
            <p:cNvSpPr/>
            <p:nvPr/>
          </p:nvSpPr>
          <p:spPr>
            <a:xfrm>
              <a:off x="3839076" y="3972984"/>
              <a:ext cx="94065" cy="361949"/>
            </a:xfrm>
            <a:custGeom>
              <a:avLst/>
              <a:gdLst>
                <a:gd name="connsiteX0" fmla="*/ 76378 w 95428"/>
                <a:gd name="connsiteY0" fmla="*/ 0 h 361950"/>
                <a:gd name="connsiteX1" fmla="*/ 178 w 95428"/>
                <a:gd name="connsiteY1" fmla="*/ 190500 h 361950"/>
                <a:gd name="connsiteX2" fmla="*/ 95428 w 95428"/>
                <a:gd name="connsiteY2" fmla="*/ 36195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428" h="361950">
                  <a:moveTo>
                    <a:pt x="76378" y="0"/>
                  </a:moveTo>
                  <a:cubicBezTo>
                    <a:pt x="36690" y="65087"/>
                    <a:pt x="-2997" y="130175"/>
                    <a:pt x="178" y="190500"/>
                  </a:cubicBezTo>
                  <a:cubicBezTo>
                    <a:pt x="3353" y="250825"/>
                    <a:pt x="49390" y="306387"/>
                    <a:pt x="95428" y="36195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856577" y="4011084"/>
              <a:ext cx="133441" cy="2667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847827" y="4019551"/>
              <a:ext cx="76564" cy="25823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7" name="Oval 16"/>
          <p:cNvSpPr/>
          <p:nvPr/>
        </p:nvSpPr>
        <p:spPr>
          <a:xfrm>
            <a:off x="3773488" y="3730625"/>
            <a:ext cx="200025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773488" y="4416425"/>
            <a:ext cx="200025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668713" y="3654425"/>
            <a:ext cx="733425" cy="13811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354513" y="3841750"/>
            <a:ext cx="112712" cy="336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354513" y="4527550"/>
            <a:ext cx="112712" cy="336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997" name="TextBox 29"/>
          <p:cNvSpPr txBox="1">
            <a:spLocks noChangeArrowheads="1"/>
          </p:cNvSpPr>
          <p:nvPr/>
        </p:nvSpPr>
        <p:spPr bwMode="auto">
          <a:xfrm>
            <a:off x="1100138" y="4492625"/>
            <a:ext cx="1570037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Mobile phone</a:t>
            </a:r>
          </a:p>
        </p:txBody>
      </p:sp>
      <p:cxnSp>
        <p:nvCxnSpPr>
          <p:cNvPr id="32" name="Straight Arrow Connector 31"/>
          <p:cNvCxnSpPr>
            <a:stCxn id="41997" idx="3"/>
            <a:endCxn id="2" idx="1"/>
          </p:cNvCxnSpPr>
          <p:nvPr/>
        </p:nvCxnSpPr>
        <p:spPr>
          <a:xfrm flipV="1">
            <a:off x="2670175" y="4316413"/>
            <a:ext cx="844550" cy="3619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9" name="TextBox 39"/>
          <p:cNvSpPr txBox="1">
            <a:spLocks noChangeArrowheads="1"/>
          </p:cNvSpPr>
          <p:nvPr/>
        </p:nvSpPr>
        <p:spPr bwMode="auto">
          <a:xfrm>
            <a:off x="3838575" y="5441950"/>
            <a:ext cx="160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Focusing lens</a:t>
            </a:r>
          </a:p>
        </p:txBody>
      </p:sp>
      <p:cxnSp>
        <p:nvCxnSpPr>
          <p:cNvPr id="37" name="Straight Arrow Connector 36"/>
          <p:cNvCxnSpPr>
            <a:stCxn id="41999" idx="0"/>
            <a:endCxn id="28" idx="6"/>
          </p:cNvCxnSpPr>
          <p:nvPr/>
        </p:nvCxnSpPr>
        <p:spPr>
          <a:xfrm flipH="1" flipV="1">
            <a:off x="3973513" y="4683125"/>
            <a:ext cx="668337" cy="7588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000750" y="3643313"/>
            <a:ext cx="2082800" cy="923925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Examples:</a:t>
            </a:r>
          </a:p>
          <a:p>
            <a:pPr>
              <a:defRPr/>
            </a:pPr>
            <a:r>
              <a:rPr lang="en-US" dirty="0">
                <a:solidFill>
                  <a:srgbClr val="00B050"/>
                </a:solidFill>
              </a:rPr>
              <a:t>Samsung gear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60000"/>
                    <a:lumOff val="40000"/>
                  </a:schemeClr>
                </a:solidFill>
              </a:rPr>
              <a:t>Google Cardboard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514725" y="3730625"/>
            <a:ext cx="192088" cy="1171575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90925" y="3841750"/>
            <a:ext cx="46038" cy="155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600450" y="4060825"/>
            <a:ext cx="46038" cy="155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005" name="TextBox 41"/>
          <p:cNvSpPr txBox="1">
            <a:spLocks noChangeArrowheads="1"/>
          </p:cNvSpPr>
          <p:nvPr/>
        </p:nvSpPr>
        <p:spPr bwMode="auto">
          <a:xfrm>
            <a:off x="6000750" y="4724400"/>
            <a:ext cx="1992313" cy="64611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Content example:</a:t>
            </a:r>
          </a:p>
          <a:p>
            <a:pPr eaLnBrk="1" hangingPunct="1"/>
            <a:r>
              <a:rPr lang="en-US">
                <a:solidFill>
                  <a:srgbClr val="00B050"/>
                </a:solidFill>
              </a:rPr>
              <a:t>X3DOM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ity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524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2951163" y="758825"/>
            <a:ext cx="328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b="1">
                <a:ea typeface="宋体" pitchFamily="2" charset="-122"/>
              </a:rPr>
              <a:t>Current Status of 3D Display</a:t>
            </a:r>
          </a:p>
        </p:txBody>
      </p:sp>
      <p:sp>
        <p:nvSpPr>
          <p:cNvPr id="43012" name="AutoShape 4"/>
          <p:cNvSpPr>
            <a:spLocks noChangeArrowheads="1"/>
          </p:cNvSpPr>
          <p:nvPr/>
        </p:nvSpPr>
        <p:spPr bwMode="auto">
          <a:xfrm>
            <a:off x="395288" y="1520825"/>
            <a:ext cx="8255000" cy="612775"/>
          </a:xfrm>
          <a:prstGeom prst="roundRect">
            <a:avLst>
              <a:gd name="adj" fmla="val 16667"/>
            </a:avLst>
          </a:prstGeom>
          <a:solidFill>
            <a:srgbClr val="0099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r>
              <a:rPr lang="en-US" altLang="zh-CN" b="1">
                <a:ea typeface="宋体" pitchFamily="2" charset="-122"/>
              </a:rPr>
              <a:t>Augmented Reality (AR)</a:t>
            </a:r>
          </a:p>
        </p:txBody>
      </p:sp>
      <p:sp>
        <p:nvSpPr>
          <p:cNvPr id="43013" name="TextBox 1"/>
          <p:cNvSpPr txBox="1">
            <a:spLocks noChangeArrowheads="1"/>
          </p:cNvSpPr>
          <p:nvPr/>
        </p:nvSpPr>
        <p:spPr bwMode="auto">
          <a:xfrm>
            <a:off x="793750" y="2300288"/>
            <a:ext cx="51435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latin typeface="Times New Roman" pitchFamily="18" charset="0"/>
                <a:cs typeface="Times New Roman" pitchFamily="18" charset="0"/>
              </a:rPr>
              <a:t>AR: Superimpose synthetic visual image to a physical scene</a:t>
            </a:r>
          </a:p>
        </p:txBody>
      </p:sp>
      <p:sp>
        <p:nvSpPr>
          <p:cNvPr id="67" name="Rectangle 66"/>
          <p:cNvSpPr/>
          <p:nvPr/>
        </p:nvSpPr>
        <p:spPr>
          <a:xfrm>
            <a:off x="3170238" y="3889375"/>
            <a:ext cx="104775" cy="828675"/>
          </a:xfrm>
          <a:prstGeom prst="rect">
            <a:avLst/>
          </a:prstGeom>
          <a:solidFill>
            <a:srgbClr val="66CCFF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3015" name="Group 68"/>
          <p:cNvGrpSpPr>
            <a:grpSpLocks/>
          </p:cNvGrpSpPr>
          <p:nvPr/>
        </p:nvGrpSpPr>
        <p:grpSpPr bwMode="auto">
          <a:xfrm>
            <a:off x="4106863" y="3841750"/>
            <a:ext cx="1300162" cy="881063"/>
            <a:chOff x="3790950" y="3886200"/>
            <a:chExt cx="457200" cy="533400"/>
          </a:xfrm>
        </p:grpSpPr>
        <p:cxnSp>
          <p:nvCxnSpPr>
            <p:cNvPr id="70" name="Straight Connector 69"/>
            <p:cNvCxnSpPr/>
            <p:nvPr/>
          </p:nvCxnSpPr>
          <p:spPr>
            <a:xfrm>
              <a:off x="3790950" y="3886200"/>
              <a:ext cx="457200" cy="267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3790950" y="4153380"/>
              <a:ext cx="457200" cy="2662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Freeform 71"/>
            <p:cNvSpPr/>
            <p:nvPr/>
          </p:nvSpPr>
          <p:spPr>
            <a:xfrm>
              <a:off x="3838400" y="3971736"/>
              <a:ext cx="95460" cy="362327"/>
            </a:xfrm>
            <a:custGeom>
              <a:avLst/>
              <a:gdLst>
                <a:gd name="connsiteX0" fmla="*/ 76378 w 95428"/>
                <a:gd name="connsiteY0" fmla="*/ 0 h 361950"/>
                <a:gd name="connsiteX1" fmla="*/ 178 w 95428"/>
                <a:gd name="connsiteY1" fmla="*/ 190500 h 361950"/>
                <a:gd name="connsiteX2" fmla="*/ 95428 w 95428"/>
                <a:gd name="connsiteY2" fmla="*/ 36195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428" h="361950">
                  <a:moveTo>
                    <a:pt x="76378" y="0"/>
                  </a:moveTo>
                  <a:cubicBezTo>
                    <a:pt x="36690" y="65087"/>
                    <a:pt x="-2997" y="130175"/>
                    <a:pt x="178" y="190500"/>
                  </a:cubicBezTo>
                  <a:cubicBezTo>
                    <a:pt x="3353" y="250825"/>
                    <a:pt x="49390" y="306387"/>
                    <a:pt x="95428" y="36195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3857381" y="4010180"/>
              <a:ext cx="133420" cy="2662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3847891" y="4019790"/>
              <a:ext cx="76479" cy="25660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5" name="Rectangle 84"/>
          <p:cNvSpPr/>
          <p:nvPr/>
        </p:nvSpPr>
        <p:spPr>
          <a:xfrm>
            <a:off x="3392488" y="4927600"/>
            <a:ext cx="112712" cy="3349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017" name="TextBox 85"/>
          <p:cNvSpPr txBox="1">
            <a:spLocks noChangeArrowheads="1"/>
          </p:cNvSpPr>
          <p:nvPr/>
        </p:nvSpPr>
        <p:spPr bwMode="auto">
          <a:xfrm>
            <a:off x="742950" y="3756025"/>
            <a:ext cx="1419225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Transparent</a:t>
            </a:r>
          </a:p>
          <a:p>
            <a:pPr eaLnBrk="1" hangingPunct="1"/>
            <a:r>
              <a:rPr lang="en-US"/>
              <a:t>glass</a:t>
            </a:r>
          </a:p>
        </p:txBody>
      </p:sp>
      <p:cxnSp>
        <p:nvCxnSpPr>
          <p:cNvPr id="87" name="Straight Arrow Connector 86"/>
          <p:cNvCxnSpPr>
            <a:stCxn id="43017" idx="3"/>
            <a:endCxn id="67" idx="1"/>
          </p:cNvCxnSpPr>
          <p:nvPr/>
        </p:nvCxnSpPr>
        <p:spPr>
          <a:xfrm>
            <a:off x="2162175" y="4079875"/>
            <a:ext cx="1008063" cy="2238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19" name="TextBox 88"/>
          <p:cNvSpPr txBox="1">
            <a:spLocks noChangeArrowheads="1"/>
          </p:cNvSpPr>
          <p:nvPr/>
        </p:nvSpPr>
        <p:spPr bwMode="auto">
          <a:xfrm>
            <a:off x="3000375" y="5842000"/>
            <a:ext cx="774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Prism</a:t>
            </a:r>
          </a:p>
        </p:txBody>
      </p:sp>
      <p:cxnSp>
        <p:nvCxnSpPr>
          <p:cNvPr id="90" name="Straight Arrow Connector 89"/>
          <p:cNvCxnSpPr>
            <a:stCxn id="43019" idx="0"/>
            <a:endCxn id="9" idx="3"/>
          </p:cNvCxnSpPr>
          <p:nvPr/>
        </p:nvCxnSpPr>
        <p:spPr>
          <a:xfrm flipH="1" flipV="1">
            <a:off x="3381375" y="4403725"/>
            <a:ext cx="6350" cy="14382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21" name="TextBox 90"/>
          <p:cNvSpPr txBox="1">
            <a:spLocks noChangeArrowheads="1"/>
          </p:cNvSpPr>
          <p:nvPr/>
        </p:nvSpPr>
        <p:spPr bwMode="auto">
          <a:xfrm>
            <a:off x="3930650" y="2940050"/>
            <a:ext cx="110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Projector</a:t>
            </a:r>
          </a:p>
        </p:txBody>
      </p:sp>
      <p:sp>
        <p:nvSpPr>
          <p:cNvPr id="43022" name="TextBox 92"/>
          <p:cNvSpPr txBox="1">
            <a:spLocks noChangeArrowheads="1"/>
          </p:cNvSpPr>
          <p:nvPr/>
        </p:nvSpPr>
        <p:spPr bwMode="auto">
          <a:xfrm>
            <a:off x="5038725" y="4740275"/>
            <a:ext cx="3711575" cy="147796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Example: </a:t>
            </a:r>
          </a:p>
          <a:p>
            <a:pPr eaLnBrk="1" hangingPunct="1"/>
            <a:r>
              <a:rPr lang="en-US"/>
              <a:t>Google glass (single channel)</a:t>
            </a:r>
          </a:p>
          <a:p>
            <a:pPr eaLnBrk="1" hangingPunct="1"/>
            <a:r>
              <a:rPr lang="en-US"/>
              <a:t>Metavision (Stereoscopic)</a:t>
            </a:r>
          </a:p>
          <a:p>
            <a:pPr eaLnBrk="1" hangingPunct="1"/>
            <a:r>
              <a:rPr lang="en-US"/>
              <a:t>Microsoft Holo-lens (Stereoscopic)</a:t>
            </a:r>
          </a:p>
          <a:p>
            <a:pPr eaLnBrk="1" hangingPunct="1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3275013" y="3571875"/>
            <a:ext cx="211137" cy="207963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ight Triangle 8"/>
          <p:cNvSpPr/>
          <p:nvPr/>
        </p:nvSpPr>
        <p:spPr>
          <a:xfrm>
            <a:off x="3268663" y="4095750"/>
            <a:ext cx="227012" cy="30797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306763" y="3746500"/>
            <a:ext cx="138112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6870" name="Straight Connector 36869"/>
          <p:cNvCxnSpPr>
            <a:endCxn id="9" idx="5"/>
          </p:cNvCxnSpPr>
          <p:nvPr/>
        </p:nvCxnSpPr>
        <p:spPr>
          <a:xfrm flipH="1">
            <a:off x="3381375" y="3841750"/>
            <a:ext cx="0" cy="4079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72" name="Straight Connector 36871"/>
          <p:cNvCxnSpPr/>
          <p:nvPr/>
        </p:nvCxnSpPr>
        <p:spPr>
          <a:xfrm>
            <a:off x="3352800" y="4225925"/>
            <a:ext cx="82708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81" name="Straight Arrow Connector 36880"/>
          <p:cNvCxnSpPr>
            <a:stCxn id="43021" idx="1"/>
            <a:endCxn id="95" idx="0"/>
          </p:cNvCxnSpPr>
          <p:nvPr/>
        </p:nvCxnSpPr>
        <p:spPr>
          <a:xfrm flipH="1">
            <a:off x="3379788" y="3125788"/>
            <a:ext cx="550862" cy="4460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city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524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2"/>
          <p:cNvSpPr>
            <a:spLocks noChangeArrowheads="1"/>
          </p:cNvSpPr>
          <p:nvPr/>
        </p:nvSpPr>
        <p:spPr bwMode="auto">
          <a:xfrm>
            <a:off x="1152525" y="1808163"/>
            <a:ext cx="6732588" cy="696912"/>
          </a:xfrm>
          <a:prstGeom prst="roundRect">
            <a:avLst>
              <a:gd name="adj" fmla="val 16667"/>
            </a:avLst>
          </a:prstGeom>
          <a:solidFill>
            <a:srgbClr val="0066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dirty="0" smtClean="0"/>
              <a:t>Interactive teaching emphasizing on 2 way communication (e.g</a:t>
            </a:r>
            <a:r>
              <a:rPr lang="en-US" dirty="0"/>
              <a:t>. </a:t>
            </a:r>
            <a:r>
              <a:rPr lang="en-US" dirty="0" smtClean="0"/>
              <a:t>tutorial, mini-projects, test, </a:t>
            </a:r>
            <a:r>
              <a:rPr lang="en-US" dirty="0"/>
              <a:t>etc.)</a:t>
            </a:r>
          </a:p>
        </p:txBody>
      </p:sp>
      <p:sp>
        <p:nvSpPr>
          <p:cNvPr id="6148" name="AutoShape 14"/>
          <p:cNvSpPr>
            <a:spLocks noChangeArrowheads="1"/>
          </p:cNvSpPr>
          <p:nvPr/>
        </p:nvSpPr>
        <p:spPr bwMode="auto">
          <a:xfrm>
            <a:off x="1152525" y="1196975"/>
            <a:ext cx="6732588" cy="468313"/>
          </a:xfrm>
          <a:prstGeom prst="roundRect">
            <a:avLst>
              <a:gd name="adj" fmla="val 16667"/>
            </a:avLst>
          </a:prstGeom>
          <a:solidFill>
            <a:srgbClr val="0066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/>
              <a:t>Lecturing, mostly on one way communication </a:t>
            </a:r>
            <a:endParaRPr lang="en-US" dirty="0"/>
          </a:p>
        </p:txBody>
      </p:sp>
      <p:sp>
        <p:nvSpPr>
          <p:cNvPr id="6149" name="WordArt 21"/>
          <p:cNvSpPr>
            <a:spLocks noChangeArrowheads="1" noChangeShapeType="1" noTextEdit="1"/>
          </p:cNvSpPr>
          <p:nvPr/>
        </p:nvSpPr>
        <p:spPr bwMode="auto">
          <a:xfrm>
            <a:off x="3124332" y="423862"/>
            <a:ext cx="2788973" cy="400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Teaching modes</a:t>
            </a:r>
            <a:endParaRPr lang="en-US" sz="2800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150" name="AutoShape 12"/>
          <p:cNvSpPr>
            <a:spLocks noChangeArrowheads="1"/>
          </p:cNvSpPr>
          <p:nvPr/>
        </p:nvSpPr>
        <p:spPr bwMode="auto">
          <a:xfrm>
            <a:off x="1152525" y="2676525"/>
            <a:ext cx="6732588" cy="696913"/>
          </a:xfrm>
          <a:prstGeom prst="roundRect">
            <a:avLst>
              <a:gd name="adj" fmla="val 16667"/>
            </a:avLst>
          </a:prstGeom>
          <a:solidFill>
            <a:srgbClr val="0066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dirty="0" smtClean="0"/>
              <a:t>Both are important towards effective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76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ity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524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2951163" y="758825"/>
            <a:ext cx="328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b="1">
                <a:ea typeface="宋体" pitchFamily="2" charset="-122"/>
              </a:rPr>
              <a:t>Current Status of 3D Display</a:t>
            </a:r>
          </a:p>
        </p:txBody>
      </p:sp>
      <p:sp>
        <p:nvSpPr>
          <p:cNvPr id="44036" name="AutoShape 4"/>
          <p:cNvSpPr>
            <a:spLocks noChangeArrowheads="1"/>
          </p:cNvSpPr>
          <p:nvPr/>
        </p:nvSpPr>
        <p:spPr bwMode="auto">
          <a:xfrm>
            <a:off x="395288" y="1520825"/>
            <a:ext cx="8255000" cy="612775"/>
          </a:xfrm>
          <a:prstGeom prst="roundRect">
            <a:avLst>
              <a:gd name="adj" fmla="val 16667"/>
            </a:avLst>
          </a:prstGeom>
          <a:solidFill>
            <a:srgbClr val="0099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r>
              <a:rPr lang="en-US" altLang="zh-CN" b="1">
                <a:ea typeface="宋体" pitchFamily="2" charset="-122"/>
              </a:rPr>
              <a:t>Virtual/Augmented Reality</a:t>
            </a:r>
          </a:p>
        </p:txBody>
      </p:sp>
      <p:sp>
        <p:nvSpPr>
          <p:cNvPr id="44037" name="TextBox 1"/>
          <p:cNvSpPr txBox="1">
            <a:spLocks noChangeArrowheads="1"/>
          </p:cNvSpPr>
          <p:nvPr/>
        </p:nvSpPr>
        <p:spPr bwMode="auto">
          <a:xfrm>
            <a:off x="422275" y="2300288"/>
            <a:ext cx="86185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latin typeface="Times New Roman" pitchFamily="18" charset="0"/>
                <a:cs typeface="Times New Roman" pitchFamily="18" charset="0"/>
              </a:rPr>
              <a:t>Camera captures the physical scene, and present the image to the eyes together with synthetic contents</a:t>
            </a:r>
          </a:p>
        </p:txBody>
      </p:sp>
      <p:grpSp>
        <p:nvGrpSpPr>
          <p:cNvPr id="44038" name="Group 25"/>
          <p:cNvGrpSpPr>
            <a:grpSpLocks/>
          </p:cNvGrpSpPr>
          <p:nvPr/>
        </p:nvGrpSpPr>
        <p:grpSpPr bwMode="auto">
          <a:xfrm>
            <a:off x="4573588" y="3816350"/>
            <a:ext cx="331787" cy="400050"/>
            <a:chOff x="3790950" y="3886200"/>
            <a:chExt cx="457200" cy="53340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3790950" y="3886200"/>
              <a:ext cx="457200" cy="2667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3790950" y="4152900"/>
              <a:ext cx="457200" cy="2667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Freeform 28"/>
            <p:cNvSpPr/>
            <p:nvPr/>
          </p:nvSpPr>
          <p:spPr>
            <a:xfrm>
              <a:off x="3839076" y="3972984"/>
              <a:ext cx="94065" cy="361949"/>
            </a:xfrm>
            <a:custGeom>
              <a:avLst/>
              <a:gdLst>
                <a:gd name="connsiteX0" fmla="*/ 76378 w 95428"/>
                <a:gd name="connsiteY0" fmla="*/ 0 h 361950"/>
                <a:gd name="connsiteX1" fmla="*/ 178 w 95428"/>
                <a:gd name="connsiteY1" fmla="*/ 190500 h 361950"/>
                <a:gd name="connsiteX2" fmla="*/ 95428 w 95428"/>
                <a:gd name="connsiteY2" fmla="*/ 36195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428" h="361950">
                  <a:moveTo>
                    <a:pt x="76378" y="0"/>
                  </a:moveTo>
                  <a:cubicBezTo>
                    <a:pt x="36690" y="65087"/>
                    <a:pt x="-2997" y="130175"/>
                    <a:pt x="178" y="190500"/>
                  </a:cubicBezTo>
                  <a:cubicBezTo>
                    <a:pt x="3353" y="250825"/>
                    <a:pt x="49390" y="306387"/>
                    <a:pt x="95428" y="36195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3856577" y="4011084"/>
              <a:ext cx="133441" cy="2667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847827" y="4019551"/>
              <a:ext cx="76564" cy="25823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4039" name="Group 31"/>
          <p:cNvGrpSpPr>
            <a:grpSpLocks/>
          </p:cNvGrpSpPr>
          <p:nvPr/>
        </p:nvGrpSpPr>
        <p:grpSpPr bwMode="auto">
          <a:xfrm>
            <a:off x="4589463" y="4502150"/>
            <a:ext cx="331787" cy="400050"/>
            <a:chOff x="3790950" y="3886200"/>
            <a:chExt cx="457200" cy="533400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3790950" y="3886200"/>
              <a:ext cx="457200" cy="2667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3790950" y="4152900"/>
              <a:ext cx="457200" cy="2667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Freeform 34"/>
            <p:cNvSpPr/>
            <p:nvPr/>
          </p:nvSpPr>
          <p:spPr>
            <a:xfrm>
              <a:off x="3839076" y="3972984"/>
              <a:ext cx="94065" cy="361949"/>
            </a:xfrm>
            <a:custGeom>
              <a:avLst/>
              <a:gdLst>
                <a:gd name="connsiteX0" fmla="*/ 76378 w 95428"/>
                <a:gd name="connsiteY0" fmla="*/ 0 h 361950"/>
                <a:gd name="connsiteX1" fmla="*/ 178 w 95428"/>
                <a:gd name="connsiteY1" fmla="*/ 190500 h 361950"/>
                <a:gd name="connsiteX2" fmla="*/ 95428 w 95428"/>
                <a:gd name="connsiteY2" fmla="*/ 36195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428" h="361950">
                  <a:moveTo>
                    <a:pt x="76378" y="0"/>
                  </a:moveTo>
                  <a:cubicBezTo>
                    <a:pt x="36690" y="65087"/>
                    <a:pt x="-2997" y="130175"/>
                    <a:pt x="178" y="190500"/>
                  </a:cubicBezTo>
                  <a:cubicBezTo>
                    <a:pt x="3353" y="250825"/>
                    <a:pt x="49390" y="306387"/>
                    <a:pt x="95428" y="36195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856577" y="4011084"/>
              <a:ext cx="133441" cy="2667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847827" y="4019551"/>
              <a:ext cx="76564" cy="25823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8" name="Oval 37"/>
          <p:cNvSpPr/>
          <p:nvPr/>
        </p:nvSpPr>
        <p:spPr>
          <a:xfrm>
            <a:off x="3773488" y="3730625"/>
            <a:ext cx="200025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773488" y="4416425"/>
            <a:ext cx="200025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668713" y="3654425"/>
            <a:ext cx="733425" cy="13811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354513" y="3841750"/>
            <a:ext cx="112712" cy="336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354513" y="4527550"/>
            <a:ext cx="112712" cy="336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045" name="TextBox 42"/>
          <p:cNvSpPr txBox="1">
            <a:spLocks noChangeArrowheads="1"/>
          </p:cNvSpPr>
          <p:nvPr/>
        </p:nvSpPr>
        <p:spPr bwMode="auto">
          <a:xfrm>
            <a:off x="1100138" y="4492625"/>
            <a:ext cx="1570037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Mobile phone</a:t>
            </a:r>
          </a:p>
        </p:txBody>
      </p:sp>
      <p:cxnSp>
        <p:nvCxnSpPr>
          <p:cNvPr id="44" name="Straight Arrow Connector 43"/>
          <p:cNvCxnSpPr>
            <a:stCxn id="44045" idx="3"/>
            <a:endCxn id="47" idx="1"/>
          </p:cNvCxnSpPr>
          <p:nvPr/>
        </p:nvCxnSpPr>
        <p:spPr>
          <a:xfrm flipV="1">
            <a:off x="2670175" y="4316413"/>
            <a:ext cx="844550" cy="3619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47" name="TextBox 44"/>
          <p:cNvSpPr txBox="1">
            <a:spLocks noChangeArrowheads="1"/>
          </p:cNvSpPr>
          <p:nvPr/>
        </p:nvSpPr>
        <p:spPr bwMode="auto">
          <a:xfrm>
            <a:off x="3838575" y="5441950"/>
            <a:ext cx="160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Focusing lens</a:t>
            </a:r>
          </a:p>
        </p:txBody>
      </p:sp>
      <p:cxnSp>
        <p:nvCxnSpPr>
          <p:cNvPr id="46" name="Straight Arrow Connector 45"/>
          <p:cNvCxnSpPr>
            <a:stCxn id="44047" idx="0"/>
            <a:endCxn id="39" idx="6"/>
          </p:cNvCxnSpPr>
          <p:nvPr/>
        </p:nvCxnSpPr>
        <p:spPr>
          <a:xfrm flipH="1" flipV="1">
            <a:off x="3973513" y="4683125"/>
            <a:ext cx="668337" cy="7588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3514725" y="3730625"/>
            <a:ext cx="192088" cy="1171575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590925" y="3841750"/>
            <a:ext cx="46038" cy="155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3600450" y="4060825"/>
            <a:ext cx="46038" cy="155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448050" y="3841750"/>
            <a:ext cx="66675" cy="15557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053" name="Rectangle 2"/>
          <p:cNvSpPr>
            <a:spLocks noChangeArrowheads="1"/>
          </p:cNvSpPr>
          <p:nvPr/>
        </p:nvSpPr>
        <p:spPr bwMode="auto">
          <a:xfrm>
            <a:off x="1100138" y="2874963"/>
            <a:ext cx="1004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Camera</a:t>
            </a:r>
          </a:p>
        </p:txBody>
      </p:sp>
      <p:cxnSp>
        <p:nvCxnSpPr>
          <p:cNvPr id="5" name="Straight Arrow Connector 4"/>
          <p:cNvCxnSpPr>
            <a:stCxn id="44053" idx="3"/>
            <a:endCxn id="2" idx="1"/>
          </p:cNvCxnSpPr>
          <p:nvPr/>
        </p:nvCxnSpPr>
        <p:spPr>
          <a:xfrm>
            <a:off x="2105025" y="3059113"/>
            <a:ext cx="1343025" cy="8604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55" name="TextBox 54"/>
          <p:cNvSpPr txBox="1">
            <a:spLocks noChangeArrowheads="1"/>
          </p:cNvSpPr>
          <p:nvPr/>
        </p:nvSpPr>
        <p:spPr bwMode="auto">
          <a:xfrm>
            <a:off x="5910263" y="3689350"/>
            <a:ext cx="1941512" cy="64611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Example: </a:t>
            </a:r>
          </a:p>
          <a:p>
            <a:pPr eaLnBrk="1" hangingPunct="1"/>
            <a:r>
              <a:rPr lang="en-US"/>
              <a:t>Augmented Apps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ity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524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2951163" y="758825"/>
            <a:ext cx="328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b="1">
                <a:ea typeface="宋体" pitchFamily="2" charset="-122"/>
              </a:rPr>
              <a:t>Current Status of 3D Display</a:t>
            </a:r>
          </a:p>
        </p:txBody>
      </p:sp>
      <p:sp>
        <p:nvSpPr>
          <p:cNvPr id="45060" name="AutoShape 4"/>
          <p:cNvSpPr>
            <a:spLocks noChangeArrowheads="1"/>
          </p:cNvSpPr>
          <p:nvPr/>
        </p:nvSpPr>
        <p:spPr bwMode="auto">
          <a:xfrm>
            <a:off x="395288" y="1520825"/>
            <a:ext cx="8255000" cy="460375"/>
          </a:xfrm>
          <a:prstGeom prst="roundRect">
            <a:avLst>
              <a:gd name="adj" fmla="val 16667"/>
            </a:avLst>
          </a:prstGeom>
          <a:solidFill>
            <a:srgbClr val="0099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r>
              <a:rPr lang="en-US" altLang="zh-CN" b="1">
                <a:ea typeface="宋体" pitchFamily="2" charset="-122"/>
              </a:rPr>
              <a:t>Virtual Reality with X3DOM (www.x3dom.org)</a:t>
            </a:r>
          </a:p>
        </p:txBody>
      </p:sp>
      <p:sp>
        <p:nvSpPr>
          <p:cNvPr id="45061" name="TextBox 1"/>
          <p:cNvSpPr txBox="1">
            <a:spLocks noChangeArrowheads="1"/>
          </p:cNvSpPr>
          <p:nvPr/>
        </p:nvSpPr>
        <p:spPr bwMode="auto">
          <a:xfrm>
            <a:off x="638175" y="2136775"/>
            <a:ext cx="7896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latin typeface="Times New Roman" pitchFamily="18" charset="0"/>
                <a:cs typeface="Times New Roman" pitchFamily="18" charset="0"/>
              </a:rPr>
              <a:t>A simple and friendly web based platform for displaying 3D computer graphics (CG) models. </a:t>
            </a:r>
          </a:p>
        </p:txBody>
      </p:sp>
      <p:sp>
        <p:nvSpPr>
          <p:cNvPr id="4" name="Rectangle 3"/>
          <p:cNvSpPr/>
          <p:nvPr/>
        </p:nvSpPr>
        <p:spPr>
          <a:xfrm>
            <a:off x="2120900" y="2695575"/>
            <a:ext cx="4943475" cy="1200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 algn="just">
              <a:buFontTx/>
              <a:buAutoNum type="arabicPeriod"/>
              <a:defRPr/>
            </a:pPr>
            <a:r>
              <a:rPr lang="en-US" sz="1400" dirty="0"/>
              <a:t>Generate the standard html web template below.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en-US" sz="1400" dirty="0"/>
              <a:t>Embedded  the codes on 3D model.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en-US" sz="1400" dirty="0"/>
              <a:t>View the result on a standard browser (e.g. Firefox).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en-US" sz="1400" dirty="0"/>
              <a:t>Observe the 3D model from different  viewing angle with the pointing devices (e.g. mouse).</a:t>
            </a:r>
          </a:p>
        </p:txBody>
      </p:sp>
      <p:sp>
        <p:nvSpPr>
          <p:cNvPr id="45063" name="Rectangle 5"/>
          <p:cNvSpPr>
            <a:spLocks noChangeArrowheads="1"/>
          </p:cNvSpPr>
          <p:nvPr/>
        </p:nvSpPr>
        <p:spPr bwMode="auto">
          <a:xfrm>
            <a:off x="1071563" y="4152900"/>
            <a:ext cx="702945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/>
              <a:t>&lt;html&gt; </a:t>
            </a:r>
          </a:p>
          <a:p>
            <a:r>
              <a:rPr lang="en-US" sz="1200"/>
              <a:t>        &lt;head&gt; </a:t>
            </a:r>
          </a:p>
          <a:p>
            <a:r>
              <a:rPr lang="en-US" sz="1200"/>
              <a:t>            &lt;title&gt;My first X3DOM page&lt;/title&gt; 			</a:t>
            </a:r>
          </a:p>
          <a:p>
            <a:r>
              <a:rPr lang="en-US" sz="1200"/>
              <a:t>            &lt;script type='text/javascript' src='http://www.x3dom.org/download/x3dom.js'&gt; &lt;/script&gt; </a:t>
            </a:r>
          </a:p>
          <a:p>
            <a:r>
              <a:rPr lang="en-US" sz="1200"/>
              <a:t>            &lt;link rel='stylesheet' type='text/css' href='http://www.x3dom.org/download/x3dom.css'&gt;&lt;/link&gt; </a:t>
            </a:r>
          </a:p>
          <a:p>
            <a:r>
              <a:rPr lang="en-US" sz="1200"/>
              <a:t>        &lt;/head&gt; </a:t>
            </a:r>
          </a:p>
          <a:p>
            <a:r>
              <a:rPr lang="en-US" sz="1200"/>
              <a:t>        &lt;body&gt; </a:t>
            </a:r>
          </a:p>
          <a:p>
            <a:r>
              <a:rPr lang="en-US" sz="1200"/>
              <a:t>            &lt;h1&gt;Hello, X3DOM!&lt;/h1&gt; </a:t>
            </a:r>
          </a:p>
          <a:p>
            <a:r>
              <a:rPr lang="en-US" sz="1200"/>
              <a:t>            &lt;p&gt; </a:t>
            </a:r>
          </a:p>
          <a:p>
            <a:r>
              <a:rPr lang="en-US" sz="1200"/>
              <a:t>                This is my first html page with some 3d objects. </a:t>
            </a:r>
          </a:p>
          <a:p>
            <a:r>
              <a:rPr lang="en-US" sz="1200"/>
              <a:t>            &lt;/p&gt; </a:t>
            </a:r>
          </a:p>
          <a:p>
            <a:r>
              <a:rPr lang="en-US" sz="1200"/>
              <a:t>        &lt;/body&gt; </a:t>
            </a:r>
          </a:p>
          <a:p>
            <a:r>
              <a:rPr lang="en-US" sz="1200"/>
              <a:t>&lt;/html&gt;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ity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524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2951163" y="758825"/>
            <a:ext cx="328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b="1">
                <a:ea typeface="宋体" pitchFamily="2" charset="-122"/>
              </a:rPr>
              <a:t>Current Status of 3D Display</a:t>
            </a:r>
          </a:p>
        </p:txBody>
      </p:sp>
      <p:sp>
        <p:nvSpPr>
          <p:cNvPr id="46084" name="AutoShape 4"/>
          <p:cNvSpPr>
            <a:spLocks noChangeArrowheads="1"/>
          </p:cNvSpPr>
          <p:nvPr/>
        </p:nvSpPr>
        <p:spPr bwMode="auto">
          <a:xfrm>
            <a:off x="395288" y="1473200"/>
            <a:ext cx="8255000" cy="460375"/>
          </a:xfrm>
          <a:prstGeom prst="roundRect">
            <a:avLst>
              <a:gd name="adj" fmla="val 16667"/>
            </a:avLst>
          </a:prstGeom>
          <a:solidFill>
            <a:srgbClr val="0099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r>
              <a:rPr lang="en-US" altLang="zh-CN" b="1">
                <a:ea typeface="宋体" pitchFamily="2" charset="-122"/>
              </a:rPr>
              <a:t>Virtual Reality with X3DOM (www.x3dom.org)</a:t>
            </a:r>
          </a:p>
        </p:txBody>
      </p:sp>
      <p:sp>
        <p:nvSpPr>
          <p:cNvPr id="4" name="Rectangle 3"/>
          <p:cNvSpPr/>
          <p:nvPr/>
        </p:nvSpPr>
        <p:spPr>
          <a:xfrm>
            <a:off x="615950" y="2419350"/>
            <a:ext cx="4943475" cy="1200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 algn="just">
              <a:buFontTx/>
              <a:buAutoNum type="arabicPeriod"/>
              <a:defRPr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Generate the standard html web template below.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en-US" sz="1400" dirty="0"/>
              <a:t>Embedded  the codes on 3D model.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en-US" sz="1400" dirty="0">
                <a:solidFill>
                  <a:schemeClr val="tx1"/>
                </a:solidFill>
              </a:rPr>
              <a:t>View the result on a standard browser (e.g. Firefox).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en-US" sz="1400" dirty="0">
                <a:solidFill>
                  <a:schemeClr val="tx1"/>
                </a:solidFill>
              </a:rPr>
              <a:t>Observe the 3D model from different  viewing angle with the pointing devices (e.g. mouse).</a:t>
            </a:r>
          </a:p>
        </p:txBody>
      </p:sp>
      <p:sp>
        <p:nvSpPr>
          <p:cNvPr id="2" name="Rectangle 1"/>
          <p:cNvSpPr/>
          <p:nvPr/>
        </p:nvSpPr>
        <p:spPr>
          <a:xfrm>
            <a:off x="395288" y="4340225"/>
            <a:ext cx="5164137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628650" indent="-628650">
              <a:defRPr/>
            </a:pPr>
            <a:r>
              <a:rPr lang="en-US" sz="1200" dirty="0"/>
              <a:t>	&lt;x3d width=‘100px' height=‘100px'&gt;</a:t>
            </a:r>
          </a:p>
          <a:p>
            <a:pPr>
              <a:defRPr/>
            </a:pPr>
            <a:r>
              <a:rPr lang="en-US" sz="1200" dirty="0"/>
              <a:t>    	&lt;scene&gt;</a:t>
            </a:r>
          </a:p>
          <a:p>
            <a:pPr marL="1143000" indent="-1143000">
              <a:defRPr/>
            </a:pPr>
            <a:r>
              <a:rPr lang="en-US" sz="1200" dirty="0"/>
              <a:t>	&lt;shape&gt;</a:t>
            </a:r>
          </a:p>
          <a:p>
            <a:pPr marL="1428750" indent="-1428750">
              <a:defRPr/>
            </a:pPr>
            <a:r>
              <a:rPr lang="en-US" sz="1200" dirty="0"/>
              <a:t>            	&lt;appearance&gt;</a:t>
            </a:r>
          </a:p>
          <a:p>
            <a:pPr marL="1771650" indent="-1771650">
              <a:defRPr/>
            </a:pPr>
            <a:r>
              <a:rPr lang="en-US" sz="1200" dirty="0"/>
              <a:t>                		&lt;material </a:t>
            </a:r>
            <a:r>
              <a:rPr lang="en-US" sz="1200" dirty="0" err="1"/>
              <a:t>diffuseColor</a:t>
            </a:r>
            <a:r>
              <a:rPr lang="en-US" sz="1200" dirty="0"/>
              <a:t>='1 0 0'&gt;&lt;/material&gt;</a:t>
            </a:r>
          </a:p>
          <a:p>
            <a:pPr marL="1428750" indent="-1428750">
              <a:defRPr/>
            </a:pPr>
            <a:r>
              <a:rPr lang="en-US" sz="1200" dirty="0"/>
              <a:t>            	&lt;/appearance&gt;</a:t>
            </a:r>
          </a:p>
          <a:p>
            <a:pPr marL="1428750" indent="-1428750">
              <a:defRPr/>
            </a:pPr>
            <a:r>
              <a:rPr lang="en-US" sz="1200" dirty="0"/>
              <a:t>            	&lt;box&gt;&lt;/box&gt;</a:t>
            </a:r>
          </a:p>
          <a:p>
            <a:pPr marL="914400" indent="-914400">
              <a:defRPr/>
            </a:pPr>
            <a:r>
              <a:rPr lang="en-US" sz="1200" dirty="0"/>
              <a:t>        	  &lt;/scene&gt;</a:t>
            </a:r>
          </a:p>
          <a:p>
            <a:pPr marL="571500" indent="-571500">
              <a:defRPr/>
            </a:pPr>
            <a:r>
              <a:rPr lang="en-US" sz="1200" dirty="0"/>
              <a:t>	&lt;/x3d&gt;</a:t>
            </a:r>
          </a:p>
        </p:txBody>
      </p:sp>
      <p:pic>
        <p:nvPicPr>
          <p:cNvPr id="4608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588" y="4052888"/>
            <a:ext cx="100965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3" y="5218113"/>
            <a:ext cx="100012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9" name="TextBox 2"/>
          <p:cNvSpPr txBox="1">
            <a:spLocks noChangeArrowheads="1"/>
          </p:cNvSpPr>
          <p:nvPr/>
        </p:nvSpPr>
        <p:spPr bwMode="auto">
          <a:xfrm>
            <a:off x="7410450" y="5588000"/>
            <a:ext cx="14557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/>
              <a:t>Rotate with mouse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ity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524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2951163" y="511175"/>
            <a:ext cx="328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b="1">
                <a:ea typeface="宋体" pitchFamily="2" charset="-122"/>
              </a:rPr>
              <a:t>Current Status of 3D Display</a:t>
            </a:r>
          </a:p>
        </p:txBody>
      </p:sp>
      <p:sp>
        <p:nvSpPr>
          <p:cNvPr id="47108" name="AutoShape 4"/>
          <p:cNvSpPr>
            <a:spLocks noChangeArrowheads="1"/>
          </p:cNvSpPr>
          <p:nvPr/>
        </p:nvSpPr>
        <p:spPr bwMode="auto">
          <a:xfrm>
            <a:off x="395288" y="1149350"/>
            <a:ext cx="8255000" cy="460375"/>
          </a:xfrm>
          <a:prstGeom prst="roundRect">
            <a:avLst>
              <a:gd name="adj" fmla="val 16667"/>
            </a:avLst>
          </a:prstGeom>
          <a:solidFill>
            <a:srgbClr val="0099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r>
              <a:rPr lang="en-US" altLang="zh-CN" b="1">
                <a:ea typeface="宋体" pitchFamily="2" charset="-122"/>
              </a:rPr>
              <a:t>Virtual Reality with X3DOM (www.x3dom.org)</a:t>
            </a:r>
          </a:p>
        </p:txBody>
      </p:sp>
      <p:sp>
        <p:nvSpPr>
          <p:cNvPr id="4" name="Rectangle 3"/>
          <p:cNvSpPr/>
          <p:nvPr/>
        </p:nvSpPr>
        <p:spPr>
          <a:xfrm>
            <a:off x="615950" y="1800225"/>
            <a:ext cx="4943475" cy="1085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 algn="just">
              <a:buFontTx/>
              <a:buAutoNum type="arabicPeriod"/>
              <a:defRPr/>
            </a:pPr>
            <a:r>
              <a:rPr lang="en-US" sz="1400" dirty="0"/>
              <a:t>Generate 2 views of the same model.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en-US" sz="1400" dirty="0"/>
              <a:t>Place one on the left, and the other on the right.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en-US" sz="1400" dirty="0">
                <a:solidFill>
                  <a:schemeClr val="tx1"/>
                </a:solidFill>
              </a:rPr>
              <a:t>Display the result on a standard browser (e.g. Firefox).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en-US" sz="1400" dirty="0">
                <a:solidFill>
                  <a:schemeClr val="tx1"/>
                </a:solidFill>
              </a:rPr>
              <a:t>Observe the image pair with the VR headset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" y="3094038"/>
            <a:ext cx="5164138" cy="37846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28650" indent="-628650">
              <a:defRPr/>
            </a:pPr>
            <a:r>
              <a:rPr lang="en-US" sz="1200" dirty="0"/>
              <a:t>	&lt;x3d width=‘100px' height=‘100px'&gt;</a:t>
            </a:r>
          </a:p>
          <a:p>
            <a:pPr>
              <a:defRPr/>
            </a:pPr>
            <a:r>
              <a:rPr lang="en-US" sz="1200" dirty="0"/>
              <a:t>    	&lt;scene&gt;</a:t>
            </a:r>
          </a:p>
          <a:p>
            <a:pPr marL="1143000" indent="-1143000">
              <a:defRPr/>
            </a:pPr>
            <a:r>
              <a:rPr lang="en-US" sz="1200" dirty="0"/>
              <a:t>	&lt;transform translation='-1.5 0 0'&gt;</a:t>
            </a:r>
          </a:p>
          <a:p>
            <a:pPr marL="1143000" indent="-1143000">
              <a:defRPr/>
            </a:pPr>
            <a:r>
              <a:rPr lang="en-US" sz="1200" dirty="0"/>
              <a:t>	&lt;shape&gt;</a:t>
            </a:r>
          </a:p>
          <a:p>
            <a:pPr marL="1428750" indent="-1428750">
              <a:defRPr/>
            </a:pPr>
            <a:r>
              <a:rPr lang="en-US" sz="1200" dirty="0"/>
              <a:t>            	&lt;appearance&gt;</a:t>
            </a:r>
          </a:p>
          <a:p>
            <a:pPr marL="1771650" indent="-1771650">
              <a:defRPr/>
            </a:pPr>
            <a:r>
              <a:rPr lang="en-US" sz="1200" dirty="0"/>
              <a:t>                		&lt;material </a:t>
            </a:r>
            <a:r>
              <a:rPr lang="en-US" sz="1200" dirty="0" err="1"/>
              <a:t>diffuseColor</a:t>
            </a:r>
            <a:r>
              <a:rPr lang="en-US" sz="1200" dirty="0"/>
              <a:t>='1 0 0'&gt;&lt;/material&gt;</a:t>
            </a:r>
          </a:p>
          <a:p>
            <a:pPr marL="1428750" indent="-1428750">
              <a:defRPr/>
            </a:pPr>
            <a:r>
              <a:rPr lang="en-US" sz="1200" dirty="0"/>
              <a:t>            	&lt;/appearance&gt;</a:t>
            </a:r>
          </a:p>
          <a:p>
            <a:pPr marL="1428750" indent="-1428750">
              <a:defRPr/>
            </a:pPr>
            <a:r>
              <a:rPr lang="en-US" sz="1200" dirty="0"/>
              <a:t>            	&lt;box&gt;&lt;/box&gt;</a:t>
            </a:r>
          </a:p>
          <a:p>
            <a:pPr marL="1143000" indent="-1143000">
              <a:defRPr/>
            </a:pPr>
            <a:r>
              <a:rPr lang="en-US" sz="1200" dirty="0"/>
              <a:t>	&lt;/shape&gt;&lt;/transform&gt;</a:t>
            </a:r>
          </a:p>
          <a:p>
            <a:pPr marL="1143000" indent="-1143000">
              <a:defRPr/>
            </a:pPr>
            <a:endParaRPr lang="en-US" sz="1200" dirty="0"/>
          </a:p>
          <a:p>
            <a:pPr marL="1143000" indent="-1143000">
              <a:defRPr/>
            </a:pPr>
            <a:r>
              <a:rPr lang="en-US" sz="1200" dirty="0"/>
              <a:t>	</a:t>
            </a:r>
            <a:r>
              <a:rPr lang="en-US" sz="1200" dirty="0">
                <a:solidFill>
                  <a:srgbClr val="00B050"/>
                </a:solidFill>
              </a:rPr>
              <a:t>&lt;transform translation=</a:t>
            </a:r>
            <a:r>
              <a:rPr lang="en-US" sz="1200" dirty="0" smtClean="0">
                <a:solidFill>
                  <a:srgbClr val="00B050"/>
                </a:solidFill>
              </a:rPr>
              <a:t>'1.5 </a:t>
            </a:r>
            <a:r>
              <a:rPr lang="en-US" sz="1200" dirty="0">
                <a:solidFill>
                  <a:srgbClr val="00B050"/>
                </a:solidFill>
              </a:rPr>
              <a:t>0 0'&gt;</a:t>
            </a:r>
          </a:p>
          <a:p>
            <a:pPr marL="1143000" indent="-1143000">
              <a:defRPr/>
            </a:pPr>
            <a:r>
              <a:rPr lang="en-US" sz="1200" dirty="0">
                <a:solidFill>
                  <a:srgbClr val="00B050"/>
                </a:solidFill>
              </a:rPr>
              <a:t>	&lt;shape&gt;</a:t>
            </a:r>
          </a:p>
          <a:p>
            <a:pPr marL="1428750" indent="-1428750">
              <a:defRPr/>
            </a:pPr>
            <a:r>
              <a:rPr lang="en-US" sz="1200" dirty="0">
                <a:solidFill>
                  <a:srgbClr val="00B050"/>
                </a:solidFill>
              </a:rPr>
              <a:t>            	&lt;appearance&gt;</a:t>
            </a:r>
          </a:p>
          <a:p>
            <a:pPr marL="1771650" indent="-1771650">
              <a:defRPr/>
            </a:pPr>
            <a:r>
              <a:rPr lang="en-US" sz="1200" dirty="0">
                <a:solidFill>
                  <a:srgbClr val="00B050"/>
                </a:solidFill>
              </a:rPr>
              <a:t>                		&lt;material </a:t>
            </a:r>
            <a:r>
              <a:rPr lang="en-US" sz="1200" dirty="0" err="1">
                <a:solidFill>
                  <a:srgbClr val="00B050"/>
                </a:solidFill>
              </a:rPr>
              <a:t>diffuseColor</a:t>
            </a:r>
            <a:r>
              <a:rPr lang="en-US" sz="1200" dirty="0">
                <a:solidFill>
                  <a:srgbClr val="00B050"/>
                </a:solidFill>
              </a:rPr>
              <a:t>='1 0 0'&gt;&lt;/material&gt;</a:t>
            </a:r>
          </a:p>
          <a:p>
            <a:pPr marL="1428750" indent="-1428750">
              <a:defRPr/>
            </a:pPr>
            <a:r>
              <a:rPr lang="en-US" sz="1200" dirty="0">
                <a:solidFill>
                  <a:srgbClr val="00B050"/>
                </a:solidFill>
              </a:rPr>
              <a:t>            	&lt;/appearance&gt;</a:t>
            </a:r>
          </a:p>
          <a:p>
            <a:pPr marL="1428750" indent="-1428750">
              <a:defRPr/>
            </a:pPr>
            <a:r>
              <a:rPr lang="en-US" sz="1200" dirty="0">
                <a:solidFill>
                  <a:srgbClr val="00B050"/>
                </a:solidFill>
              </a:rPr>
              <a:t>            	&lt;box&gt;&lt;/box&gt;</a:t>
            </a:r>
          </a:p>
          <a:p>
            <a:pPr marL="1143000" indent="-1143000">
              <a:defRPr/>
            </a:pPr>
            <a:r>
              <a:rPr lang="en-US" sz="1200" dirty="0">
                <a:solidFill>
                  <a:srgbClr val="00B050"/>
                </a:solidFill>
              </a:rPr>
              <a:t>	&lt;/shape&gt;&lt;/transform&gt;</a:t>
            </a:r>
          </a:p>
          <a:p>
            <a:pPr marL="1143000" indent="-1143000">
              <a:defRPr/>
            </a:pPr>
            <a:endParaRPr lang="en-US" sz="1200" dirty="0"/>
          </a:p>
          <a:p>
            <a:pPr marL="914400" indent="-914400">
              <a:defRPr/>
            </a:pPr>
            <a:r>
              <a:rPr lang="en-US" sz="1200" dirty="0"/>
              <a:t>        	  &lt;/scene&gt;&gt;</a:t>
            </a:r>
          </a:p>
          <a:p>
            <a:pPr marL="571500" indent="-571500">
              <a:defRPr/>
            </a:pPr>
            <a:r>
              <a:rPr lang="en-US" sz="1200" dirty="0"/>
              <a:t>	&lt;/x3d&gt;</a:t>
            </a:r>
          </a:p>
        </p:txBody>
      </p:sp>
      <p:pic>
        <p:nvPicPr>
          <p:cNvPr id="471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3" y="4176713"/>
            <a:ext cx="1952625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12" name="Rectangle 4"/>
          <p:cNvSpPr>
            <a:spLocks noChangeArrowheads="1"/>
          </p:cNvSpPr>
          <p:nvPr/>
        </p:nvSpPr>
        <p:spPr bwMode="auto">
          <a:xfrm>
            <a:off x="5667375" y="5407025"/>
            <a:ext cx="337185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en-US" sz="1400"/>
              <a:t>Lots of examples, including VR, are available in the website. Please learn how to build simple VR models for the headset.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ity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524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2571750" y="685800"/>
            <a:ext cx="424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b="1">
                <a:ea typeface="宋体" pitchFamily="2" charset="-122"/>
              </a:rPr>
              <a:t>Current Status of Desktop 3D Display</a:t>
            </a:r>
          </a:p>
        </p:txBody>
      </p:sp>
      <p:sp>
        <p:nvSpPr>
          <p:cNvPr id="48132" name="AutoShape 4"/>
          <p:cNvSpPr>
            <a:spLocks noChangeArrowheads="1"/>
          </p:cNvSpPr>
          <p:nvPr/>
        </p:nvSpPr>
        <p:spPr bwMode="auto">
          <a:xfrm>
            <a:off x="1143000" y="1447800"/>
            <a:ext cx="68580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CN" b="1">
                <a:ea typeface="宋体" pitchFamily="2" charset="-122"/>
              </a:rPr>
              <a:t>Lens Free Multiple Views Stereoscopic 3D Monitor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127125" y="2322513"/>
            <a:ext cx="74072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>
                <a:ea typeface="宋体" pitchFamily="2" charset="-122"/>
              </a:rPr>
              <a:t>Monitor Reconstructs multiple views before spectators. </a:t>
            </a:r>
          </a:p>
        </p:txBody>
      </p:sp>
      <p:sp>
        <p:nvSpPr>
          <p:cNvPr id="48134" name="Oval 6"/>
          <p:cNvSpPr>
            <a:spLocks noChangeArrowheads="1"/>
          </p:cNvSpPr>
          <p:nvPr/>
        </p:nvSpPr>
        <p:spPr bwMode="auto">
          <a:xfrm>
            <a:off x="3200400" y="5867400"/>
            <a:ext cx="4572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solidFill>
                  <a:schemeClr val="bg1"/>
                </a:solidFill>
                <a:ea typeface="宋体" pitchFamily="2" charset="-122"/>
              </a:rPr>
              <a:t>L</a:t>
            </a:r>
          </a:p>
        </p:txBody>
      </p:sp>
      <p:sp>
        <p:nvSpPr>
          <p:cNvPr id="48135" name="Oval 7"/>
          <p:cNvSpPr>
            <a:spLocks noChangeArrowheads="1"/>
          </p:cNvSpPr>
          <p:nvPr/>
        </p:nvSpPr>
        <p:spPr bwMode="auto">
          <a:xfrm>
            <a:off x="5105400" y="5867400"/>
            <a:ext cx="4572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solidFill>
                  <a:schemeClr val="bg1"/>
                </a:solidFill>
                <a:ea typeface="宋体" pitchFamily="2" charset="-122"/>
              </a:rPr>
              <a:t>R</a:t>
            </a:r>
          </a:p>
        </p:txBody>
      </p:sp>
      <p:sp>
        <p:nvSpPr>
          <p:cNvPr id="48136" name="Rectangle 8" descr="Narrow vertical"/>
          <p:cNvSpPr>
            <a:spLocks noChangeArrowheads="1"/>
          </p:cNvSpPr>
          <p:nvPr/>
        </p:nvSpPr>
        <p:spPr bwMode="auto">
          <a:xfrm>
            <a:off x="3059113" y="3213100"/>
            <a:ext cx="2819400" cy="304800"/>
          </a:xfrm>
          <a:prstGeom prst="rect">
            <a:avLst/>
          </a:prstGeom>
          <a:pattFill prst="narVert">
            <a:fgClr>
              <a:srgbClr val="FF33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a typeface="宋体" pitchFamily="2" charset="-122"/>
            </a:endParaRPr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2016125" y="3176588"/>
            <a:ext cx="908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>
                <a:solidFill>
                  <a:srgbClr val="FFFF00"/>
                </a:solidFill>
                <a:ea typeface="宋体" pitchFamily="2" charset="-122"/>
              </a:rPr>
              <a:t>Screen</a:t>
            </a:r>
          </a:p>
        </p:txBody>
      </p:sp>
      <p:sp>
        <p:nvSpPr>
          <p:cNvPr id="48138" name="Line 10"/>
          <p:cNvSpPr>
            <a:spLocks noChangeShapeType="1"/>
          </p:cNvSpPr>
          <p:nvPr/>
        </p:nvSpPr>
        <p:spPr bwMode="auto">
          <a:xfrm flipH="1">
            <a:off x="2590800" y="3962400"/>
            <a:ext cx="1828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9" name="Line 11"/>
          <p:cNvSpPr>
            <a:spLocks noChangeShapeType="1"/>
          </p:cNvSpPr>
          <p:nvPr/>
        </p:nvSpPr>
        <p:spPr bwMode="auto">
          <a:xfrm>
            <a:off x="4419600" y="3962400"/>
            <a:ext cx="1828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0" name="Line 12"/>
          <p:cNvSpPr>
            <a:spLocks noChangeShapeType="1"/>
          </p:cNvSpPr>
          <p:nvPr/>
        </p:nvSpPr>
        <p:spPr bwMode="auto">
          <a:xfrm flipH="1">
            <a:off x="3200400" y="3962400"/>
            <a:ext cx="1219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1" name="Line 13"/>
          <p:cNvSpPr>
            <a:spLocks noChangeShapeType="1"/>
          </p:cNvSpPr>
          <p:nvPr/>
        </p:nvSpPr>
        <p:spPr bwMode="auto">
          <a:xfrm>
            <a:off x="4419600" y="3962400"/>
            <a:ext cx="1219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2" name="Line 14"/>
          <p:cNvSpPr>
            <a:spLocks noChangeShapeType="1"/>
          </p:cNvSpPr>
          <p:nvPr/>
        </p:nvSpPr>
        <p:spPr bwMode="auto">
          <a:xfrm flipH="1">
            <a:off x="3810000" y="3962400"/>
            <a:ext cx="609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3" name="Line 15"/>
          <p:cNvSpPr>
            <a:spLocks noChangeShapeType="1"/>
          </p:cNvSpPr>
          <p:nvPr/>
        </p:nvSpPr>
        <p:spPr bwMode="auto">
          <a:xfrm>
            <a:off x="4419600" y="3962400"/>
            <a:ext cx="609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4" name="Line 16"/>
          <p:cNvSpPr>
            <a:spLocks noChangeShapeType="1"/>
          </p:cNvSpPr>
          <p:nvPr/>
        </p:nvSpPr>
        <p:spPr bwMode="auto">
          <a:xfrm>
            <a:off x="4419600" y="39624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5" name="Text Box 17"/>
          <p:cNvSpPr txBox="1">
            <a:spLocks noChangeArrowheads="1"/>
          </p:cNvSpPr>
          <p:nvPr/>
        </p:nvSpPr>
        <p:spPr bwMode="auto">
          <a:xfrm>
            <a:off x="2422525" y="5089525"/>
            <a:ext cx="396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600">
                <a:ea typeface="宋体" pitchFamily="2" charset="-122"/>
              </a:rPr>
              <a:t>V</a:t>
            </a:r>
            <a:r>
              <a:rPr lang="en-US" altLang="zh-CN" sz="1600" baseline="-25000">
                <a:ea typeface="宋体" pitchFamily="2" charset="-122"/>
              </a:rPr>
              <a:t>1</a:t>
            </a:r>
            <a:endParaRPr lang="en-US" altLang="zh-CN" sz="1600">
              <a:ea typeface="宋体" pitchFamily="2" charset="-122"/>
            </a:endParaRPr>
          </a:p>
        </p:txBody>
      </p:sp>
      <p:sp>
        <p:nvSpPr>
          <p:cNvPr id="48146" name="Text Box 18"/>
          <p:cNvSpPr txBox="1">
            <a:spLocks noChangeArrowheads="1"/>
          </p:cNvSpPr>
          <p:nvPr/>
        </p:nvSpPr>
        <p:spPr bwMode="auto">
          <a:xfrm>
            <a:off x="3032125" y="5105400"/>
            <a:ext cx="396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600">
                <a:ea typeface="宋体" pitchFamily="2" charset="-122"/>
              </a:rPr>
              <a:t>V</a:t>
            </a:r>
            <a:r>
              <a:rPr lang="en-US" altLang="zh-CN" sz="1600" baseline="-25000">
                <a:ea typeface="宋体" pitchFamily="2" charset="-122"/>
              </a:rPr>
              <a:t>2</a:t>
            </a:r>
            <a:endParaRPr lang="en-US" altLang="zh-CN" sz="1600">
              <a:ea typeface="宋体" pitchFamily="2" charset="-122"/>
            </a:endParaRPr>
          </a:p>
        </p:txBody>
      </p:sp>
      <p:sp>
        <p:nvSpPr>
          <p:cNvPr id="48147" name="Text Box 19"/>
          <p:cNvSpPr txBox="1">
            <a:spLocks noChangeArrowheads="1"/>
          </p:cNvSpPr>
          <p:nvPr/>
        </p:nvSpPr>
        <p:spPr bwMode="auto">
          <a:xfrm>
            <a:off x="3641725" y="5105400"/>
            <a:ext cx="396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600">
                <a:ea typeface="宋体" pitchFamily="2" charset="-122"/>
              </a:rPr>
              <a:t>V</a:t>
            </a:r>
            <a:r>
              <a:rPr lang="en-US" altLang="zh-CN" sz="1600" baseline="-25000">
                <a:ea typeface="宋体" pitchFamily="2" charset="-122"/>
              </a:rPr>
              <a:t>3</a:t>
            </a:r>
            <a:endParaRPr lang="en-US" altLang="zh-CN" sz="1600">
              <a:ea typeface="宋体" pitchFamily="2" charset="-122"/>
            </a:endParaRPr>
          </a:p>
        </p:txBody>
      </p:sp>
      <p:sp>
        <p:nvSpPr>
          <p:cNvPr id="48148" name="Text Box 20"/>
          <p:cNvSpPr txBox="1">
            <a:spLocks noChangeArrowheads="1"/>
          </p:cNvSpPr>
          <p:nvPr/>
        </p:nvSpPr>
        <p:spPr bwMode="auto">
          <a:xfrm>
            <a:off x="4251325" y="5105400"/>
            <a:ext cx="396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600">
                <a:ea typeface="宋体" pitchFamily="2" charset="-122"/>
              </a:rPr>
              <a:t>V</a:t>
            </a:r>
            <a:r>
              <a:rPr lang="en-US" altLang="zh-CN" sz="1600" baseline="-25000">
                <a:ea typeface="宋体" pitchFamily="2" charset="-122"/>
              </a:rPr>
              <a:t>4</a:t>
            </a:r>
            <a:endParaRPr lang="en-US" altLang="zh-CN" sz="1600">
              <a:ea typeface="宋体" pitchFamily="2" charset="-122"/>
            </a:endParaRPr>
          </a:p>
        </p:txBody>
      </p:sp>
      <p:sp>
        <p:nvSpPr>
          <p:cNvPr id="48149" name="Text Box 21"/>
          <p:cNvSpPr txBox="1">
            <a:spLocks noChangeArrowheads="1"/>
          </p:cNvSpPr>
          <p:nvPr/>
        </p:nvSpPr>
        <p:spPr bwMode="auto">
          <a:xfrm>
            <a:off x="4800600" y="5105400"/>
            <a:ext cx="396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600">
                <a:ea typeface="宋体" pitchFamily="2" charset="-122"/>
              </a:rPr>
              <a:t>V</a:t>
            </a:r>
            <a:r>
              <a:rPr lang="en-US" altLang="zh-CN" sz="1600" baseline="-25000">
                <a:ea typeface="宋体" pitchFamily="2" charset="-122"/>
              </a:rPr>
              <a:t>5</a:t>
            </a:r>
            <a:endParaRPr lang="en-US" altLang="zh-CN" sz="1600">
              <a:ea typeface="宋体" pitchFamily="2" charset="-122"/>
            </a:endParaRPr>
          </a:p>
        </p:txBody>
      </p:sp>
      <p:sp>
        <p:nvSpPr>
          <p:cNvPr id="48150" name="Text Box 22"/>
          <p:cNvSpPr txBox="1">
            <a:spLocks noChangeArrowheads="1"/>
          </p:cNvSpPr>
          <p:nvPr/>
        </p:nvSpPr>
        <p:spPr bwMode="auto">
          <a:xfrm>
            <a:off x="5410200" y="5121275"/>
            <a:ext cx="396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600">
                <a:ea typeface="宋体" pitchFamily="2" charset="-122"/>
              </a:rPr>
              <a:t>V</a:t>
            </a:r>
            <a:r>
              <a:rPr lang="en-US" altLang="zh-CN" sz="1600" baseline="-25000">
                <a:ea typeface="宋体" pitchFamily="2" charset="-122"/>
              </a:rPr>
              <a:t>6</a:t>
            </a:r>
            <a:endParaRPr lang="en-US" altLang="zh-CN" sz="1600">
              <a:ea typeface="宋体" pitchFamily="2" charset="-122"/>
            </a:endParaRPr>
          </a:p>
        </p:txBody>
      </p:sp>
      <p:sp>
        <p:nvSpPr>
          <p:cNvPr id="48151" name="Text Box 23"/>
          <p:cNvSpPr txBox="1">
            <a:spLocks noChangeArrowheads="1"/>
          </p:cNvSpPr>
          <p:nvPr/>
        </p:nvSpPr>
        <p:spPr bwMode="auto">
          <a:xfrm>
            <a:off x="6019800" y="5121275"/>
            <a:ext cx="396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600">
                <a:ea typeface="宋体" pitchFamily="2" charset="-122"/>
              </a:rPr>
              <a:t>V</a:t>
            </a:r>
            <a:r>
              <a:rPr lang="en-US" altLang="zh-CN" sz="1600" baseline="-25000">
                <a:ea typeface="宋体" pitchFamily="2" charset="-122"/>
              </a:rPr>
              <a:t>7</a:t>
            </a:r>
            <a:endParaRPr lang="en-US" altLang="zh-CN" sz="1600">
              <a:ea typeface="宋体" pitchFamily="2" charset="-122"/>
            </a:endParaRPr>
          </a:p>
        </p:txBody>
      </p:sp>
      <p:sp>
        <p:nvSpPr>
          <p:cNvPr id="48152" name="Text Box 24"/>
          <p:cNvSpPr txBox="1">
            <a:spLocks noChangeArrowheads="1"/>
          </p:cNvSpPr>
          <p:nvPr/>
        </p:nvSpPr>
        <p:spPr bwMode="auto">
          <a:xfrm>
            <a:off x="6613525" y="3160713"/>
            <a:ext cx="2073275" cy="649287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>
                <a:ea typeface="宋体" pitchFamily="2" charset="-122"/>
              </a:rPr>
              <a:t>Typical number of views: 3 to 9.</a:t>
            </a:r>
          </a:p>
        </p:txBody>
      </p:sp>
      <p:sp>
        <p:nvSpPr>
          <p:cNvPr id="48153" name="Rectangle 25" descr="Dark vertical"/>
          <p:cNvSpPr>
            <a:spLocks noChangeArrowheads="1"/>
          </p:cNvSpPr>
          <p:nvPr/>
        </p:nvSpPr>
        <p:spPr bwMode="auto">
          <a:xfrm>
            <a:off x="3059113" y="3608388"/>
            <a:ext cx="2819400" cy="304800"/>
          </a:xfrm>
          <a:prstGeom prst="rect">
            <a:avLst/>
          </a:prstGeom>
          <a:pattFill prst="dkVert">
            <a:fgClr>
              <a:srgbClr val="808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a typeface="宋体" pitchFamily="2" charset="-122"/>
            </a:endParaRPr>
          </a:p>
        </p:txBody>
      </p:sp>
      <p:sp>
        <p:nvSpPr>
          <p:cNvPr id="48154" name="Rectangle 26"/>
          <p:cNvSpPr>
            <a:spLocks noChangeArrowheads="1"/>
          </p:cNvSpPr>
          <p:nvPr/>
        </p:nvSpPr>
        <p:spPr bwMode="auto">
          <a:xfrm>
            <a:off x="785813" y="3573463"/>
            <a:ext cx="2305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>
                <a:ea typeface="宋体" pitchFamily="2" charset="-122"/>
              </a:rPr>
              <a:t>Lenticular lens array </a:t>
            </a:r>
          </a:p>
          <a:p>
            <a:pPr algn="ctr"/>
            <a:r>
              <a:rPr lang="en-US" altLang="zh-CN">
                <a:ea typeface="宋体" pitchFamily="2" charset="-122"/>
              </a:rPr>
              <a:t>or barrier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ity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524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2571750" y="685800"/>
            <a:ext cx="424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b="1">
                <a:ea typeface="宋体" pitchFamily="2" charset="-122"/>
              </a:rPr>
              <a:t>Current Status of Desktop 3D Display</a:t>
            </a:r>
          </a:p>
        </p:txBody>
      </p:sp>
      <p:sp>
        <p:nvSpPr>
          <p:cNvPr id="49156" name="AutoShape 4"/>
          <p:cNvSpPr>
            <a:spLocks noChangeArrowheads="1"/>
          </p:cNvSpPr>
          <p:nvPr/>
        </p:nvSpPr>
        <p:spPr bwMode="auto">
          <a:xfrm>
            <a:off x="1143000" y="1447800"/>
            <a:ext cx="68580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CN" b="1">
                <a:ea typeface="宋体" pitchFamily="2" charset="-122"/>
              </a:rPr>
              <a:t>Lens Free Multiple Views Stereoscopic 3D Monitor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1127125" y="2322513"/>
            <a:ext cx="74072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>
                <a:ea typeface="宋体" pitchFamily="2" charset="-122"/>
              </a:rPr>
              <a:t>Monitor Reconstructs multiple views before spectators. </a:t>
            </a:r>
          </a:p>
        </p:txBody>
      </p:sp>
      <p:sp>
        <p:nvSpPr>
          <p:cNvPr id="49158" name="Rectangle 8" descr="Narrow vertical"/>
          <p:cNvSpPr>
            <a:spLocks noChangeArrowheads="1"/>
          </p:cNvSpPr>
          <p:nvPr/>
        </p:nvSpPr>
        <p:spPr bwMode="auto">
          <a:xfrm>
            <a:off x="2921000" y="3848100"/>
            <a:ext cx="2819400" cy="304800"/>
          </a:xfrm>
          <a:prstGeom prst="rect">
            <a:avLst/>
          </a:prstGeom>
          <a:pattFill prst="narVert">
            <a:fgClr>
              <a:srgbClr val="FF33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a typeface="宋体" pitchFamily="2" charset="-122"/>
            </a:endParaRPr>
          </a:p>
        </p:txBody>
      </p:sp>
      <p:sp>
        <p:nvSpPr>
          <p:cNvPr id="49159" name="Text Box 9"/>
          <p:cNvSpPr txBox="1">
            <a:spLocks noChangeArrowheads="1"/>
          </p:cNvSpPr>
          <p:nvPr/>
        </p:nvSpPr>
        <p:spPr bwMode="auto">
          <a:xfrm>
            <a:off x="1878013" y="3811588"/>
            <a:ext cx="908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>
                <a:solidFill>
                  <a:srgbClr val="FFFF00"/>
                </a:solidFill>
                <a:ea typeface="宋体" pitchFamily="2" charset="-122"/>
              </a:rPr>
              <a:t>Screen</a:t>
            </a:r>
          </a:p>
        </p:txBody>
      </p:sp>
      <p:sp>
        <p:nvSpPr>
          <p:cNvPr id="49160" name="Line 10"/>
          <p:cNvSpPr>
            <a:spLocks noChangeShapeType="1"/>
          </p:cNvSpPr>
          <p:nvPr/>
        </p:nvSpPr>
        <p:spPr bwMode="auto">
          <a:xfrm flipH="1">
            <a:off x="2447925" y="4603750"/>
            <a:ext cx="1828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1" name="Line 11"/>
          <p:cNvSpPr>
            <a:spLocks noChangeShapeType="1"/>
          </p:cNvSpPr>
          <p:nvPr/>
        </p:nvSpPr>
        <p:spPr bwMode="auto">
          <a:xfrm>
            <a:off x="4281488" y="4597400"/>
            <a:ext cx="1828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2" name="Line 12"/>
          <p:cNvSpPr>
            <a:spLocks noChangeShapeType="1"/>
          </p:cNvSpPr>
          <p:nvPr/>
        </p:nvSpPr>
        <p:spPr bwMode="auto">
          <a:xfrm flipH="1">
            <a:off x="3059113" y="4603750"/>
            <a:ext cx="1219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3" name="Line 13"/>
          <p:cNvSpPr>
            <a:spLocks noChangeShapeType="1"/>
          </p:cNvSpPr>
          <p:nvPr/>
        </p:nvSpPr>
        <p:spPr bwMode="auto">
          <a:xfrm>
            <a:off x="4283075" y="4603750"/>
            <a:ext cx="1219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4" name="Line 14"/>
          <p:cNvSpPr>
            <a:spLocks noChangeShapeType="1"/>
          </p:cNvSpPr>
          <p:nvPr/>
        </p:nvSpPr>
        <p:spPr bwMode="auto">
          <a:xfrm flipH="1">
            <a:off x="3671888" y="4603750"/>
            <a:ext cx="609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5" name="Line 15"/>
          <p:cNvSpPr>
            <a:spLocks noChangeShapeType="1"/>
          </p:cNvSpPr>
          <p:nvPr/>
        </p:nvSpPr>
        <p:spPr bwMode="auto">
          <a:xfrm>
            <a:off x="4283075" y="4603750"/>
            <a:ext cx="609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6" name="Line 16"/>
          <p:cNvSpPr>
            <a:spLocks noChangeShapeType="1"/>
          </p:cNvSpPr>
          <p:nvPr/>
        </p:nvSpPr>
        <p:spPr bwMode="auto">
          <a:xfrm>
            <a:off x="4281488" y="45974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7" name="Text Box 17"/>
          <p:cNvSpPr txBox="1">
            <a:spLocks noChangeArrowheads="1"/>
          </p:cNvSpPr>
          <p:nvPr/>
        </p:nvSpPr>
        <p:spPr bwMode="auto">
          <a:xfrm>
            <a:off x="2284413" y="5724525"/>
            <a:ext cx="396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600">
                <a:ea typeface="宋体" pitchFamily="2" charset="-122"/>
              </a:rPr>
              <a:t>V</a:t>
            </a:r>
            <a:r>
              <a:rPr lang="en-US" altLang="zh-CN" sz="1600" baseline="-25000">
                <a:ea typeface="宋体" pitchFamily="2" charset="-122"/>
              </a:rPr>
              <a:t>1</a:t>
            </a:r>
            <a:endParaRPr lang="en-US" altLang="zh-CN" sz="1600">
              <a:ea typeface="宋体" pitchFamily="2" charset="-122"/>
            </a:endParaRPr>
          </a:p>
        </p:txBody>
      </p:sp>
      <p:sp>
        <p:nvSpPr>
          <p:cNvPr id="49168" name="Text Box 18"/>
          <p:cNvSpPr txBox="1">
            <a:spLocks noChangeArrowheads="1"/>
          </p:cNvSpPr>
          <p:nvPr/>
        </p:nvSpPr>
        <p:spPr bwMode="auto">
          <a:xfrm>
            <a:off x="2894013" y="5740400"/>
            <a:ext cx="396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600">
                <a:ea typeface="宋体" pitchFamily="2" charset="-122"/>
              </a:rPr>
              <a:t>V</a:t>
            </a:r>
            <a:r>
              <a:rPr lang="en-US" altLang="zh-CN" sz="1600" baseline="-25000">
                <a:ea typeface="宋体" pitchFamily="2" charset="-122"/>
              </a:rPr>
              <a:t>2</a:t>
            </a:r>
            <a:endParaRPr lang="en-US" altLang="zh-CN" sz="1600">
              <a:ea typeface="宋体" pitchFamily="2" charset="-122"/>
            </a:endParaRPr>
          </a:p>
        </p:txBody>
      </p:sp>
      <p:sp>
        <p:nvSpPr>
          <p:cNvPr id="49169" name="Text Box 19"/>
          <p:cNvSpPr txBox="1">
            <a:spLocks noChangeArrowheads="1"/>
          </p:cNvSpPr>
          <p:nvPr/>
        </p:nvSpPr>
        <p:spPr bwMode="auto">
          <a:xfrm>
            <a:off x="3503613" y="5740400"/>
            <a:ext cx="396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600">
                <a:ea typeface="宋体" pitchFamily="2" charset="-122"/>
              </a:rPr>
              <a:t>V</a:t>
            </a:r>
            <a:r>
              <a:rPr lang="en-US" altLang="zh-CN" sz="1600" baseline="-25000">
                <a:ea typeface="宋体" pitchFamily="2" charset="-122"/>
              </a:rPr>
              <a:t>3</a:t>
            </a:r>
            <a:endParaRPr lang="en-US" altLang="zh-CN" sz="1600">
              <a:ea typeface="宋体" pitchFamily="2" charset="-122"/>
            </a:endParaRPr>
          </a:p>
        </p:txBody>
      </p:sp>
      <p:sp>
        <p:nvSpPr>
          <p:cNvPr id="49170" name="Text Box 20"/>
          <p:cNvSpPr txBox="1">
            <a:spLocks noChangeArrowheads="1"/>
          </p:cNvSpPr>
          <p:nvPr/>
        </p:nvSpPr>
        <p:spPr bwMode="auto">
          <a:xfrm>
            <a:off x="4113213" y="5740400"/>
            <a:ext cx="396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600">
                <a:ea typeface="宋体" pitchFamily="2" charset="-122"/>
              </a:rPr>
              <a:t>V</a:t>
            </a:r>
            <a:r>
              <a:rPr lang="en-US" altLang="zh-CN" sz="1600" baseline="-25000">
                <a:ea typeface="宋体" pitchFamily="2" charset="-122"/>
              </a:rPr>
              <a:t>4</a:t>
            </a:r>
            <a:endParaRPr lang="en-US" altLang="zh-CN" sz="1600">
              <a:ea typeface="宋体" pitchFamily="2" charset="-122"/>
            </a:endParaRPr>
          </a:p>
        </p:txBody>
      </p:sp>
      <p:sp>
        <p:nvSpPr>
          <p:cNvPr id="49171" name="Text Box 21"/>
          <p:cNvSpPr txBox="1">
            <a:spLocks noChangeArrowheads="1"/>
          </p:cNvSpPr>
          <p:nvPr/>
        </p:nvSpPr>
        <p:spPr bwMode="auto">
          <a:xfrm>
            <a:off x="4662488" y="5740400"/>
            <a:ext cx="396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600">
                <a:ea typeface="宋体" pitchFamily="2" charset="-122"/>
              </a:rPr>
              <a:t>V</a:t>
            </a:r>
            <a:r>
              <a:rPr lang="en-US" altLang="zh-CN" sz="1600" baseline="-25000">
                <a:ea typeface="宋体" pitchFamily="2" charset="-122"/>
              </a:rPr>
              <a:t>5</a:t>
            </a:r>
            <a:endParaRPr lang="en-US" altLang="zh-CN" sz="1600">
              <a:ea typeface="宋体" pitchFamily="2" charset="-122"/>
            </a:endParaRPr>
          </a:p>
        </p:txBody>
      </p:sp>
      <p:sp>
        <p:nvSpPr>
          <p:cNvPr id="49172" name="Text Box 22"/>
          <p:cNvSpPr txBox="1">
            <a:spLocks noChangeArrowheads="1"/>
          </p:cNvSpPr>
          <p:nvPr/>
        </p:nvSpPr>
        <p:spPr bwMode="auto">
          <a:xfrm>
            <a:off x="5272088" y="5756275"/>
            <a:ext cx="396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600">
                <a:ea typeface="宋体" pitchFamily="2" charset="-122"/>
              </a:rPr>
              <a:t>V</a:t>
            </a:r>
            <a:r>
              <a:rPr lang="en-US" altLang="zh-CN" sz="1600" baseline="-25000">
                <a:ea typeface="宋体" pitchFamily="2" charset="-122"/>
              </a:rPr>
              <a:t>6</a:t>
            </a:r>
            <a:endParaRPr lang="en-US" altLang="zh-CN" sz="1600">
              <a:ea typeface="宋体" pitchFamily="2" charset="-122"/>
            </a:endParaRPr>
          </a:p>
        </p:txBody>
      </p:sp>
      <p:sp>
        <p:nvSpPr>
          <p:cNvPr id="49173" name="Text Box 23"/>
          <p:cNvSpPr txBox="1">
            <a:spLocks noChangeArrowheads="1"/>
          </p:cNvSpPr>
          <p:nvPr/>
        </p:nvSpPr>
        <p:spPr bwMode="auto">
          <a:xfrm>
            <a:off x="5881688" y="5756275"/>
            <a:ext cx="396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600">
                <a:ea typeface="宋体" pitchFamily="2" charset="-122"/>
              </a:rPr>
              <a:t>V</a:t>
            </a:r>
            <a:r>
              <a:rPr lang="en-US" altLang="zh-CN" sz="1600" baseline="-25000">
                <a:ea typeface="宋体" pitchFamily="2" charset="-122"/>
              </a:rPr>
              <a:t>7</a:t>
            </a:r>
            <a:endParaRPr lang="en-US" altLang="zh-CN" sz="1600">
              <a:ea typeface="宋体" pitchFamily="2" charset="-122"/>
            </a:endParaRPr>
          </a:p>
        </p:txBody>
      </p:sp>
      <p:sp>
        <p:nvSpPr>
          <p:cNvPr id="49174" name="Rectangle 25" descr="Dark vertical"/>
          <p:cNvSpPr>
            <a:spLocks noChangeArrowheads="1"/>
          </p:cNvSpPr>
          <p:nvPr/>
        </p:nvSpPr>
        <p:spPr bwMode="auto">
          <a:xfrm>
            <a:off x="2916238" y="4424363"/>
            <a:ext cx="2819400" cy="123825"/>
          </a:xfrm>
          <a:prstGeom prst="rect">
            <a:avLst/>
          </a:prstGeom>
          <a:pattFill prst="dkVert">
            <a:fgClr>
              <a:srgbClr val="808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a typeface="宋体" pitchFamily="2" charset="-122"/>
            </a:endParaRPr>
          </a:p>
        </p:txBody>
      </p:sp>
      <p:sp>
        <p:nvSpPr>
          <p:cNvPr id="49175" name="Rectangle 26"/>
          <p:cNvSpPr>
            <a:spLocks noChangeArrowheads="1"/>
          </p:cNvSpPr>
          <p:nvPr/>
        </p:nvSpPr>
        <p:spPr bwMode="auto">
          <a:xfrm>
            <a:off x="647700" y="4208463"/>
            <a:ext cx="2305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>
                <a:ea typeface="宋体" pitchFamily="2" charset="-122"/>
              </a:rPr>
              <a:t>Lenticular lens array </a:t>
            </a:r>
          </a:p>
          <a:p>
            <a:pPr algn="ctr"/>
            <a:r>
              <a:rPr lang="en-US" altLang="zh-CN">
                <a:ea typeface="宋体" pitchFamily="2" charset="-122"/>
              </a:rPr>
              <a:t>or barrier</a:t>
            </a:r>
            <a:endParaRPr lang="en-US"/>
          </a:p>
        </p:txBody>
      </p:sp>
      <p:sp>
        <p:nvSpPr>
          <p:cNvPr id="49176" name="Rectangle 27" descr="Dark vertical"/>
          <p:cNvSpPr>
            <a:spLocks noChangeArrowheads="1"/>
          </p:cNvSpPr>
          <p:nvPr/>
        </p:nvSpPr>
        <p:spPr bwMode="auto">
          <a:xfrm>
            <a:off x="6554788" y="3595688"/>
            <a:ext cx="217487" cy="180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dkVert">
                  <a:fgClr>
                    <a:srgbClr val="000000"/>
                  </a:fgClr>
                  <a:bgClr>
                    <a:schemeClr val="tx2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v7</a:t>
            </a:r>
          </a:p>
        </p:txBody>
      </p:sp>
      <p:sp>
        <p:nvSpPr>
          <p:cNvPr id="49177" name="Rectangle 28" descr="Dark horizontal"/>
          <p:cNvSpPr>
            <a:spLocks noChangeArrowheads="1"/>
          </p:cNvSpPr>
          <p:nvPr/>
        </p:nvSpPr>
        <p:spPr bwMode="auto">
          <a:xfrm>
            <a:off x="6769100" y="3595688"/>
            <a:ext cx="217488" cy="180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dkHorz">
                  <a:fgClr>
                    <a:srgbClr val="000000"/>
                  </a:fgClr>
                  <a:bgClr>
                    <a:schemeClr val="tx2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v6</a:t>
            </a:r>
          </a:p>
        </p:txBody>
      </p:sp>
      <p:sp>
        <p:nvSpPr>
          <p:cNvPr id="49178" name="Rectangle 29" descr="Dark vertical"/>
          <p:cNvSpPr>
            <a:spLocks noChangeArrowheads="1"/>
          </p:cNvSpPr>
          <p:nvPr/>
        </p:nvSpPr>
        <p:spPr bwMode="auto">
          <a:xfrm>
            <a:off x="6985000" y="3595688"/>
            <a:ext cx="217488" cy="180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dkVert">
                  <a:fgClr>
                    <a:srgbClr val="000000"/>
                  </a:fgClr>
                  <a:bgClr>
                    <a:schemeClr val="tx2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v5</a:t>
            </a:r>
          </a:p>
        </p:txBody>
      </p:sp>
      <p:sp>
        <p:nvSpPr>
          <p:cNvPr id="49179" name="Rectangle 30" descr="Dark horizontal"/>
          <p:cNvSpPr>
            <a:spLocks noChangeArrowheads="1"/>
          </p:cNvSpPr>
          <p:nvPr/>
        </p:nvSpPr>
        <p:spPr bwMode="auto">
          <a:xfrm>
            <a:off x="7200900" y="3595688"/>
            <a:ext cx="217488" cy="180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dkHorz">
                  <a:fgClr>
                    <a:srgbClr val="000000"/>
                  </a:fgClr>
                  <a:bgClr>
                    <a:schemeClr val="tx2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v4</a:t>
            </a:r>
          </a:p>
        </p:txBody>
      </p:sp>
      <p:sp>
        <p:nvSpPr>
          <p:cNvPr id="49180" name="Rectangle 31" descr="Dark vertical"/>
          <p:cNvSpPr>
            <a:spLocks noChangeArrowheads="1"/>
          </p:cNvSpPr>
          <p:nvPr/>
        </p:nvSpPr>
        <p:spPr bwMode="auto">
          <a:xfrm>
            <a:off x="7416800" y="3595688"/>
            <a:ext cx="217488" cy="180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dkVert">
                  <a:fgClr>
                    <a:srgbClr val="000000"/>
                  </a:fgClr>
                  <a:bgClr>
                    <a:schemeClr val="tx2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v3</a:t>
            </a:r>
          </a:p>
        </p:txBody>
      </p:sp>
      <p:sp>
        <p:nvSpPr>
          <p:cNvPr id="49181" name="Rectangle 32" descr="Dark horizontal"/>
          <p:cNvSpPr>
            <a:spLocks noChangeArrowheads="1"/>
          </p:cNvSpPr>
          <p:nvPr/>
        </p:nvSpPr>
        <p:spPr bwMode="auto">
          <a:xfrm>
            <a:off x="7632700" y="3595688"/>
            <a:ext cx="217488" cy="180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dkHorz">
                  <a:fgClr>
                    <a:srgbClr val="000000"/>
                  </a:fgClr>
                  <a:bgClr>
                    <a:schemeClr val="tx2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v2</a:t>
            </a:r>
          </a:p>
        </p:txBody>
      </p:sp>
      <p:sp>
        <p:nvSpPr>
          <p:cNvPr id="49182" name="Rectangle 33" descr="Dark vertical"/>
          <p:cNvSpPr>
            <a:spLocks noChangeArrowheads="1"/>
          </p:cNvSpPr>
          <p:nvPr/>
        </p:nvSpPr>
        <p:spPr bwMode="auto">
          <a:xfrm>
            <a:off x="7848600" y="3595688"/>
            <a:ext cx="217488" cy="180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dkVert">
                  <a:fgClr>
                    <a:srgbClr val="000000"/>
                  </a:fgClr>
                  <a:bgClr>
                    <a:schemeClr val="tx2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v1</a:t>
            </a:r>
          </a:p>
        </p:txBody>
      </p:sp>
      <p:sp>
        <p:nvSpPr>
          <p:cNvPr id="49183" name="Rectangle 38"/>
          <p:cNvSpPr>
            <a:spLocks noChangeArrowheads="1"/>
          </p:cNvSpPr>
          <p:nvPr/>
        </p:nvSpPr>
        <p:spPr bwMode="auto">
          <a:xfrm>
            <a:off x="6516688" y="4171950"/>
            <a:ext cx="647700" cy="71438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84" name="Rectangle 39"/>
          <p:cNvSpPr>
            <a:spLocks noChangeArrowheads="1"/>
          </p:cNvSpPr>
          <p:nvPr/>
        </p:nvSpPr>
        <p:spPr bwMode="auto">
          <a:xfrm>
            <a:off x="7488238" y="4171950"/>
            <a:ext cx="647700" cy="71438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85" name="Line 40"/>
          <p:cNvSpPr>
            <a:spLocks noChangeShapeType="1"/>
          </p:cNvSpPr>
          <p:nvPr/>
        </p:nvSpPr>
        <p:spPr bwMode="auto">
          <a:xfrm>
            <a:off x="7308850" y="3857625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6" name="Line 41"/>
          <p:cNvSpPr>
            <a:spLocks noChangeShapeType="1"/>
          </p:cNvSpPr>
          <p:nvPr/>
        </p:nvSpPr>
        <p:spPr bwMode="auto">
          <a:xfrm>
            <a:off x="7131050" y="3857625"/>
            <a:ext cx="609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7" name="Line 42"/>
          <p:cNvSpPr>
            <a:spLocks noChangeShapeType="1"/>
          </p:cNvSpPr>
          <p:nvPr/>
        </p:nvSpPr>
        <p:spPr bwMode="auto">
          <a:xfrm>
            <a:off x="6948488" y="3848100"/>
            <a:ext cx="1116012" cy="1044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8" name="Line 43"/>
          <p:cNvSpPr>
            <a:spLocks noChangeShapeType="1"/>
          </p:cNvSpPr>
          <p:nvPr/>
        </p:nvSpPr>
        <p:spPr bwMode="auto">
          <a:xfrm>
            <a:off x="6696075" y="3848100"/>
            <a:ext cx="1547813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9" name="Line 44"/>
          <p:cNvSpPr>
            <a:spLocks noChangeShapeType="1"/>
          </p:cNvSpPr>
          <p:nvPr/>
        </p:nvSpPr>
        <p:spPr bwMode="auto">
          <a:xfrm flipH="1">
            <a:off x="6911975" y="3848100"/>
            <a:ext cx="609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90" name="Line 45"/>
          <p:cNvSpPr>
            <a:spLocks noChangeShapeType="1"/>
          </p:cNvSpPr>
          <p:nvPr/>
        </p:nvSpPr>
        <p:spPr bwMode="auto">
          <a:xfrm flipH="1">
            <a:off x="6659563" y="3919538"/>
            <a:ext cx="931862" cy="973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91" name="Line 46"/>
          <p:cNvSpPr>
            <a:spLocks noChangeShapeType="1"/>
          </p:cNvSpPr>
          <p:nvPr/>
        </p:nvSpPr>
        <p:spPr bwMode="auto">
          <a:xfrm flipH="1">
            <a:off x="6516688" y="3848100"/>
            <a:ext cx="1395412" cy="828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92" name="Oval 47"/>
          <p:cNvSpPr>
            <a:spLocks noChangeArrowheads="1"/>
          </p:cNvSpPr>
          <p:nvPr/>
        </p:nvSpPr>
        <p:spPr bwMode="auto">
          <a:xfrm>
            <a:off x="4211638" y="3487738"/>
            <a:ext cx="109537" cy="1223962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93" name="Arc 48"/>
          <p:cNvSpPr>
            <a:spLocks/>
          </p:cNvSpPr>
          <p:nvPr/>
        </p:nvSpPr>
        <p:spPr bwMode="auto">
          <a:xfrm rot="13673550" flipV="1">
            <a:off x="4661694" y="2547144"/>
            <a:ext cx="1692275" cy="172878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ity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524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2808288" y="692150"/>
            <a:ext cx="3905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b="1">
                <a:ea typeface="宋体" pitchFamily="2" charset="-122"/>
              </a:rPr>
              <a:t>Image Acquisition and processing</a:t>
            </a:r>
            <a:endParaRPr lang="en-US" altLang="zh-CN">
              <a:ea typeface="宋体" pitchFamily="2" charset="-122"/>
            </a:endParaRPr>
          </a:p>
        </p:txBody>
      </p:sp>
      <p:sp>
        <p:nvSpPr>
          <p:cNvPr id="50180" name="Text Box 5"/>
          <p:cNvSpPr txBox="1">
            <a:spLocks noChangeArrowheads="1"/>
          </p:cNvSpPr>
          <p:nvPr/>
        </p:nvSpPr>
        <p:spPr bwMode="auto">
          <a:xfrm>
            <a:off x="792163" y="1773238"/>
            <a:ext cx="74072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>
                <a:ea typeface="宋体" pitchFamily="2" charset="-122"/>
              </a:rPr>
              <a:t>Multiple cameras are required to capture and store the scene. </a:t>
            </a:r>
          </a:p>
        </p:txBody>
      </p:sp>
      <p:grpSp>
        <p:nvGrpSpPr>
          <p:cNvPr id="50181" name="Group 42"/>
          <p:cNvGrpSpPr>
            <a:grpSpLocks/>
          </p:cNvGrpSpPr>
          <p:nvPr/>
        </p:nvGrpSpPr>
        <p:grpSpPr bwMode="auto">
          <a:xfrm>
            <a:off x="808038" y="2574925"/>
            <a:ext cx="4343400" cy="3201988"/>
            <a:chOff x="720" y="1968"/>
            <a:chExt cx="2736" cy="2017"/>
          </a:xfrm>
        </p:grpSpPr>
        <p:grpSp>
          <p:nvGrpSpPr>
            <p:cNvPr id="50189" name="Group 25"/>
            <p:cNvGrpSpPr>
              <a:grpSpLocks/>
            </p:cNvGrpSpPr>
            <p:nvPr/>
          </p:nvGrpSpPr>
          <p:grpSpPr bwMode="auto">
            <a:xfrm flipV="1">
              <a:off x="960" y="2448"/>
              <a:ext cx="2304" cy="720"/>
              <a:chOff x="1632" y="2496"/>
              <a:chExt cx="2304" cy="720"/>
            </a:xfrm>
          </p:grpSpPr>
          <p:sp>
            <p:nvSpPr>
              <p:cNvPr id="50205" name="Line 10"/>
              <p:cNvSpPr>
                <a:spLocks noChangeShapeType="1"/>
              </p:cNvSpPr>
              <p:nvPr/>
            </p:nvSpPr>
            <p:spPr bwMode="auto">
              <a:xfrm flipH="1">
                <a:off x="1632" y="2496"/>
                <a:ext cx="1152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06" name="Line 11"/>
              <p:cNvSpPr>
                <a:spLocks noChangeShapeType="1"/>
              </p:cNvSpPr>
              <p:nvPr/>
            </p:nvSpPr>
            <p:spPr bwMode="auto">
              <a:xfrm>
                <a:off x="2784" y="2496"/>
                <a:ext cx="1152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07" name="Line 12"/>
              <p:cNvSpPr>
                <a:spLocks noChangeShapeType="1"/>
              </p:cNvSpPr>
              <p:nvPr/>
            </p:nvSpPr>
            <p:spPr bwMode="auto">
              <a:xfrm flipH="1">
                <a:off x="2016" y="2496"/>
                <a:ext cx="768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08" name="Line 13"/>
              <p:cNvSpPr>
                <a:spLocks noChangeShapeType="1"/>
              </p:cNvSpPr>
              <p:nvPr/>
            </p:nvSpPr>
            <p:spPr bwMode="auto">
              <a:xfrm>
                <a:off x="2784" y="2496"/>
                <a:ext cx="768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09" name="Line 14"/>
              <p:cNvSpPr>
                <a:spLocks noChangeShapeType="1"/>
              </p:cNvSpPr>
              <p:nvPr/>
            </p:nvSpPr>
            <p:spPr bwMode="auto">
              <a:xfrm flipH="1">
                <a:off x="2400" y="2496"/>
                <a:ext cx="384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10" name="Line 15"/>
              <p:cNvSpPr>
                <a:spLocks noChangeShapeType="1"/>
              </p:cNvSpPr>
              <p:nvPr/>
            </p:nvSpPr>
            <p:spPr bwMode="auto">
              <a:xfrm>
                <a:off x="2784" y="2496"/>
                <a:ext cx="384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11" name="Line 16"/>
              <p:cNvSpPr>
                <a:spLocks noChangeShapeType="1"/>
              </p:cNvSpPr>
              <p:nvPr/>
            </p:nvSpPr>
            <p:spPr bwMode="auto">
              <a:xfrm>
                <a:off x="2784" y="2496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50190" name="Picture 27" descr="IMGA027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5" y="3216"/>
              <a:ext cx="1025" cy="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91" name="Rectangle 28"/>
            <p:cNvSpPr>
              <a:spLocks noChangeArrowheads="1"/>
            </p:cNvSpPr>
            <p:nvPr/>
          </p:nvSpPr>
          <p:spPr bwMode="auto">
            <a:xfrm>
              <a:off x="720" y="1968"/>
              <a:ext cx="192" cy="336"/>
            </a:xfrm>
            <a:prstGeom prst="rect">
              <a:avLst/>
            </a:prstGeom>
            <a:gradFill rotWithShape="1">
              <a:gsLst>
                <a:gs pos="0">
                  <a:srgbClr val="0B0B0B"/>
                </a:gs>
                <a:gs pos="50000">
                  <a:srgbClr val="B2B2B2"/>
                </a:gs>
                <a:gs pos="100000">
                  <a:srgbClr val="0B0B0B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2" name="Rectangle 29"/>
            <p:cNvSpPr>
              <a:spLocks noChangeArrowheads="1"/>
            </p:cNvSpPr>
            <p:nvPr/>
          </p:nvSpPr>
          <p:spPr bwMode="auto">
            <a:xfrm>
              <a:off x="768" y="2304"/>
              <a:ext cx="96" cy="48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3" name="Rectangle 30"/>
            <p:cNvSpPr>
              <a:spLocks noChangeArrowheads="1"/>
            </p:cNvSpPr>
            <p:nvPr/>
          </p:nvSpPr>
          <p:spPr bwMode="auto">
            <a:xfrm>
              <a:off x="1152" y="1968"/>
              <a:ext cx="192" cy="336"/>
            </a:xfrm>
            <a:prstGeom prst="rect">
              <a:avLst/>
            </a:prstGeom>
            <a:gradFill rotWithShape="1">
              <a:gsLst>
                <a:gs pos="0">
                  <a:srgbClr val="0B0B0B"/>
                </a:gs>
                <a:gs pos="50000">
                  <a:srgbClr val="B2B2B2"/>
                </a:gs>
                <a:gs pos="100000">
                  <a:srgbClr val="0B0B0B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4" name="Rectangle 31"/>
            <p:cNvSpPr>
              <a:spLocks noChangeArrowheads="1"/>
            </p:cNvSpPr>
            <p:nvPr/>
          </p:nvSpPr>
          <p:spPr bwMode="auto">
            <a:xfrm>
              <a:off x="1200" y="2304"/>
              <a:ext cx="96" cy="48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5" name="Rectangle 32"/>
            <p:cNvSpPr>
              <a:spLocks noChangeArrowheads="1"/>
            </p:cNvSpPr>
            <p:nvPr/>
          </p:nvSpPr>
          <p:spPr bwMode="auto">
            <a:xfrm>
              <a:off x="1584" y="1968"/>
              <a:ext cx="192" cy="336"/>
            </a:xfrm>
            <a:prstGeom prst="rect">
              <a:avLst/>
            </a:prstGeom>
            <a:gradFill rotWithShape="1">
              <a:gsLst>
                <a:gs pos="0">
                  <a:srgbClr val="0B0B0B"/>
                </a:gs>
                <a:gs pos="50000">
                  <a:srgbClr val="B2B2B2"/>
                </a:gs>
                <a:gs pos="100000">
                  <a:srgbClr val="0B0B0B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6" name="Rectangle 33"/>
            <p:cNvSpPr>
              <a:spLocks noChangeArrowheads="1"/>
            </p:cNvSpPr>
            <p:nvPr/>
          </p:nvSpPr>
          <p:spPr bwMode="auto">
            <a:xfrm>
              <a:off x="1632" y="2304"/>
              <a:ext cx="96" cy="48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7" name="Rectangle 34"/>
            <p:cNvSpPr>
              <a:spLocks noChangeArrowheads="1"/>
            </p:cNvSpPr>
            <p:nvPr/>
          </p:nvSpPr>
          <p:spPr bwMode="auto">
            <a:xfrm>
              <a:off x="2016" y="1968"/>
              <a:ext cx="192" cy="336"/>
            </a:xfrm>
            <a:prstGeom prst="rect">
              <a:avLst/>
            </a:prstGeom>
            <a:gradFill rotWithShape="1">
              <a:gsLst>
                <a:gs pos="0">
                  <a:srgbClr val="0B0B0B"/>
                </a:gs>
                <a:gs pos="50000">
                  <a:srgbClr val="B2B2B2"/>
                </a:gs>
                <a:gs pos="100000">
                  <a:srgbClr val="0B0B0B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8" name="Rectangle 35"/>
            <p:cNvSpPr>
              <a:spLocks noChangeArrowheads="1"/>
            </p:cNvSpPr>
            <p:nvPr/>
          </p:nvSpPr>
          <p:spPr bwMode="auto">
            <a:xfrm>
              <a:off x="2064" y="2304"/>
              <a:ext cx="96" cy="48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9" name="Rectangle 36"/>
            <p:cNvSpPr>
              <a:spLocks noChangeArrowheads="1"/>
            </p:cNvSpPr>
            <p:nvPr/>
          </p:nvSpPr>
          <p:spPr bwMode="auto">
            <a:xfrm>
              <a:off x="2400" y="1968"/>
              <a:ext cx="192" cy="336"/>
            </a:xfrm>
            <a:prstGeom prst="rect">
              <a:avLst/>
            </a:prstGeom>
            <a:gradFill rotWithShape="1">
              <a:gsLst>
                <a:gs pos="0">
                  <a:srgbClr val="0B0B0B"/>
                </a:gs>
                <a:gs pos="50000">
                  <a:srgbClr val="B2B2B2"/>
                </a:gs>
                <a:gs pos="100000">
                  <a:srgbClr val="0B0B0B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0" name="Rectangle 37"/>
            <p:cNvSpPr>
              <a:spLocks noChangeArrowheads="1"/>
            </p:cNvSpPr>
            <p:nvPr/>
          </p:nvSpPr>
          <p:spPr bwMode="auto">
            <a:xfrm>
              <a:off x="2448" y="2304"/>
              <a:ext cx="96" cy="48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1" name="Rectangle 38"/>
            <p:cNvSpPr>
              <a:spLocks noChangeArrowheads="1"/>
            </p:cNvSpPr>
            <p:nvPr/>
          </p:nvSpPr>
          <p:spPr bwMode="auto">
            <a:xfrm>
              <a:off x="2832" y="1968"/>
              <a:ext cx="192" cy="336"/>
            </a:xfrm>
            <a:prstGeom prst="rect">
              <a:avLst/>
            </a:prstGeom>
            <a:gradFill rotWithShape="1">
              <a:gsLst>
                <a:gs pos="0">
                  <a:srgbClr val="0B0B0B"/>
                </a:gs>
                <a:gs pos="50000">
                  <a:srgbClr val="B2B2B2"/>
                </a:gs>
                <a:gs pos="100000">
                  <a:srgbClr val="0B0B0B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2" name="Rectangle 39"/>
            <p:cNvSpPr>
              <a:spLocks noChangeArrowheads="1"/>
            </p:cNvSpPr>
            <p:nvPr/>
          </p:nvSpPr>
          <p:spPr bwMode="auto">
            <a:xfrm>
              <a:off x="2880" y="2304"/>
              <a:ext cx="96" cy="48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3" name="Rectangle 40"/>
            <p:cNvSpPr>
              <a:spLocks noChangeArrowheads="1"/>
            </p:cNvSpPr>
            <p:nvPr/>
          </p:nvSpPr>
          <p:spPr bwMode="auto">
            <a:xfrm>
              <a:off x="3264" y="1968"/>
              <a:ext cx="192" cy="336"/>
            </a:xfrm>
            <a:prstGeom prst="rect">
              <a:avLst/>
            </a:prstGeom>
            <a:gradFill rotWithShape="1">
              <a:gsLst>
                <a:gs pos="0">
                  <a:srgbClr val="0B0B0B"/>
                </a:gs>
                <a:gs pos="50000">
                  <a:srgbClr val="B2B2B2"/>
                </a:gs>
                <a:gs pos="100000">
                  <a:srgbClr val="0B0B0B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4" name="Rectangle 41"/>
            <p:cNvSpPr>
              <a:spLocks noChangeArrowheads="1"/>
            </p:cNvSpPr>
            <p:nvPr/>
          </p:nvSpPr>
          <p:spPr bwMode="auto">
            <a:xfrm>
              <a:off x="3312" y="2304"/>
              <a:ext cx="96" cy="48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182" name="AutoShape 44"/>
          <p:cNvSpPr>
            <a:spLocks noChangeArrowheads="1"/>
          </p:cNvSpPr>
          <p:nvPr/>
        </p:nvSpPr>
        <p:spPr bwMode="auto">
          <a:xfrm>
            <a:off x="5761038" y="3108325"/>
            <a:ext cx="2667000" cy="38100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CN">
                <a:solidFill>
                  <a:srgbClr val="FFFF00"/>
                </a:solidFill>
                <a:ea typeface="宋体" pitchFamily="2" charset="-122"/>
              </a:rPr>
              <a:t>1. How to store?</a:t>
            </a:r>
          </a:p>
        </p:txBody>
      </p:sp>
      <p:sp>
        <p:nvSpPr>
          <p:cNvPr id="50183" name="AutoShape 45"/>
          <p:cNvSpPr>
            <a:spLocks noChangeArrowheads="1"/>
          </p:cNvSpPr>
          <p:nvPr/>
        </p:nvSpPr>
        <p:spPr bwMode="auto">
          <a:xfrm>
            <a:off x="5761038" y="3565525"/>
            <a:ext cx="2667000" cy="38100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CN">
                <a:solidFill>
                  <a:srgbClr val="FFFF00"/>
                </a:solidFill>
                <a:ea typeface="宋体" pitchFamily="2" charset="-122"/>
              </a:rPr>
              <a:t>2. How to compress?</a:t>
            </a:r>
          </a:p>
        </p:txBody>
      </p:sp>
      <p:sp>
        <p:nvSpPr>
          <p:cNvPr id="50184" name="AutoShape 46"/>
          <p:cNvSpPr>
            <a:spLocks noChangeArrowheads="1"/>
          </p:cNvSpPr>
          <p:nvPr/>
        </p:nvSpPr>
        <p:spPr bwMode="auto">
          <a:xfrm>
            <a:off x="5761038" y="4022725"/>
            <a:ext cx="2667000" cy="38100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CN">
                <a:solidFill>
                  <a:srgbClr val="FFFF00"/>
                </a:solidFill>
                <a:ea typeface="宋体" pitchFamily="2" charset="-122"/>
              </a:rPr>
              <a:t>3. Compatibility problem.</a:t>
            </a:r>
          </a:p>
        </p:txBody>
      </p:sp>
      <p:sp>
        <p:nvSpPr>
          <p:cNvPr id="50185" name="AutoShape 47"/>
          <p:cNvSpPr>
            <a:spLocks noChangeArrowheads="1"/>
          </p:cNvSpPr>
          <p:nvPr/>
        </p:nvSpPr>
        <p:spPr bwMode="auto">
          <a:xfrm>
            <a:off x="5761038" y="4479925"/>
            <a:ext cx="2667000" cy="38100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CN">
                <a:solidFill>
                  <a:srgbClr val="FFFF00"/>
                </a:solidFill>
                <a:ea typeface="宋体" pitchFamily="2" charset="-122"/>
              </a:rPr>
              <a:t>4. Storage media.</a:t>
            </a:r>
          </a:p>
        </p:txBody>
      </p:sp>
      <p:sp>
        <p:nvSpPr>
          <p:cNvPr id="50186" name="AutoShape 48"/>
          <p:cNvSpPr>
            <a:spLocks noChangeArrowheads="1"/>
          </p:cNvSpPr>
          <p:nvPr/>
        </p:nvSpPr>
        <p:spPr bwMode="auto">
          <a:xfrm>
            <a:off x="5761038" y="4937125"/>
            <a:ext cx="2667000" cy="38100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CN">
                <a:solidFill>
                  <a:srgbClr val="FFFF00"/>
                </a:solidFill>
                <a:ea typeface="宋体" pitchFamily="2" charset="-122"/>
              </a:rPr>
              <a:t>5. Broadcast media</a:t>
            </a:r>
          </a:p>
        </p:txBody>
      </p:sp>
      <p:sp>
        <p:nvSpPr>
          <p:cNvPr id="50187" name="AutoShape 49"/>
          <p:cNvSpPr>
            <a:spLocks noChangeArrowheads="1"/>
          </p:cNvSpPr>
          <p:nvPr/>
        </p:nvSpPr>
        <p:spPr bwMode="auto">
          <a:xfrm>
            <a:off x="5761038" y="5394325"/>
            <a:ext cx="2667000" cy="38100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CN">
                <a:solidFill>
                  <a:srgbClr val="FFFF00"/>
                </a:solidFill>
                <a:ea typeface="宋体" pitchFamily="2" charset="-122"/>
              </a:rPr>
              <a:t>6. Real Time 3D Display</a:t>
            </a:r>
          </a:p>
        </p:txBody>
      </p:sp>
      <p:sp>
        <p:nvSpPr>
          <p:cNvPr id="50188" name="Text Box 50"/>
          <p:cNvSpPr txBox="1">
            <a:spLocks noChangeArrowheads="1"/>
          </p:cNvSpPr>
          <p:nvPr/>
        </p:nvSpPr>
        <p:spPr bwMode="auto">
          <a:xfrm>
            <a:off x="5684838" y="2611438"/>
            <a:ext cx="2647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>
                <a:ea typeface="宋体" pitchFamily="2" charset="-122"/>
              </a:rPr>
              <a:t>Major issues to consider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ity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524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2771775" y="657225"/>
            <a:ext cx="3829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b="1">
                <a:ea typeface="宋体" pitchFamily="2" charset="-122"/>
              </a:rPr>
              <a:t>Typical approach adopted to date</a:t>
            </a:r>
          </a:p>
        </p:txBody>
      </p:sp>
      <p:sp>
        <p:nvSpPr>
          <p:cNvPr id="51204" name="AutoShape 30"/>
          <p:cNvSpPr>
            <a:spLocks noChangeArrowheads="1"/>
          </p:cNvSpPr>
          <p:nvPr/>
        </p:nvSpPr>
        <p:spPr bwMode="auto">
          <a:xfrm>
            <a:off x="5807075" y="3251200"/>
            <a:ext cx="2868613" cy="38100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CN">
                <a:solidFill>
                  <a:srgbClr val="FFFF00"/>
                </a:solidFill>
                <a:ea typeface="宋体" pitchFamily="2" charset="-122"/>
              </a:rPr>
              <a:t>1. A computer is needed</a:t>
            </a:r>
          </a:p>
        </p:txBody>
      </p:sp>
      <p:sp>
        <p:nvSpPr>
          <p:cNvPr id="51205" name="AutoShape 31"/>
          <p:cNvSpPr>
            <a:spLocks noChangeArrowheads="1"/>
          </p:cNvSpPr>
          <p:nvPr/>
        </p:nvSpPr>
        <p:spPr bwMode="auto">
          <a:xfrm>
            <a:off x="5807075" y="3708400"/>
            <a:ext cx="2868613" cy="38100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CN">
                <a:solidFill>
                  <a:srgbClr val="FFFF00"/>
                </a:solidFill>
                <a:ea typeface="宋体" pitchFamily="2" charset="-122"/>
              </a:rPr>
              <a:t>2. Tedious process</a:t>
            </a:r>
          </a:p>
        </p:txBody>
      </p:sp>
      <p:sp>
        <p:nvSpPr>
          <p:cNvPr id="51206" name="AutoShape 32"/>
          <p:cNvSpPr>
            <a:spLocks noChangeArrowheads="1"/>
          </p:cNvSpPr>
          <p:nvPr/>
        </p:nvSpPr>
        <p:spPr bwMode="auto">
          <a:xfrm>
            <a:off x="5807075" y="4165600"/>
            <a:ext cx="2868613" cy="38100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CN">
                <a:solidFill>
                  <a:srgbClr val="FFFF00"/>
                </a:solidFill>
                <a:ea typeface="宋体" pitchFamily="2" charset="-122"/>
              </a:rPr>
              <a:t>3. Fast Processor required</a:t>
            </a:r>
          </a:p>
        </p:txBody>
      </p:sp>
      <p:sp>
        <p:nvSpPr>
          <p:cNvPr id="51207" name="AutoShape 34"/>
          <p:cNvSpPr>
            <a:spLocks noChangeArrowheads="1"/>
          </p:cNvSpPr>
          <p:nvPr/>
        </p:nvSpPr>
        <p:spPr bwMode="auto">
          <a:xfrm>
            <a:off x="5807075" y="4606925"/>
            <a:ext cx="2868613" cy="38100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CN">
                <a:solidFill>
                  <a:srgbClr val="FFFF00"/>
                </a:solidFill>
                <a:ea typeface="宋体" pitchFamily="2" charset="-122"/>
              </a:rPr>
              <a:t>4. Higher Cost</a:t>
            </a:r>
          </a:p>
        </p:txBody>
      </p:sp>
      <p:sp>
        <p:nvSpPr>
          <p:cNvPr id="51208" name="Text Box 36"/>
          <p:cNvSpPr txBox="1">
            <a:spLocks noChangeArrowheads="1"/>
          </p:cNvSpPr>
          <p:nvPr/>
        </p:nvSpPr>
        <p:spPr bwMode="auto">
          <a:xfrm>
            <a:off x="5724525" y="2754313"/>
            <a:ext cx="2025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>
                <a:ea typeface="宋体" pitchFamily="2" charset="-122"/>
              </a:rPr>
              <a:t>Issues to consider</a:t>
            </a:r>
          </a:p>
        </p:txBody>
      </p:sp>
      <p:sp>
        <p:nvSpPr>
          <p:cNvPr id="51209" name="Rectangle 37"/>
          <p:cNvSpPr>
            <a:spLocks noChangeArrowheads="1"/>
          </p:cNvSpPr>
          <p:nvPr/>
        </p:nvSpPr>
        <p:spPr bwMode="auto">
          <a:xfrm>
            <a:off x="1965325" y="4041775"/>
            <a:ext cx="2819400" cy="3048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ea typeface="宋体" pitchFamily="2" charset="-122"/>
              </a:rPr>
              <a:t>3D Monitor</a:t>
            </a:r>
          </a:p>
        </p:txBody>
      </p:sp>
      <p:sp>
        <p:nvSpPr>
          <p:cNvPr id="51210" name="Line 38"/>
          <p:cNvSpPr>
            <a:spLocks noChangeShapeType="1"/>
          </p:cNvSpPr>
          <p:nvPr/>
        </p:nvSpPr>
        <p:spPr bwMode="auto">
          <a:xfrm flipH="1">
            <a:off x="1508125" y="4346575"/>
            <a:ext cx="1828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1" name="Line 39"/>
          <p:cNvSpPr>
            <a:spLocks noChangeShapeType="1"/>
          </p:cNvSpPr>
          <p:nvPr/>
        </p:nvSpPr>
        <p:spPr bwMode="auto">
          <a:xfrm>
            <a:off x="3336925" y="4346575"/>
            <a:ext cx="1828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2" name="Line 40"/>
          <p:cNvSpPr>
            <a:spLocks noChangeShapeType="1"/>
          </p:cNvSpPr>
          <p:nvPr/>
        </p:nvSpPr>
        <p:spPr bwMode="auto">
          <a:xfrm flipH="1">
            <a:off x="2117725" y="4346575"/>
            <a:ext cx="1219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3" name="Line 41"/>
          <p:cNvSpPr>
            <a:spLocks noChangeShapeType="1"/>
          </p:cNvSpPr>
          <p:nvPr/>
        </p:nvSpPr>
        <p:spPr bwMode="auto">
          <a:xfrm>
            <a:off x="3336925" y="4346575"/>
            <a:ext cx="1219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4" name="Line 42"/>
          <p:cNvSpPr>
            <a:spLocks noChangeShapeType="1"/>
          </p:cNvSpPr>
          <p:nvPr/>
        </p:nvSpPr>
        <p:spPr bwMode="auto">
          <a:xfrm flipH="1">
            <a:off x="2727325" y="4346575"/>
            <a:ext cx="609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5" name="Line 43"/>
          <p:cNvSpPr>
            <a:spLocks noChangeShapeType="1"/>
          </p:cNvSpPr>
          <p:nvPr/>
        </p:nvSpPr>
        <p:spPr bwMode="auto">
          <a:xfrm>
            <a:off x="3336925" y="4346575"/>
            <a:ext cx="609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6" name="Line 44"/>
          <p:cNvSpPr>
            <a:spLocks noChangeShapeType="1"/>
          </p:cNvSpPr>
          <p:nvPr/>
        </p:nvSpPr>
        <p:spPr bwMode="auto">
          <a:xfrm>
            <a:off x="3336925" y="4346575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7" name="Text Box 45"/>
          <p:cNvSpPr txBox="1">
            <a:spLocks noChangeArrowheads="1"/>
          </p:cNvSpPr>
          <p:nvPr/>
        </p:nvSpPr>
        <p:spPr bwMode="auto">
          <a:xfrm>
            <a:off x="1339850" y="5473700"/>
            <a:ext cx="396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600">
                <a:ea typeface="宋体" pitchFamily="2" charset="-122"/>
              </a:rPr>
              <a:t>V</a:t>
            </a:r>
            <a:r>
              <a:rPr lang="en-US" altLang="zh-CN" sz="1600" baseline="-25000">
                <a:ea typeface="宋体" pitchFamily="2" charset="-122"/>
              </a:rPr>
              <a:t>1</a:t>
            </a:r>
            <a:endParaRPr lang="en-US" altLang="zh-CN" sz="1600">
              <a:ea typeface="宋体" pitchFamily="2" charset="-122"/>
            </a:endParaRPr>
          </a:p>
        </p:txBody>
      </p:sp>
      <p:sp>
        <p:nvSpPr>
          <p:cNvPr id="51218" name="Text Box 46"/>
          <p:cNvSpPr txBox="1">
            <a:spLocks noChangeArrowheads="1"/>
          </p:cNvSpPr>
          <p:nvPr/>
        </p:nvSpPr>
        <p:spPr bwMode="auto">
          <a:xfrm>
            <a:off x="1949450" y="5489575"/>
            <a:ext cx="396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600">
                <a:ea typeface="宋体" pitchFamily="2" charset="-122"/>
              </a:rPr>
              <a:t>V</a:t>
            </a:r>
            <a:r>
              <a:rPr lang="en-US" altLang="zh-CN" sz="1600" baseline="-25000">
                <a:ea typeface="宋体" pitchFamily="2" charset="-122"/>
              </a:rPr>
              <a:t>2</a:t>
            </a:r>
            <a:endParaRPr lang="en-US" altLang="zh-CN" sz="1600">
              <a:ea typeface="宋体" pitchFamily="2" charset="-122"/>
            </a:endParaRPr>
          </a:p>
        </p:txBody>
      </p:sp>
      <p:sp>
        <p:nvSpPr>
          <p:cNvPr id="51219" name="Text Box 47"/>
          <p:cNvSpPr txBox="1">
            <a:spLocks noChangeArrowheads="1"/>
          </p:cNvSpPr>
          <p:nvPr/>
        </p:nvSpPr>
        <p:spPr bwMode="auto">
          <a:xfrm>
            <a:off x="2559050" y="5489575"/>
            <a:ext cx="396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600">
                <a:ea typeface="宋体" pitchFamily="2" charset="-122"/>
              </a:rPr>
              <a:t>V</a:t>
            </a:r>
            <a:r>
              <a:rPr lang="en-US" altLang="zh-CN" sz="1600" baseline="-25000">
                <a:ea typeface="宋体" pitchFamily="2" charset="-122"/>
              </a:rPr>
              <a:t>3</a:t>
            </a:r>
            <a:endParaRPr lang="en-US" altLang="zh-CN" sz="1600">
              <a:ea typeface="宋体" pitchFamily="2" charset="-122"/>
            </a:endParaRPr>
          </a:p>
        </p:txBody>
      </p:sp>
      <p:sp>
        <p:nvSpPr>
          <p:cNvPr id="51220" name="Text Box 48"/>
          <p:cNvSpPr txBox="1">
            <a:spLocks noChangeArrowheads="1"/>
          </p:cNvSpPr>
          <p:nvPr/>
        </p:nvSpPr>
        <p:spPr bwMode="auto">
          <a:xfrm>
            <a:off x="3168650" y="5489575"/>
            <a:ext cx="396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600">
                <a:ea typeface="宋体" pitchFamily="2" charset="-122"/>
              </a:rPr>
              <a:t>V</a:t>
            </a:r>
            <a:r>
              <a:rPr lang="en-US" altLang="zh-CN" sz="1600" baseline="-25000">
                <a:ea typeface="宋体" pitchFamily="2" charset="-122"/>
              </a:rPr>
              <a:t>4</a:t>
            </a:r>
            <a:endParaRPr lang="en-US" altLang="zh-CN" sz="1600">
              <a:ea typeface="宋体" pitchFamily="2" charset="-122"/>
            </a:endParaRPr>
          </a:p>
        </p:txBody>
      </p:sp>
      <p:sp>
        <p:nvSpPr>
          <p:cNvPr id="51221" name="Text Box 49"/>
          <p:cNvSpPr txBox="1">
            <a:spLocks noChangeArrowheads="1"/>
          </p:cNvSpPr>
          <p:nvPr/>
        </p:nvSpPr>
        <p:spPr bwMode="auto">
          <a:xfrm>
            <a:off x="3717925" y="5489575"/>
            <a:ext cx="396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600">
                <a:ea typeface="宋体" pitchFamily="2" charset="-122"/>
              </a:rPr>
              <a:t>V</a:t>
            </a:r>
            <a:r>
              <a:rPr lang="en-US" altLang="zh-CN" sz="1600" baseline="-25000">
                <a:ea typeface="宋体" pitchFamily="2" charset="-122"/>
              </a:rPr>
              <a:t>5</a:t>
            </a:r>
            <a:endParaRPr lang="en-US" altLang="zh-CN" sz="1600">
              <a:ea typeface="宋体" pitchFamily="2" charset="-122"/>
            </a:endParaRPr>
          </a:p>
        </p:txBody>
      </p:sp>
      <p:sp>
        <p:nvSpPr>
          <p:cNvPr id="51222" name="Text Box 50"/>
          <p:cNvSpPr txBox="1">
            <a:spLocks noChangeArrowheads="1"/>
          </p:cNvSpPr>
          <p:nvPr/>
        </p:nvSpPr>
        <p:spPr bwMode="auto">
          <a:xfrm>
            <a:off x="4327525" y="5505450"/>
            <a:ext cx="396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600">
                <a:ea typeface="宋体" pitchFamily="2" charset="-122"/>
              </a:rPr>
              <a:t>V</a:t>
            </a:r>
            <a:r>
              <a:rPr lang="en-US" altLang="zh-CN" sz="1600" baseline="-25000">
                <a:ea typeface="宋体" pitchFamily="2" charset="-122"/>
              </a:rPr>
              <a:t>6</a:t>
            </a:r>
            <a:endParaRPr lang="en-US" altLang="zh-CN" sz="1600">
              <a:ea typeface="宋体" pitchFamily="2" charset="-122"/>
            </a:endParaRPr>
          </a:p>
        </p:txBody>
      </p:sp>
      <p:sp>
        <p:nvSpPr>
          <p:cNvPr id="51223" name="Text Box 51"/>
          <p:cNvSpPr txBox="1">
            <a:spLocks noChangeArrowheads="1"/>
          </p:cNvSpPr>
          <p:nvPr/>
        </p:nvSpPr>
        <p:spPr bwMode="auto">
          <a:xfrm>
            <a:off x="4937125" y="5505450"/>
            <a:ext cx="396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600">
                <a:ea typeface="宋体" pitchFamily="2" charset="-122"/>
              </a:rPr>
              <a:t>V</a:t>
            </a:r>
            <a:r>
              <a:rPr lang="en-US" altLang="zh-CN" sz="1600" baseline="-25000">
                <a:ea typeface="宋体" pitchFamily="2" charset="-122"/>
              </a:rPr>
              <a:t>7</a:t>
            </a:r>
            <a:endParaRPr lang="en-US" altLang="zh-CN" sz="1600">
              <a:ea typeface="宋体" pitchFamily="2" charset="-122"/>
            </a:endParaRPr>
          </a:p>
        </p:txBody>
      </p:sp>
      <p:sp>
        <p:nvSpPr>
          <p:cNvPr id="51224" name="AutoShape 53"/>
          <p:cNvSpPr>
            <a:spLocks noChangeArrowheads="1"/>
          </p:cNvSpPr>
          <p:nvPr/>
        </p:nvSpPr>
        <p:spPr bwMode="auto">
          <a:xfrm>
            <a:off x="1187450" y="2806700"/>
            <a:ext cx="1066800" cy="6858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ea typeface="宋体" pitchFamily="2" charset="-122"/>
              </a:rPr>
              <a:t>3D File</a:t>
            </a:r>
          </a:p>
        </p:txBody>
      </p:sp>
      <p:sp>
        <p:nvSpPr>
          <p:cNvPr id="51225" name="Rectangle 54"/>
          <p:cNvSpPr>
            <a:spLocks noChangeArrowheads="1"/>
          </p:cNvSpPr>
          <p:nvPr/>
        </p:nvSpPr>
        <p:spPr bwMode="auto">
          <a:xfrm>
            <a:off x="2590800" y="2870200"/>
            <a:ext cx="1524000" cy="533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ea typeface="宋体" pitchFamily="2" charset="-122"/>
              </a:rPr>
              <a:t>Renderer</a:t>
            </a:r>
          </a:p>
        </p:txBody>
      </p:sp>
      <p:sp>
        <p:nvSpPr>
          <p:cNvPr id="51226" name="AutoShape 55"/>
          <p:cNvSpPr>
            <a:spLocks noChangeArrowheads="1"/>
          </p:cNvSpPr>
          <p:nvPr/>
        </p:nvSpPr>
        <p:spPr bwMode="auto">
          <a:xfrm>
            <a:off x="2254250" y="300355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7" name="AutoShape 56"/>
          <p:cNvSpPr>
            <a:spLocks noChangeArrowheads="1"/>
          </p:cNvSpPr>
          <p:nvPr/>
        </p:nvSpPr>
        <p:spPr bwMode="auto">
          <a:xfrm>
            <a:off x="3132138" y="3417888"/>
            <a:ext cx="431800" cy="612775"/>
          </a:xfrm>
          <a:prstGeom prst="downArrow">
            <a:avLst>
              <a:gd name="adj1" fmla="val 50000"/>
              <a:gd name="adj2" fmla="val 35478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8" name="Text Box 57"/>
          <p:cNvSpPr txBox="1">
            <a:spLocks noChangeArrowheads="1"/>
          </p:cNvSpPr>
          <p:nvPr/>
        </p:nvSpPr>
        <p:spPr bwMode="auto">
          <a:xfrm>
            <a:off x="1150938" y="1477963"/>
            <a:ext cx="5784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>
                <a:ea typeface="宋体" pitchFamily="2" charset="-122"/>
              </a:rPr>
              <a:t>1. Digitize and store multi-view images into a computer.</a:t>
            </a:r>
          </a:p>
        </p:txBody>
      </p:sp>
      <p:sp>
        <p:nvSpPr>
          <p:cNvPr id="51229" name="Text Box 58"/>
          <p:cNvSpPr txBox="1">
            <a:spLocks noChangeArrowheads="1"/>
          </p:cNvSpPr>
          <p:nvPr/>
        </p:nvSpPr>
        <p:spPr bwMode="auto">
          <a:xfrm>
            <a:off x="1185863" y="1982788"/>
            <a:ext cx="6775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>
                <a:ea typeface="宋体" pitchFamily="2" charset="-122"/>
              </a:rPr>
              <a:t>2. Create virtual 3D scenes with graphical software (e.g. 3DMAX)</a:t>
            </a:r>
          </a:p>
        </p:txBody>
      </p:sp>
      <p:sp>
        <p:nvSpPr>
          <p:cNvPr id="51230" name="AutoShape 59"/>
          <p:cNvSpPr>
            <a:spLocks noChangeArrowheads="1"/>
          </p:cNvSpPr>
          <p:nvPr/>
        </p:nvSpPr>
        <p:spPr bwMode="auto">
          <a:xfrm>
            <a:off x="5807075" y="5049838"/>
            <a:ext cx="2868613" cy="38100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CN">
                <a:solidFill>
                  <a:srgbClr val="FFFF00"/>
                </a:solidFill>
                <a:ea typeface="宋体" pitchFamily="2" charset="-122"/>
              </a:rPr>
              <a:t>5. Bulky setup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ity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524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2771775" y="657225"/>
            <a:ext cx="3829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b="1">
                <a:ea typeface="宋体" pitchFamily="2" charset="-122"/>
              </a:rPr>
              <a:t>Typical approach adopted to date</a:t>
            </a:r>
          </a:p>
        </p:txBody>
      </p:sp>
      <p:sp>
        <p:nvSpPr>
          <p:cNvPr id="52228" name="AutoShape 4"/>
          <p:cNvSpPr>
            <a:spLocks noChangeArrowheads="1"/>
          </p:cNvSpPr>
          <p:nvPr/>
        </p:nvSpPr>
        <p:spPr bwMode="auto">
          <a:xfrm>
            <a:off x="5807075" y="3251200"/>
            <a:ext cx="2868613" cy="38100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CN">
                <a:solidFill>
                  <a:srgbClr val="FFFF00"/>
                </a:solidFill>
                <a:ea typeface="宋体" pitchFamily="2" charset="-122"/>
              </a:rPr>
              <a:t>1. 3D camera is needed</a:t>
            </a:r>
          </a:p>
        </p:txBody>
      </p:sp>
      <p:sp>
        <p:nvSpPr>
          <p:cNvPr id="52229" name="AutoShape 5"/>
          <p:cNvSpPr>
            <a:spLocks noChangeArrowheads="1"/>
          </p:cNvSpPr>
          <p:nvPr/>
        </p:nvSpPr>
        <p:spPr bwMode="auto">
          <a:xfrm>
            <a:off x="5807075" y="3708400"/>
            <a:ext cx="2868613" cy="38100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CN">
                <a:solidFill>
                  <a:srgbClr val="FFFF00"/>
                </a:solidFill>
                <a:ea typeface="宋体" pitchFamily="2" charset="-122"/>
              </a:rPr>
              <a:t>2. Tedious process</a:t>
            </a:r>
          </a:p>
        </p:txBody>
      </p:sp>
      <p:sp>
        <p:nvSpPr>
          <p:cNvPr id="52230" name="AutoShape 6"/>
          <p:cNvSpPr>
            <a:spLocks noChangeArrowheads="1"/>
          </p:cNvSpPr>
          <p:nvPr/>
        </p:nvSpPr>
        <p:spPr bwMode="auto">
          <a:xfrm>
            <a:off x="5807075" y="4165600"/>
            <a:ext cx="2868613" cy="38100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CN">
                <a:solidFill>
                  <a:srgbClr val="FFFF00"/>
                </a:solidFill>
                <a:ea typeface="宋体" pitchFamily="2" charset="-122"/>
              </a:rPr>
              <a:t>3. Fast Processor required</a:t>
            </a:r>
          </a:p>
        </p:txBody>
      </p:sp>
      <p:sp>
        <p:nvSpPr>
          <p:cNvPr id="52231" name="AutoShape 7"/>
          <p:cNvSpPr>
            <a:spLocks noChangeArrowheads="1"/>
          </p:cNvSpPr>
          <p:nvPr/>
        </p:nvSpPr>
        <p:spPr bwMode="auto">
          <a:xfrm>
            <a:off x="5807075" y="4606925"/>
            <a:ext cx="2868613" cy="38100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CN">
                <a:solidFill>
                  <a:srgbClr val="FFFF00"/>
                </a:solidFill>
                <a:ea typeface="宋体" pitchFamily="2" charset="-122"/>
              </a:rPr>
              <a:t>4. Higher Cost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5724525" y="2754313"/>
            <a:ext cx="2025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>
                <a:ea typeface="宋体" pitchFamily="2" charset="-122"/>
              </a:rPr>
              <a:t>Issues to consider</a:t>
            </a:r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1965325" y="4041775"/>
            <a:ext cx="2819400" cy="3048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ea typeface="宋体" pitchFamily="2" charset="-122"/>
              </a:rPr>
              <a:t>3D Monitor</a:t>
            </a:r>
          </a:p>
        </p:txBody>
      </p:sp>
      <p:sp>
        <p:nvSpPr>
          <p:cNvPr id="52234" name="Line 10"/>
          <p:cNvSpPr>
            <a:spLocks noChangeShapeType="1"/>
          </p:cNvSpPr>
          <p:nvPr/>
        </p:nvSpPr>
        <p:spPr bwMode="auto">
          <a:xfrm flipH="1">
            <a:off x="1508125" y="4346575"/>
            <a:ext cx="1828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5" name="Line 11"/>
          <p:cNvSpPr>
            <a:spLocks noChangeShapeType="1"/>
          </p:cNvSpPr>
          <p:nvPr/>
        </p:nvSpPr>
        <p:spPr bwMode="auto">
          <a:xfrm>
            <a:off x="3336925" y="4346575"/>
            <a:ext cx="1828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6" name="Line 12"/>
          <p:cNvSpPr>
            <a:spLocks noChangeShapeType="1"/>
          </p:cNvSpPr>
          <p:nvPr/>
        </p:nvSpPr>
        <p:spPr bwMode="auto">
          <a:xfrm flipH="1">
            <a:off x="2117725" y="4346575"/>
            <a:ext cx="1219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7" name="Line 13"/>
          <p:cNvSpPr>
            <a:spLocks noChangeShapeType="1"/>
          </p:cNvSpPr>
          <p:nvPr/>
        </p:nvSpPr>
        <p:spPr bwMode="auto">
          <a:xfrm>
            <a:off x="3336925" y="4346575"/>
            <a:ext cx="1219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8" name="Line 14"/>
          <p:cNvSpPr>
            <a:spLocks noChangeShapeType="1"/>
          </p:cNvSpPr>
          <p:nvPr/>
        </p:nvSpPr>
        <p:spPr bwMode="auto">
          <a:xfrm flipH="1">
            <a:off x="2727325" y="4346575"/>
            <a:ext cx="609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9" name="Line 15"/>
          <p:cNvSpPr>
            <a:spLocks noChangeShapeType="1"/>
          </p:cNvSpPr>
          <p:nvPr/>
        </p:nvSpPr>
        <p:spPr bwMode="auto">
          <a:xfrm>
            <a:off x="3336925" y="4346575"/>
            <a:ext cx="609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0" name="Line 16"/>
          <p:cNvSpPr>
            <a:spLocks noChangeShapeType="1"/>
          </p:cNvSpPr>
          <p:nvPr/>
        </p:nvSpPr>
        <p:spPr bwMode="auto">
          <a:xfrm>
            <a:off x="3336925" y="4346575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1" name="Text Box 17"/>
          <p:cNvSpPr txBox="1">
            <a:spLocks noChangeArrowheads="1"/>
          </p:cNvSpPr>
          <p:nvPr/>
        </p:nvSpPr>
        <p:spPr bwMode="auto">
          <a:xfrm>
            <a:off x="1339850" y="5473700"/>
            <a:ext cx="396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600">
                <a:ea typeface="宋体" pitchFamily="2" charset="-122"/>
              </a:rPr>
              <a:t>V</a:t>
            </a:r>
            <a:r>
              <a:rPr lang="en-US" altLang="zh-CN" sz="1600" baseline="-25000">
                <a:ea typeface="宋体" pitchFamily="2" charset="-122"/>
              </a:rPr>
              <a:t>1</a:t>
            </a:r>
            <a:endParaRPr lang="en-US" altLang="zh-CN" sz="1600">
              <a:ea typeface="宋体" pitchFamily="2" charset="-122"/>
            </a:endParaRPr>
          </a:p>
        </p:txBody>
      </p:sp>
      <p:sp>
        <p:nvSpPr>
          <p:cNvPr id="52242" name="Text Box 18"/>
          <p:cNvSpPr txBox="1">
            <a:spLocks noChangeArrowheads="1"/>
          </p:cNvSpPr>
          <p:nvPr/>
        </p:nvSpPr>
        <p:spPr bwMode="auto">
          <a:xfrm>
            <a:off x="1949450" y="5489575"/>
            <a:ext cx="396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600">
                <a:ea typeface="宋体" pitchFamily="2" charset="-122"/>
              </a:rPr>
              <a:t>V</a:t>
            </a:r>
            <a:r>
              <a:rPr lang="en-US" altLang="zh-CN" sz="1600" baseline="-25000">
                <a:ea typeface="宋体" pitchFamily="2" charset="-122"/>
              </a:rPr>
              <a:t>2</a:t>
            </a:r>
            <a:endParaRPr lang="en-US" altLang="zh-CN" sz="1600">
              <a:ea typeface="宋体" pitchFamily="2" charset="-122"/>
            </a:endParaRPr>
          </a:p>
        </p:txBody>
      </p:sp>
      <p:sp>
        <p:nvSpPr>
          <p:cNvPr id="52243" name="Text Box 19"/>
          <p:cNvSpPr txBox="1">
            <a:spLocks noChangeArrowheads="1"/>
          </p:cNvSpPr>
          <p:nvPr/>
        </p:nvSpPr>
        <p:spPr bwMode="auto">
          <a:xfrm>
            <a:off x="2559050" y="5489575"/>
            <a:ext cx="396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600">
                <a:ea typeface="宋体" pitchFamily="2" charset="-122"/>
              </a:rPr>
              <a:t>V</a:t>
            </a:r>
            <a:r>
              <a:rPr lang="en-US" altLang="zh-CN" sz="1600" baseline="-25000">
                <a:ea typeface="宋体" pitchFamily="2" charset="-122"/>
              </a:rPr>
              <a:t>3</a:t>
            </a:r>
            <a:endParaRPr lang="en-US" altLang="zh-CN" sz="1600">
              <a:ea typeface="宋体" pitchFamily="2" charset="-122"/>
            </a:endParaRPr>
          </a:p>
        </p:txBody>
      </p:sp>
      <p:sp>
        <p:nvSpPr>
          <p:cNvPr id="52244" name="Text Box 20"/>
          <p:cNvSpPr txBox="1">
            <a:spLocks noChangeArrowheads="1"/>
          </p:cNvSpPr>
          <p:nvPr/>
        </p:nvSpPr>
        <p:spPr bwMode="auto">
          <a:xfrm>
            <a:off x="3168650" y="5489575"/>
            <a:ext cx="396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600">
                <a:ea typeface="宋体" pitchFamily="2" charset="-122"/>
              </a:rPr>
              <a:t>V</a:t>
            </a:r>
            <a:r>
              <a:rPr lang="en-US" altLang="zh-CN" sz="1600" baseline="-25000">
                <a:ea typeface="宋体" pitchFamily="2" charset="-122"/>
              </a:rPr>
              <a:t>4</a:t>
            </a:r>
            <a:endParaRPr lang="en-US" altLang="zh-CN" sz="1600">
              <a:ea typeface="宋体" pitchFamily="2" charset="-122"/>
            </a:endParaRPr>
          </a:p>
        </p:txBody>
      </p:sp>
      <p:sp>
        <p:nvSpPr>
          <p:cNvPr id="52245" name="Text Box 21"/>
          <p:cNvSpPr txBox="1">
            <a:spLocks noChangeArrowheads="1"/>
          </p:cNvSpPr>
          <p:nvPr/>
        </p:nvSpPr>
        <p:spPr bwMode="auto">
          <a:xfrm>
            <a:off x="3717925" y="5489575"/>
            <a:ext cx="396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600">
                <a:ea typeface="宋体" pitchFamily="2" charset="-122"/>
              </a:rPr>
              <a:t>V</a:t>
            </a:r>
            <a:r>
              <a:rPr lang="en-US" altLang="zh-CN" sz="1600" baseline="-25000">
                <a:ea typeface="宋体" pitchFamily="2" charset="-122"/>
              </a:rPr>
              <a:t>5</a:t>
            </a:r>
            <a:endParaRPr lang="en-US" altLang="zh-CN" sz="1600">
              <a:ea typeface="宋体" pitchFamily="2" charset="-122"/>
            </a:endParaRPr>
          </a:p>
        </p:txBody>
      </p:sp>
      <p:sp>
        <p:nvSpPr>
          <p:cNvPr id="52246" name="Text Box 22"/>
          <p:cNvSpPr txBox="1">
            <a:spLocks noChangeArrowheads="1"/>
          </p:cNvSpPr>
          <p:nvPr/>
        </p:nvSpPr>
        <p:spPr bwMode="auto">
          <a:xfrm>
            <a:off x="4327525" y="5505450"/>
            <a:ext cx="396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600">
                <a:ea typeface="宋体" pitchFamily="2" charset="-122"/>
              </a:rPr>
              <a:t>V</a:t>
            </a:r>
            <a:r>
              <a:rPr lang="en-US" altLang="zh-CN" sz="1600" baseline="-25000">
                <a:ea typeface="宋体" pitchFamily="2" charset="-122"/>
              </a:rPr>
              <a:t>6</a:t>
            </a:r>
            <a:endParaRPr lang="en-US" altLang="zh-CN" sz="1600">
              <a:ea typeface="宋体" pitchFamily="2" charset="-122"/>
            </a:endParaRPr>
          </a:p>
        </p:txBody>
      </p:sp>
      <p:sp>
        <p:nvSpPr>
          <p:cNvPr id="52247" name="Text Box 23"/>
          <p:cNvSpPr txBox="1">
            <a:spLocks noChangeArrowheads="1"/>
          </p:cNvSpPr>
          <p:nvPr/>
        </p:nvSpPr>
        <p:spPr bwMode="auto">
          <a:xfrm>
            <a:off x="4937125" y="5505450"/>
            <a:ext cx="396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600">
                <a:ea typeface="宋体" pitchFamily="2" charset="-122"/>
              </a:rPr>
              <a:t>V</a:t>
            </a:r>
            <a:r>
              <a:rPr lang="en-US" altLang="zh-CN" sz="1600" baseline="-25000">
                <a:ea typeface="宋体" pitchFamily="2" charset="-122"/>
              </a:rPr>
              <a:t>7</a:t>
            </a:r>
            <a:endParaRPr lang="en-US" altLang="zh-CN" sz="1600">
              <a:ea typeface="宋体" pitchFamily="2" charset="-122"/>
            </a:endParaRPr>
          </a:p>
        </p:txBody>
      </p:sp>
      <p:sp>
        <p:nvSpPr>
          <p:cNvPr id="52248" name="AutoShape 24"/>
          <p:cNvSpPr>
            <a:spLocks noChangeArrowheads="1"/>
          </p:cNvSpPr>
          <p:nvPr/>
        </p:nvSpPr>
        <p:spPr bwMode="auto">
          <a:xfrm>
            <a:off x="912813" y="2816225"/>
            <a:ext cx="1282700" cy="6858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ea typeface="宋体" pitchFamily="2" charset="-122"/>
              </a:rPr>
              <a:t>2D+Depth</a:t>
            </a:r>
          </a:p>
        </p:txBody>
      </p:sp>
      <p:sp>
        <p:nvSpPr>
          <p:cNvPr id="52249" name="Rectangle 25"/>
          <p:cNvSpPr>
            <a:spLocks noChangeArrowheads="1"/>
          </p:cNvSpPr>
          <p:nvPr/>
        </p:nvSpPr>
        <p:spPr bwMode="auto">
          <a:xfrm>
            <a:off x="2590800" y="2870200"/>
            <a:ext cx="1524000" cy="533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ea typeface="宋体" pitchFamily="2" charset="-122"/>
              </a:rPr>
              <a:t>Renderer</a:t>
            </a:r>
          </a:p>
        </p:txBody>
      </p:sp>
      <p:sp>
        <p:nvSpPr>
          <p:cNvPr id="52250" name="AutoShape 26"/>
          <p:cNvSpPr>
            <a:spLocks noChangeArrowheads="1"/>
          </p:cNvSpPr>
          <p:nvPr/>
        </p:nvSpPr>
        <p:spPr bwMode="auto">
          <a:xfrm>
            <a:off x="2254250" y="300355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51" name="AutoShape 27"/>
          <p:cNvSpPr>
            <a:spLocks noChangeArrowheads="1"/>
          </p:cNvSpPr>
          <p:nvPr/>
        </p:nvSpPr>
        <p:spPr bwMode="auto">
          <a:xfrm>
            <a:off x="3132138" y="3417888"/>
            <a:ext cx="431800" cy="612775"/>
          </a:xfrm>
          <a:prstGeom prst="downArrow">
            <a:avLst>
              <a:gd name="adj1" fmla="val 50000"/>
              <a:gd name="adj2" fmla="val 35478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52" name="Text Box 28"/>
          <p:cNvSpPr txBox="1">
            <a:spLocks noChangeArrowheads="1"/>
          </p:cNvSpPr>
          <p:nvPr/>
        </p:nvSpPr>
        <p:spPr bwMode="auto">
          <a:xfrm>
            <a:off x="1150938" y="1477963"/>
            <a:ext cx="673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>
                <a:ea typeface="宋体" pitchFamily="2" charset="-122"/>
              </a:rPr>
              <a:t>1. 2D + Depth: Capture intensity and depth of each picture frame</a:t>
            </a:r>
          </a:p>
        </p:txBody>
      </p:sp>
      <p:sp>
        <p:nvSpPr>
          <p:cNvPr id="52253" name="Text Box 29"/>
          <p:cNvSpPr txBox="1">
            <a:spLocks noChangeArrowheads="1"/>
          </p:cNvSpPr>
          <p:nvPr/>
        </p:nvSpPr>
        <p:spPr bwMode="auto">
          <a:xfrm>
            <a:off x="1185863" y="1982788"/>
            <a:ext cx="333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>
                <a:ea typeface="宋体" pitchFamily="2" charset="-122"/>
              </a:rPr>
              <a:t>2. Generate multi-view images.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ity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524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2159000" y="657225"/>
            <a:ext cx="4870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b="1">
                <a:ea typeface="宋体" pitchFamily="2" charset="-122"/>
              </a:rPr>
              <a:t>A simplified framework: Static </a:t>
            </a:r>
            <a:r>
              <a:rPr lang="en-US" altLang="zh-CN" b="1" i="1">
                <a:ea typeface="宋体" pitchFamily="2" charset="-122"/>
              </a:rPr>
              <a:t>N</a:t>
            </a:r>
            <a:r>
              <a:rPr lang="en-US" altLang="zh-CN" b="1">
                <a:ea typeface="宋体" pitchFamily="2" charset="-122"/>
              </a:rPr>
              <a:t>-tile format</a:t>
            </a:r>
          </a:p>
        </p:txBody>
      </p:sp>
      <p:grpSp>
        <p:nvGrpSpPr>
          <p:cNvPr id="53252" name="Group 31"/>
          <p:cNvGrpSpPr>
            <a:grpSpLocks/>
          </p:cNvGrpSpPr>
          <p:nvPr/>
        </p:nvGrpSpPr>
        <p:grpSpPr bwMode="auto">
          <a:xfrm>
            <a:off x="611188" y="2781300"/>
            <a:ext cx="4343400" cy="3201988"/>
            <a:chOff x="720" y="1968"/>
            <a:chExt cx="2736" cy="2017"/>
          </a:xfrm>
        </p:grpSpPr>
        <p:grpSp>
          <p:nvGrpSpPr>
            <p:cNvPr id="53267" name="Group 32"/>
            <p:cNvGrpSpPr>
              <a:grpSpLocks/>
            </p:cNvGrpSpPr>
            <p:nvPr/>
          </p:nvGrpSpPr>
          <p:grpSpPr bwMode="auto">
            <a:xfrm flipV="1">
              <a:off x="960" y="2448"/>
              <a:ext cx="2304" cy="720"/>
              <a:chOff x="1632" y="2496"/>
              <a:chExt cx="2304" cy="720"/>
            </a:xfrm>
          </p:grpSpPr>
          <p:sp>
            <p:nvSpPr>
              <p:cNvPr id="53283" name="Line 33"/>
              <p:cNvSpPr>
                <a:spLocks noChangeShapeType="1"/>
              </p:cNvSpPr>
              <p:nvPr/>
            </p:nvSpPr>
            <p:spPr bwMode="auto">
              <a:xfrm flipH="1">
                <a:off x="1632" y="2496"/>
                <a:ext cx="1152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84" name="Line 34"/>
              <p:cNvSpPr>
                <a:spLocks noChangeShapeType="1"/>
              </p:cNvSpPr>
              <p:nvPr/>
            </p:nvSpPr>
            <p:spPr bwMode="auto">
              <a:xfrm>
                <a:off x="2784" y="2496"/>
                <a:ext cx="1152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85" name="Line 35"/>
              <p:cNvSpPr>
                <a:spLocks noChangeShapeType="1"/>
              </p:cNvSpPr>
              <p:nvPr/>
            </p:nvSpPr>
            <p:spPr bwMode="auto">
              <a:xfrm flipH="1">
                <a:off x="2016" y="2496"/>
                <a:ext cx="768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86" name="Line 36"/>
              <p:cNvSpPr>
                <a:spLocks noChangeShapeType="1"/>
              </p:cNvSpPr>
              <p:nvPr/>
            </p:nvSpPr>
            <p:spPr bwMode="auto">
              <a:xfrm>
                <a:off x="2784" y="2496"/>
                <a:ext cx="768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87" name="Line 37"/>
              <p:cNvSpPr>
                <a:spLocks noChangeShapeType="1"/>
              </p:cNvSpPr>
              <p:nvPr/>
            </p:nvSpPr>
            <p:spPr bwMode="auto">
              <a:xfrm flipH="1">
                <a:off x="2400" y="2496"/>
                <a:ext cx="384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88" name="Line 38"/>
              <p:cNvSpPr>
                <a:spLocks noChangeShapeType="1"/>
              </p:cNvSpPr>
              <p:nvPr/>
            </p:nvSpPr>
            <p:spPr bwMode="auto">
              <a:xfrm>
                <a:off x="2784" y="2496"/>
                <a:ext cx="384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89" name="Line 39"/>
              <p:cNvSpPr>
                <a:spLocks noChangeShapeType="1"/>
              </p:cNvSpPr>
              <p:nvPr/>
            </p:nvSpPr>
            <p:spPr bwMode="auto">
              <a:xfrm>
                <a:off x="2784" y="2496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53268" name="Picture 40" descr="IMGA027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5" y="3216"/>
              <a:ext cx="1025" cy="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269" name="Rectangle 41"/>
            <p:cNvSpPr>
              <a:spLocks noChangeArrowheads="1"/>
            </p:cNvSpPr>
            <p:nvPr/>
          </p:nvSpPr>
          <p:spPr bwMode="auto">
            <a:xfrm>
              <a:off x="720" y="1968"/>
              <a:ext cx="192" cy="336"/>
            </a:xfrm>
            <a:prstGeom prst="rect">
              <a:avLst/>
            </a:prstGeom>
            <a:gradFill rotWithShape="1">
              <a:gsLst>
                <a:gs pos="0">
                  <a:srgbClr val="0B0B0B"/>
                </a:gs>
                <a:gs pos="50000">
                  <a:srgbClr val="B2B2B2"/>
                </a:gs>
                <a:gs pos="100000">
                  <a:srgbClr val="0B0B0B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0" name="Rectangle 42"/>
            <p:cNvSpPr>
              <a:spLocks noChangeArrowheads="1"/>
            </p:cNvSpPr>
            <p:nvPr/>
          </p:nvSpPr>
          <p:spPr bwMode="auto">
            <a:xfrm>
              <a:off x="768" y="2304"/>
              <a:ext cx="96" cy="48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1" name="Rectangle 43"/>
            <p:cNvSpPr>
              <a:spLocks noChangeArrowheads="1"/>
            </p:cNvSpPr>
            <p:nvPr/>
          </p:nvSpPr>
          <p:spPr bwMode="auto">
            <a:xfrm>
              <a:off x="1152" y="1968"/>
              <a:ext cx="192" cy="336"/>
            </a:xfrm>
            <a:prstGeom prst="rect">
              <a:avLst/>
            </a:prstGeom>
            <a:gradFill rotWithShape="1">
              <a:gsLst>
                <a:gs pos="0">
                  <a:srgbClr val="0B0B0B"/>
                </a:gs>
                <a:gs pos="50000">
                  <a:srgbClr val="B2B2B2"/>
                </a:gs>
                <a:gs pos="100000">
                  <a:srgbClr val="0B0B0B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2" name="Rectangle 44"/>
            <p:cNvSpPr>
              <a:spLocks noChangeArrowheads="1"/>
            </p:cNvSpPr>
            <p:nvPr/>
          </p:nvSpPr>
          <p:spPr bwMode="auto">
            <a:xfrm>
              <a:off x="1200" y="2304"/>
              <a:ext cx="96" cy="48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3" name="Rectangle 45"/>
            <p:cNvSpPr>
              <a:spLocks noChangeArrowheads="1"/>
            </p:cNvSpPr>
            <p:nvPr/>
          </p:nvSpPr>
          <p:spPr bwMode="auto">
            <a:xfrm>
              <a:off x="1584" y="1968"/>
              <a:ext cx="192" cy="336"/>
            </a:xfrm>
            <a:prstGeom prst="rect">
              <a:avLst/>
            </a:prstGeom>
            <a:gradFill rotWithShape="1">
              <a:gsLst>
                <a:gs pos="0">
                  <a:srgbClr val="0B0B0B"/>
                </a:gs>
                <a:gs pos="50000">
                  <a:srgbClr val="B2B2B2"/>
                </a:gs>
                <a:gs pos="100000">
                  <a:srgbClr val="0B0B0B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4" name="Rectangle 46"/>
            <p:cNvSpPr>
              <a:spLocks noChangeArrowheads="1"/>
            </p:cNvSpPr>
            <p:nvPr/>
          </p:nvSpPr>
          <p:spPr bwMode="auto">
            <a:xfrm>
              <a:off x="1632" y="2304"/>
              <a:ext cx="96" cy="48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5" name="Rectangle 47"/>
            <p:cNvSpPr>
              <a:spLocks noChangeArrowheads="1"/>
            </p:cNvSpPr>
            <p:nvPr/>
          </p:nvSpPr>
          <p:spPr bwMode="auto">
            <a:xfrm>
              <a:off x="2016" y="1968"/>
              <a:ext cx="192" cy="336"/>
            </a:xfrm>
            <a:prstGeom prst="rect">
              <a:avLst/>
            </a:prstGeom>
            <a:gradFill rotWithShape="1">
              <a:gsLst>
                <a:gs pos="0">
                  <a:srgbClr val="0B0B0B"/>
                </a:gs>
                <a:gs pos="50000">
                  <a:srgbClr val="B2B2B2"/>
                </a:gs>
                <a:gs pos="100000">
                  <a:srgbClr val="0B0B0B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6" name="Rectangle 48"/>
            <p:cNvSpPr>
              <a:spLocks noChangeArrowheads="1"/>
            </p:cNvSpPr>
            <p:nvPr/>
          </p:nvSpPr>
          <p:spPr bwMode="auto">
            <a:xfrm>
              <a:off x="2064" y="2304"/>
              <a:ext cx="96" cy="48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7" name="Rectangle 49"/>
            <p:cNvSpPr>
              <a:spLocks noChangeArrowheads="1"/>
            </p:cNvSpPr>
            <p:nvPr/>
          </p:nvSpPr>
          <p:spPr bwMode="auto">
            <a:xfrm>
              <a:off x="2400" y="1968"/>
              <a:ext cx="192" cy="336"/>
            </a:xfrm>
            <a:prstGeom prst="rect">
              <a:avLst/>
            </a:prstGeom>
            <a:gradFill rotWithShape="1">
              <a:gsLst>
                <a:gs pos="0">
                  <a:srgbClr val="0B0B0B"/>
                </a:gs>
                <a:gs pos="50000">
                  <a:srgbClr val="B2B2B2"/>
                </a:gs>
                <a:gs pos="100000">
                  <a:srgbClr val="0B0B0B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8" name="Rectangle 50"/>
            <p:cNvSpPr>
              <a:spLocks noChangeArrowheads="1"/>
            </p:cNvSpPr>
            <p:nvPr/>
          </p:nvSpPr>
          <p:spPr bwMode="auto">
            <a:xfrm>
              <a:off x="2448" y="2304"/>
              <a:ext cx="96" cy="48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9" name="Rectangle 51"/>
            <p:cNvSpPr>
              <a:spLocks noChangeArrowheads="1"/>
            </p:cNvSpPr>
            <p:nvPr/>
          </p:nvSpPr>
          <p:spPr bwMode="auto">
            <a:xfrm>
              <a:off x="2832" y="1968"/>
              <a:ext cx="192" cy="336"/>
            </a:xfrm>
            <a:prstGeom prst="rect">
              <a:avLst/>
            </a:prstGeom>
            <a:gradFill rotWithShape="1">
              <a:gsLst>
                <a:gs pos="0">
                  <a:srgbClr val="0B0B0B"/>
                </a:gs>
                <a:gs pos="50000">
                  <a:srgbClr val="B2B2B2"/>
                </a:gs>
                <a:gs pos="100000">
                  <a:srgbClr val="0B0B0B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0" name="Rectangle 52"/>
            <p:cNvSpPr>
              <a:spLocks noChangeArrowheads="1"/>
            </p:cNvSpPr>
            <p:nvPr/>
          </p:nvSpPr>
          <p:spPr bwMode="auto">
            <a:xfrm>
              <a:off x="2880" y="2304"/>
              <a:ext cx="96" cy="48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1" name="Rectangle 53"/>
            <p:cNvSpPr>
              <a:spLocks noChangeArrowheads="1"/>
            </p:cNvSpPr>
            <p:nvPr/>
          </p:nvSpPr>
          <p:spPr bwMode="auto">
            <a:xfrm>
              <a:off x="3264" y="1968"/>
              <a:ext cx="192" cy="336"/>
            </a:xfrm>
            <a:prstGeom prst="rect">
              <a:avLst/>
            </a:prstGeom>
            <a:gradFill rotWithShape="1">
              <a:gsLst>
                <a:gs pos="0">
                  <a:srgbClr val="0B0B0B"/>
                </a:gs>
                <a:gs pos="50000">
                  <a:srgbClr val="B2B2B2"/>
                </a:gs>
                <a:gs pos="100000">
                  <a:srgbClr val="0B0B0B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2" name="Rectangle 54"/>
            <p:cNvSpPr>
              <a:spLocks noChangeArrowheads="1"/>
            </p:cNvSpPr>
            <p:nvPr/>
          </p:nvSpPr>
          <p:spPr bwMode="auto">
            <a:xfrm>
              <a:off x="3312" y="2304"/>
              <a:ext cx="96" cy="48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253" name="Line 55"/>
          <p:cNvSpPr>
            <a:spLocks noChangeShapeType="1"/>
          </p:cNvSpPr>
          <p:nvPr/>
        </p:nvSpPr>
        <p:spPr bwMode="auto">
          <a:xfrm>
            <a:off x="755650" y="2205038"/>
            <a:ext cx="4895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4" name="Line 57"/>
          <p:cNvSpPr>
            <a:spLocks noChangeShapeType="1"/>
          </p:cNvSpPr>
          <p:nvPr/>
        </p:nvSpPr>
        <p:spPr bwMode="auto">
          <a:xfrm>
            <a:off x="755650" y="22050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5" name="Line 58"/>
          <p:cNvSpPr>
            <a:spLocks noChangeShapeType="1"/>
          </p:cNvSpPr>
          <p:nvPr/>
        </p:nvSpPr>
        <p:spPr bwMode="auto">
          <a:xfrm>
            <a:off x="1439863" y="22050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6" name="Line 59"/>
          <p:cNvSpPr>
            <a:spLocks noChangeShapeType="1"/>
          </p:cNvSpPr>
          <p:nvPr/>
        </p:nvSpPr>
        <p:spPr bwMode="auto">
          <a:xfrm>
            <a:off x="2124075" y="22050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7" name="Line 60"/>
          <p:cNvSpPr>
            <a:spLocks noChangeShapeType="1"/>
          </p:cNvSpPr>
          <p:nvPr/>
        </p:nvSpPr>
        <p:spPr bwMode="auto">
          <a:xfrm>
            <a:off x="2808288" y="22050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8" name="Line 61"/>
          <p:cNvSpPr>
            <a:spLocks noChangeShapeType="1"/>
          </p:cNvSpPr>
          <p:nvPr/>
        </p:nvSpPr>
        <p:spPr bwMode="auto">
          <a:xfrm>
            <a:off x="3419475" y="22050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9" name="Line 62"/>
          <p:cNvSpPr>
            <a:spLocks noChangeShapeType="1"/>
          </p:cNvSpPr>
          <p:nvPr/>
        </p:nvSpPr>
        <p:spPr bwMode="auto">
          <a:xfrm>
            <a:off x="4103688" y="22050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0" name="Line 63"/>
          <p:cNvSpPr>
            <a:spLocks noChangeShapeType="1"/>
          </p:cNvSpPr>
          <p:nvPr/>
        </p:nvSpPr>
        <p:spPr bwMode="auto">
          <a:xfrm>
            <a:off x="4787900" y="22050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1" name="AutoShape 65"/>
          <p:cNvSpPr>
            <a:spLocks noChangeArrowheads="1"/>
          </p:cNvSpPr>
          <p:nvPr/>
        </p:nvSpPr>
        <p:spPr bwMode="auto">
          <a:xfrm>
            <a:off x="5651500" y="1879600"/>
            <a:ext cx="2268538" cy="6858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ea typeface="宋体" pitchFamily="2" charset="-122"/>
              </a:rPr>
              <a:t>Multiplexer</a:t>
            </a:r>
          </a:p>
        </p:txBody>
      </p:sp>
      <p:graphicFrame>
        <p:nvGraphicFramePr>
          <p:cNvPr id="53262" name="Object 66"/>
          <p:cNvGraphicFramePr>
            <a:graphicFrameLocks noChangeAspect="1"/>
          </p:cNvGraphicFramePr>
          <p:nvPr/>
        </p:nvGraphicFramePr>
        <p:xfrm>
          <a:off x="5892800" y="3176588"/>
          <a:ext cx="184785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25" name="Bitmap Image" r:id="rId5" imgW="1848108" imgH="1371429" progId="Paint.Picture">
                  <p:embed/>
                </p:oleObj>
              </mc:Choice>
              <mc:Fallback>
                <p:oleObj name="Bitmap Image" r:id="rId5" imgW="1848108" imgH="1371429" progId="Paint.Picture">
                  <p:embed/>
                  <p:pic>
                    <p:nvPicPr>
                      <p:cNvPr id="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2800" y="3176588"/>
                        <a:ext cx="184785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63" name="AutoShape 67"/>
          <p:cNvSpPr>
            <a:spLocks noChangeArrowheads="1"/>
          </p:cNvSpPr>
          <p:nvPr/>
        </p:nvSpPr>
        <p:spPr bwMode="auto">
          <a:xfrm>
            <a:off x="6516688" y="2600325"/>
            <a:ext cx="611187" cy="5048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3264" name="Text Box 68"/>
          <p:cNvSpPr txBox="1">
            <a:spLocks noChangeArrowheads="1"/>
          </p:cNvSpPr>
          <p:nvPr/>
        </p:nvSpPr>
        <p:spPr bwMode="auto">
          <a:xfrm>
            <a:off x="7848600" y="3559175"/>
            <a:ext cx="11303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1400">
                <a:ea typeface="宋体" pitchFamily="2" charset="-122"/>
              </a:rPr>
              <a:t>Single</a:t>
            </a:r>
          </a:p>
          <a:p>
            <a:pPr algn="ctr" eaLnBrk="1" hangingPunct="1"/>
            <a:r>
              <a:rPr lang="en-US" altLang="zh-CN" sz="1400" i="1">
                <a:ea typeface="宋体" pitchFamily="2" charset="-122"/>
              </a:rPr>
              <a:t>N</a:t>
            </a:r>
            <a:r>
              <a:rPr lang="en-US" altLang="zh-CN" sz="1400">
                <a:ea typeface="宋体" pitchFamily="2" charset="-122"/>
              </a:rPr>
              <a:t>-tile image</a:t>
            </a:r>
          </a:p>
        </p:txBody>
      </p:sp>
      <p:sp>
        <p:nvSpPr>
          <p:cNvPr id="53265" name="AutoShape 69"/>
          <p:cNvSpPr>
            <a:spLocks noChangeArrowheads="1"/>
          </p:cNvSpPr>
          <p:nvPr/>
        </p:nvSpPr>
        <p:spPr bwMode="auto">
          <a:xfrm>
            <a:off x="6551613" y="4616450"/>
            <a:ext cx="611187" cy="5048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3266" name="Text Box 71"/>
          <p:cNvSpPr txBox="1">
            <a:spLocks noChangeArrowheads="1"/>
          </p:cNvSpPr>
          <p:nvPr/>
        </p:nvSpPr>
        <p:spPr bwMode="auto">
          <a:xfrm>
            <a:off x="5580063" y="5337175"/>
            <a:ext cx="2825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b="1">
                <a:ea typeface="宋体" pitchFamily="2" charset="-122"/>
              </a:rPr>
              <a:t>Process like an ordinary</a:t>
            </a:r>
          </a:p>
          <a:p>
            <a:pPr algn="ctr" eaLnBrk="1" hangingPunct="1"/>
            <a:r>
              <a:rPr lang="en-US" altLang="zh-CN" b="1">
                <a:ea typeface="宋体" pitchFamily="2" charset="-122"/>
              </a:rPr>
              <a:t>2D picture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ity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524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9"/>
          <p:cNvSpPr>
            <a:spLocks noChangeArrowheads="1"/>
          </p:cNvSpPr>
          <p:nvPr/>
        </p:nvSpPr>
        <p:spPr bwMode="auto">
          <a:xfrm>
            <a:off x="1079500" y="2312988"/>
            <a:ext cx="6732588" cy="46831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Mini-project on Realization of glasses free 3D system</a:t>
            </a:r>
          </a:p>
        </p:txBody>
      </p:sp>
      <p:sp>
        <p:nvSpPr>
          <p:cNvPr id="7172" name="AutoShape 10"/>
          <p:cNvSpPr>
            <a:spLocks noChangeArrowheads="1"/>
          </p:cNvSpPr>
          <p:nvPr/>
        </p:nvSpPr>
        <p:spPr bwMode="auto">
          <a:xfrm>
            <a:off x="1079500" y="3105150"/>
            <a:ext cx="6732588" cy="468313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Mini-project on Realization of binary/phase-only holograms</a:t>
            </a:r>
          </a:p>
        </p:txBody>
      </p:sp>
      <p:sp>
        <p:nvSpPr>
          <p:cNvPr id="7173" name="WordArt 11"/>
          <p:cNvSpPr>
            <a:spLocks noChangeArrowheads="1" noChangeShapeType="1" noTextEdit="1"/>
          </p:cNvSpPr>
          <p:nvPr/>
        </p:nvSpPr>
        <p:spPr bwMode="auto">
          <a:xfrm>
            <a:off x="1617133" y="333375"/>
            <a:ext cx="5884334" cy="400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Assessment and examination</a:t>
            </a:r>
            <a:endParaRPr lang="en-US" sz="2800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175" name="AutoShape 14"/>
          <p:cNvSpPr>
            <a:spLocks noChangeArrowheads="1"/>
          </p:cNvSpPr>
          <p:nvPr/>
        </p:nvSpPr>
        <p:spPr bwMode="auto">
          <a:xfrm>
            <a:off x="1079500" y="3879321"/>
            <a:ext cx="6732588" cy="468313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Demonstrations</a:t>
            </a:r>
          </a:p>
        </p:txBody>
      </p:sp>
      <p:sp>
        <p:nvSpPr>
          <p:cNvPr id="7176" name="AutoShape 15"/>
          <p:cNvSpPr>
            <a:spLocks noChangeArrowheads="1"/>
          </p:cNvSpPr>
          <p:nvPr/>
        </p:nvSpPr>
        <p:spPr bwMode="auto">
          <a:xfrm>
            <a:off x="1079500" y="1520825"/>
            <a:ext cx="6732588" cy="468313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/>
              <a:t>Tests (2)</a:t>
            </a:r>
            <a:endParaRPr lang="en-US" dirty="0"/>
          </a:p>
        </p:txBody>
      </p:sp>
      <p:sp>
        <p:nvSpPr>
          <p:cNvPr id="9" name="AutoShape 15"/>
          <p:cNvSpPr>
            <a:spLocks noChangeArrowheads="1"/>
          </p:cNvSpPr>
          <p:nvPr/>
        </p:nvSpPr>
        <p:spPr bwMode="auto">
          <a:xfrm>
            <a:off x="1067593" y="5296694"/>
            <a:ext cx="6732588" cy="468313"/>
          </a:xfrm>
          <a:prstGeom prst="roundRect">
            <a:avLst>
              <a:gd name="adj" fmla="val 16667"/>
            </a:avLst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/>
              <a:t>Examination (40%)</a:t>
            </a:r>
          </a:p>
        </p:txBody>
      </p:sp>
      <p:sp>
        <p:nvSpPr>
          <p:cNvPr id="2" name="Rectangle 1"/>
          <p:cNvSpPr/>
          <p:nvPr/>
        </p:nvSpPr>
        <p:spPr>
          <a:xfrm>
            <a:off x="904875" y="1046162"/>
            <a:ext cx="7058025" cy="3463131"/>
          </a:xfrm>
          <a:prstGeom prst="rect">
            <a:avLst/>
          </a:prstGeom>
          <a:solidFill>
            <a:srgbClr val="7030A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79" name="TextBox 2"/>
          <p:cNvSpPr txBox="1">
            <a:spLocks noChangeArrowheads="1"/>
          </p:cNvSpPr>
          <p:nvPr/>
        </p:nvSpPr>
        <p:spPr bwMode="auto">
          <a:xfrm>
            <a:off x="3411538" y="1046163"/>
            <a:ext cx="20447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 smtClean="0"/>
              <a:t>Course works (60</a:t>
            </a:r>
            <a:r>
              <a:rPr lang="en-US" sz="1600" dirty="0"/>
              <a:t>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ity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524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4275" name="Object 42"/>
          <p:cNvGraphicFramePr>
            <a:graphicFrameLocks noChangeAspect="1"/>
          </p:cNvGraphicFramePr>
          <p:nvPr/>
        </p:nvGraphicFramePr>
        <p:xfrm>
          <a:off x="935038" y="1557338"/>
          <a:ext cx="184785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3" name="Bitmap Image" r:id="rId4" imgW="1848108" imgH="1371429" progId="Paint.Picture">
                  <p:embed/>
                </p:oleObj>
              </mc:Choice>
              <mc:Fallback>
                <p:oleObj name="Bitmap Image" r:id="rId4" imgW="1848108" imgH="1371429" progId="Paint.Picture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038" y="1557338"/>
                        <a:ext cx="184785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6" name="AutoShape 44"/>
          <p:cNvSpPr>
            <a:spLocks noChangeArrowheads="1"/>
          </p:cNvSpPr>
          <p:nvPr/>
        </p:nvSpPr>
        <p:spPr bwMode="auto">
          <a:xfrm>
            <a:off x="719138" y="3644900"/>
            <a:ext cx="2268537" cy="6858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ea typeface="宋体" pitchFamily="2" charset="-122"/>
              </a:rPr>
              <a:t>Modulator</a:t>
            </a:r>
          </a:p>
        </p:txBody>
      </p:sp>
      <p:sp>
        <p:nvSpPr>
          <p:cNvPr id="54277" name="AutoShape 45"/>
          <p:cNvSpPr>
            <a:spLocks noChangeArrowheads="1"/>
          </p:cNvSpPr>
          <p:nvPr/>
        </p:nvSpPr>
        <p:spPr bwMode="auto">
          <a:xfrm>
            <a:off x="3167063" y="3824288"/>
            <a:ext cx="504825" cy="395287"/>
          </a:xfrm>
          <a:prstGeom prst="rightArrow">
            <a:avLst>
              <a:gd name="adj1" fmla="val 50000"/>
              <a:gd name="adj2" fmla="val 3192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8" name="AutoShape 46"/>
          <p:cNvSpPr>
            <a:spLocks noChangeArrowheads="1"/>
          </p:cNvSpPr>
          <p:nvPr/>
        </p:nvSpPr>
        <p:spPr bwMode="auto">
          <a:xfrm>
            <a:off x="3851275" y="3644900"/>
            <a:ext cx="1476375" cy="685800"/>
          </a:xfrm>
          <a:prstGeom prst="bevel">
            <a:avLst>
              <a:gd name="adj" fmla="val 12500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ea typeface="宋体" pitchFamily="2" charset="-122"/>
              </a:rPr>
              <a:t>PAL signal</a:t>
            </a:r>
          </a:p>
        </p:txBody>
      </p:sp>
      <p:sp>
        <p:nvSpPr>
          <p:cNvPr id="54279" name="AutoShape 48"/>
          <p:cNvSpPr>
            <a:spLocks noChangeArrowheads="1"/>
          </p:cNvSpPr>
          <p:nvPr/>
        </p:nvSpPr>
        <p:spPr bwMode="auto">
          <a:xfrm>
            <a:off x="1619250" y="3068638"/>
            <a:ext cx="539750" cy="39687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4280" name="Line 49"/>
          <p:cNvSpPr>
            <a:spLocks noChangeShapeType="1"/>
          </p:cNvSpPr>
          <p:nvPr/>
        </p:nvSpPr>
        <p:spPr bwMode="auto">
          <a:xfrm>
            <a:off x="4608513" y="4329113"/>
            <a:ext cx="0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1" name="Line 50"/>
          <p:cNvSpPr>
            <a:spLocks noChangeShapeType="1"/>
          </p:cNvSpPr>
          <p:nvPr/>
        </p:nvSpPr>
        <p:spPr bwMode="auto">
          <a:xfrm>
            <a:off x="4608513" y="4689475"/>
            <a:ext cx="900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2" name="Text Box 51"/>
          <p:cNvSpPr txBox="1">
            <a:spLocks noChangeArrowheads="1"/>
          </p:cNvSpPr>
          <p:nvPr/>
        </p:nvSpPr>
        <p:spPr bwMode="auto">
          <a:xfrm>
            <a:off x="5543550" y="4529138"/>
            <a:ext cx="29448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400">
                <a:ea typeface="宋体" pitchFamily="2" charset="-122"/>
              </a:rPr>
              <a:t>Broadcast via existing TV channels</a:t>
            </a:r>
          </a:p>
        </p:txBody>
      </p:sp>
      <p:sp>
        <p:nvSpPr>
          <p:cNvPr id="54283" name="Line 52"/>
          <p:cNvSpPr>
            <a:spLocks noChangeShapeType="1"/>
          </p:cNvSpPr>
          <p:nvPr/>
        </p:nvSpPr>
        <p:spPr bwMode="auto">
          <a:xfrm>
            <a:off x="4608513" y="5013325"/>
            <a:ext cx="900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4" name="Text Box 53"/>
          <p:cNvSpPr txBox="1">
            <a:spLocks noChangeArrowheads="1"/>
          </p:cNvSpPr>
          <p:nvPr/>
        </p:nvSpPr>
        <p:spPr bwMode="auto">
          <a:xfrm>
            <a:off x="5543550" y="4852988"/>
            <a:ext cx="327183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400">
                <a:ea typeface="宋体" pitchFamily="2" charset="-122"/>
              </a:rPr>
              <a:t>Store in Bluray, DVD, VCD, VCR, etc.</a:t>
            </a:r>
          </a:p>
        </p:txBody>
      </p:sp>
      <p:sp>
        <p:nvSpPr>
          <p:cNvPr id="54285" name="Line 54"/>
          <p:cNvSpPr>
            <a:spLocks noChangeShapeType="1"/>
          </p:cNvSpPr>
          <p:nvPr/>
        </p:nvSpPr>
        <p:spPr bwMode="auto">
          <a:xfrm>
            <a:off x="4608513" y="5337175"/>
            <a:ext cx="900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6" name="Text Box 55"/>
          <p:cNvSpPr txBox="1">
            <a:spLocks noChangeArrowheads="1"/>
          </p:cNvSpPr>
          <p:nvPr/>
        </p:nvSpPr>
        <p:spPr bwMode="auto">
          <a:xfrm>
            <a:off x="5543550" y="5176838"/>
            <a:ext cx="32718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400">
                <a:ea typeface="宋体" pitchFamily="2" charset="-122"/>
              </a:rPr>
              <a:t>Compress with MPEG, JPEG2000, etc.</a:t>
            </a:r>
          </a:p>
        </p:txBody>
      </p:sp>
      <p:sp>
        <p:nvSpPr>
          <p:cNvPr id="54287" name="Text Box 56"/>
          <p:cNvSpPr txBox="1">
            <a:spLocks noChangeArrowheads="1"/>
          </p:cNvSpPr>
          <p:nvPr/>
        </p:nvSpPr>
        <p:spPr bwMode="auto">
          <a:xfrm>
            <a:off x="2159000" y="657225"/>
            <a:ext cx="4870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b="1">
                <a:ea typeface="宋体" pitchFamily="2" charset="-122"/>
              </a:rPr>
              <a:t>A simplified framework: Static </a:t>
            </a:r>
            <a:r>
              <a:rPr lang="en-US" altLang="zh-CN" b="1" i="1">
                <a:ea typeface="宋体" pitchFamily="2" charset="-122"/>
              </a:rPr>
              <a:t>N</a:t>
            </a:r>
            <a:r>
              <a:rPr lang="en-US" altLang="zh-CN" b="1">
                <a:ea typeface="宋体" pitchFamily="2" charset="-122"/>
              </a:rPr>
              <a:t>-tile format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ity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524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5299" name="Object 4"/>
          <p:cNvGraphicFramePr>
            <a:graphicFrameLocks noChangeAspect="1"/>
          </p:cNvGraphicFramePr>
          <p:nvPr/>
        </p:nvGraphicFramePr>
        <p:xfrm>
          <a:off x="1260475" y="2205038"/>
          <a:ext cx="184785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4" name="Bitmap Image" r:id="rId4" imgW="1848108" imgH="1371429" progId="Paint.Picture">
                  <p:embed/>
                </p:oleObj>
              </mc:Choice>
              <mc:Fallback>
                <p:oleObj name="Bitmap Image" r:id="rId4" imgW="1848108" imgH="1371429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475" y="2205038"/>
                        <a:ext cx="184785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0" name="AutoShape 5"/>
          <p:cNvSpPr>
            <a:spLocks noChangeArrowheads="1"/>
          </p:cNvSpPr>
          <p:nvPr/>
        </p:nvSpPr>
        <p:spPr bwMode="auto">
          <a:xfrm>
            <a:off x="3889375" y="2492375"/>
            <a:ext cx="2268538" cy="6858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ea typeface="宋体" pitchFamily="2" charset="-122"/>
              </a:rPr>
              <a:t>Renderer</a:t>
            </a:r>
          </a:p>
        </p:txBody>
      </p:sp>
      <p:sp>
        <p:nvSpPr>
          <p:cNvPr id="55301" name="AutoShape 6"/>
          <p:cNvSpPr>
            <a:spLocks noChangeArrowheads="1"/>
          </p:cNvSpPr>
          <p:nvPr/>
        </p:nvSpPr>
        <p:spPr bwMode="auto">
          <a:xfrm>
            <a:off x="3241675" y="2636838"/>
            <a:ext cx="504825" cy="395287"/>
          </a:xfrm>
          <a:prstGeom prst="rightArrow">
            <a:avLst>
              <a:gd name="adj1" fmla="val 50000"/>
              <a:gd name="adj2" fmla="val 3192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2" name="AutoShape 8"/>
          <p:cNvSpPr>
            <a:spLocks noChangeArrowheads="1"/>
          </p:cNvSpPr>
          <p:nvPr/>
        </p:nvSpPr>
        <p:spPr bwMode="auto">
          <a:xfrm>
            <a:off x="4752975" y="3284538"/>
            <a:ext cx="539750" cy="39687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5303" name="Rectangle 16"/>
          <p:cNvSpPr>
            <a:spLocks noChangeArrowheads="1"/>
          </p:cNvSpPr>
          <p:nvPr/>
        </p:nvSpPr>
        <p:spPr bwMode="auto">
          <a:xfrm>
            <a:off x="3616325" y="3860800"/>
            <a:ext cx="2819400" cy="3048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ea typeface="宋体" pitchFamily="2" charset="-122"/>
              </a:rPr>
              <a:t>3D Monitor</a:t>
            </a:r>
          </a:p>
        </p:txBody>
      </p:sp>
      <p:sp>
        <p:nvSpPr>
          <p:cNvPr id="55304" name="Line 17"/>
          <p:cNvSpPr>
            <a:spLocks noChangeShapeType="1"/>
          </p:cNvSpPr>
          <p:nvPr/>
        </p:nvSpPr>
        <p:spPr bwMode="auto">
          <a:xfrm flipH="1">
            <a:off x="3159125" y="4165600"/>
            <a:ext cx="1828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5" name="Line 18"/>
          <p:cNvSpPr>
            <a:spLocks noChangeShapeType="1"/>
          </p:cNvSpPr>
          <p:nvPr/>
        </p:nvSpPr>
        <p:spPr bwMode="auto">
          <a:xfrm>
            <a:off x="4987925" y="4165600"/>
            <a:ext cx="1828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6" name="Line 19"/>
          <p:cNvSpPr>
            <a:spLocks noChangeShapeType="1"/>
          </p:cNvSpPr>
          <p:nvPr/>
        </p:nvSpPr>
        <p:spPr bwMode="auto">
          <a:xfrm flipH="1">
            <a:off x="3768725" y="4165600"/>
            <a:ext cx="1219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7" name="Line 20"/>
          <p:cNvSpPr>
            <a:spLocks noChangeShapeType="1"/>
          </p:cNvSpPr>
          <p:nvPr/>
        </p:nvSpPr>
        <p:spPr bwMode="auto">
          <a:xfrm>
            <a:off x="4987925" y="4165600"/>
            <a:ext cx="1219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8" name="Line 21"/>
          <p:cNvSpPr>
            <a:spLocks noChangeShapeType="1"/>
          </p:cNvSpPr>
          <p:nvPr/>
        </p:nvSpPr>
        <p:spPr bwMode="auto">
          <a:xfrm flipH="1">
            <a:off x="4378325" y="4165600"/>
            <a:ext cx="609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9" name="Line 22"/>
          <p:cNvSpPr>
            <a:spLocks noChangeShapeType="1"/>
          </p:cNvSpPr>
          <p:nvPr/>
        </p:nvSpPr>
        <p:spPr bwMode="auto">
          <a:xfrm>
            <a:off x="4987925" y="4165600"/>
            <a:ext cx="609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0" name="Line 23"/>
          <p:cNvSpPr>
            <a:spLocks noChangeShapeType="1"/>
          </p:cNvSpPr>
          <p:nvPr/>
        </p:nvSpPr>
        <p:spPr bwMode="auto">
          <a:xfrm>
            <a:off x="4987925" y="41656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1" name="Text Box 24"/>
          <p:cNvSpPr txBox="1">
            <a:spLocks noChangeArrowheads="1"/>
          </p:cNvSpPr>
          <p:nvPr/>
        </p:nvSpPr>
        <p:spPr bwMode="auto">
          <a:xfrm>
            <a:off x="2990850" y="5292725"/>
            <a:ext cx="396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600">
                <a:ea typeface="宋体" pitchFamily="2" charset="-122"/>
              </a:rPr>
              <a:t>V</a:t>
            </a:r>
            <a:r>
              <a:rPr lang="en-US" altLang="zh-CN" sz="1600" baseline="-25000">
                <a:ea typeface="宋体" pitchFamily="2" charset="-122"/>
              </a:rPr>
              <a:t>1</a:t>
            </a:r>
            <a:endParaRPr lang="en-US" altLang="zh-CN" sz="1600">
              <a:ea typeface="宋体" pitchFamily="2" charset="-122"/>
            </a:endParaRPr>
          </a:p>
        </p:txBody>
      </p:sp>
      <p:sp>
        <p:nvSpPr>
          <p:cNvPr id="55312" name="Text Box 25"/>
          <p:cNvSpPr txBox="1">
            <a:spLocks noChangeArrowheads="1"/>
          </p:cNvSpPr>
          <p:nvPr/>
        </p:nvSpPr>
        <p:spPr bwMode="auto">
          <a:xfrm>
            <a:off x="3600450" y="5308600"/>
            <a:ext cx="396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600">
                <a:ea typeface="宋体" pitchFamily="2" charset="-122"/>
              </a:rPr>
              <a:t>V</a:t>
            </a:r>
            <a:r>
              <a:rPr lang="en-US" altLang="zh-CN" sz="1600" baseline="-25000">
                <a:ea typeface="宋体" pitchFamily="2" charset="-122"/>
              </a:rPr>
              <a:t>2</a:t>
            </a:r>
            <a:endParaRPr lang="en-US" altLang="zh-CN" sz="1600">
              <a:ea typeface="宋体" pitchFamily="2" charset="-122"/>
            </a:endParaRPr>
          </a:p>
        </p:txBody>
      </p:sp>
      <p:sp>
        <p:nvSpPr>
          <p:cNvPr id="55313" name="Text Box 26"/>
          <p:cNvSpPr txBox="1">
            <a:spLocks noChangeArrowheads="1"/>
          </p:cNvSpPr>
          <p:nvPr/>
        </p:nvSpPr>
        <p:spPr bwMode="auto">
          <a:xfrm>
            <a:off x="4210050" y="5308600"/>
            <a:ext cx="396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600">
                <a:ea typeface="宋体" pitchFamily="2" charset="-122"/>
              </a:rPr>
              <a:t>V</a:t>
            </a:r>
            <a:r>
              <a:rPr lang="en-US" altLang="zh-CN" sz="1600" baseline="-25000">
                <a:ea typeface="宋体" pitchFamily="2" charset="-122"/>
              </a:rPr>
              <a:t>3</a:t>
            </a:r>
            <a:endParaRPr lang="en-US" altLang="zh-CN" sz="1600">
              <a:ea typeface="宋体" pitchFamily="2" charset="-122"/>
            </a:endParaRPr>
          </a:p>
        </p:txBody>
      </p:sp>
      <p:sp>
        <p:nvSpPr>
          <p:cNvPr id="55314" name="Text Box 27"/>
          <p:cNvSpPr txBox="1">
            <a:spLocks noChangeArrowheads="1"/>
          </p:cNvSpPr>
          <p:nvPr/>
        </p:nvSpPr>
        <p:spPr bwMode="auto">
          <a:xfrm>
            <a:off x="4819650" y="5308600"/>
            <a:ext cx="396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600">
                <a:ea typeface="宋体" pitchFamily="2" charset="-122"/>
              </a:rPr>
              <a:t>V</a:t>
            </a:r>
            <a:r>
              <a:rPr lang="en-US" altLang="zh-CN" sz="1600" baseline="-25000">
                <a:ea typeface="宋体" pitchFamily="2" charset="-122"/>
              </a:rPr>
              <a:t>4</a:t>
            </a:r>
            <a:endParaRPr lang="en-US" altLang="zh-CN" sz="1600">
              <a:ea typeface="宋体" pitchFamily="2" charset="-122"/>
            </a:endParaRPr>
          </a:p>
        </p:txBody>
      </p:sp>
      <p:sp>
        <p:nvSpPr>
          <p:cNvPr id="55315" name="Text Box 28"/>
          <p:cNvSpPr txBox="1">
            <a:spLocks noChangeArrowheads="1"/>
          </p:cNvSpPr>
          <p:nvPr/>
        </p:nvSpPr>
        <p:spPr bwMode="auto">
          <a:xfrm>
            <a:off x="5368925" y="5308600"/>
            <a:ext cx="396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600">
                <a:ea typeface="宋体" pitchFamily="2" charset="-122"/>
              </a:rPr>
              <a:t>V</a:t>
            </a:r>
            <a:r>
              <a:rPr lang="en-US" altLang="zh-CN" sz="1600" baseline="-25000">
                <a:ea typeface="宋体" pitchFamily="2" charset="-122"/>
              </a:rPr>
              <a:t>5</a:t>
            </a:r>
            <a:endParaRPr lang="en-US" altLang="zh-CN" sz="1600">
              <a:ea typeface="宋体" pitchFamily="2" charset="-122"/>
            </a:endParaRPr>
          </a:p>
        </p:txBody>
      </p:sp>
      <p:sp>
        <p:nvSpPr>
          <p:cNvPr id="55316" name="Text Box 29"/>
          <p:cNvSpPr txBox="1">
            <a:spLocks noChangeArrowheads="1"/>
          </p:cNvSpPr>
          <p:nvPr/>
        </p:nvSpPr>
        <p:spPr bwMode="auto">
          <a:xfrm>
            <a:off x="5978525" y="5324475"/>
            <a:ext cx="396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600">
                <a:ea typeface="宋体" pitchFamily="2" charset="-122"/>
              </a:rPr>
              <a:t>V</a:t>
            </a:r>
            <a:r>
              <a:rPr lang="en-US" altLang="zh-CN" sz="1600" baseline="-25000">
                <a:ea typeface="宋体" pitchFamily="2" charset="-122"/>
              </a:rPr>
              <a:t>6</a:t>
            </a:r>
            <a:endParaRPr lang="en-US" altLang="zh-CN" sz="1600">
              <a:ea typeface="宋体" pitchFamily="2" charset="-122"/>
            </a:endParaRPr>
          </a:p>
        </p:txBody>
      </p:sp>
      <p:sp>
        <p:nvSpPr>
          <p:cNvPr id="55317" name="Text Box 30"/>
          <p:cNvSpPr txBox="1">
            <a:spLocks noChangeArrowheads="1"/>
          </p:cNvSpPr>
          <p:nvPr/>
        </p:nvSpPr>
        <p:spPr bwMode="auto">
          <a:xfrm>
            <a:off x="6588125" y="5324475"/>
            <a:ext cx="396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600">
                <a:ea typeface="宋体" pitchFamily="2" charset="-122"/>
              </a:rPr>
              <a:t>V</a:t>
            </a:r>
            <a:r>
              <a:rPr lang="en-US" altLang="zh-CN" sz="1600" baseline="-25000">
                <a:ea typeface="宋体" pitchFamily="2" charset="-122"/>
              </a:rPr>
              <a:t>7</a:t>
            </a:r>
            <a:endParaRPr lang="en-US" altLang="zh-CN" sz="1600">
              <a:ea typeface="宋体" pitchFamily="2" charset="-122"/>
            </a:endParaRPr>
          </a:p>
        </p:txBody>
      </p:sp>
      <p:sp>
        <p:nvSpPr>
          <p:cNvPr id="55318" name="Text Box 31"/>
          <p:cNvSpPr txBox="1">
            <a:spLocks noChangeArrowheads="1"/>
          </p:cNvSpPr>
          <p:nvPr/>
        </p:nvSpPr>
        <p:spPr bwMode="auto">
          <a:xfrm>
            <a:off x="2159000" y="657225"/>
            <a:ext cx="4870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b="1">
                <a:ea typeface="宋体" pitchFamily="2" charset="-122"/>
              </a:rPr>
              <a:t>A simplified framework: Static </a:t>
            </a:r>
            <a:r>
              <a:rPr lang="en-US" altLang="zh-CN" b="1" i="1">
                <a:ea typeface="宋体" pitchFamily="2" charset="-122"/>
              </a:rPr>
              <a:t>N</a:t>
            </a:r>
            <a:r>
              <a:rPr lang="en-US" altLang="zh-CN" b="1">
                <a:ea typeface="宋体" pitchFamily="2" charset="-122"/>
              </a:rPr>
              <a:t>-tile format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ity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524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1979613" y="657225"/>
            <a:ext cx="47069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000" b="1">
                <a:ea typeface="宋体" pitchFamily="2" charset="-122"/>
              </a:rPr>
              <a:t>Problems of the simplified framework</a:t>
            </a:r>
          </a:p>
        </p:txBody>
      </p:sp>
      <p:sp>
        <p:nvSpPr>
          <p:cNvPr id="56324" name="AutoShape 6"/>
          <p:cNvSpPr>
            <a:spLocks noChangeArrowheads="1"/>
          </p:cNvSpPr>
          <p:nvPr/>
        </p:nvSpPr>
        <p:spPr bwMode="auto">
          <a:xfrm>
            <a:off x="1198563" y="1628775"/>
            <a:ext cx="6513512" cy="38100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CN">
                <a:solidFill>
                  <a:srgbClr val="FFFF00"/>
                </a:solidFill>
                <a:ea typeface="宋体" pitchFamily="2" charset="-122"/>
              </a:rPr>
              <a:t>1. Poor resolution: each view is downsampled</a:t>
            </a:r>
          </a:p>
        </p:txBody>
      </p:sp>
      <p:sp>
        <p:nvSpPr>
          <p:cNvPr id="56325" name="AutoShape 7"/>
          <p:cNvSpPr>
            <a:spLocks noChangeArrowheads="1"/>
          </p:cNvSpPr>
          <p:nvPr/>
        </p:nvSpPr>
        <p:spPr bwMode="auto">
          <a:xfrm>
            <a:off x="1187450" y="3176588"/>
            <a:ext cx="6516688" cy="684212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zh-CN">
                <a:solidFill>
                  <a:srgbClr val="FFFF00"/>
                </a:solidFill>
                <a:ea typeface="宋体" pitchFamily="2" charset="-122"/>
              </a:rPr>
              <a:t>3. Lack of hardware and software solutions for real time operations</a:t>
            </a:r>
          </a:p>
        </p:txBody>
      </p:sp>
      <p:sp>
        <p:nvSpPr>
          <p:cNvPr id="56326" name="AutoShape 30"/>
          <p:cNvSpPr>
            <a:spLocks noChangeArrowheads="1"/>
          </p:cNvSpPr>
          <p:nvPr/>
        </p:nvSpPr>
        <p:spPr bwMode="auto">
          <a:xfrm>
            <a:off x="1201738" y="2217738"/>
            <a:ext cx="6513512" cy="38100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CN">
                <a:solidFill>
                  <a:srgbClr val="FFFF00"/>
                </a:solidFill>
                <a:ea typeface="宋体" pitchFamily="2" charset="-122"/>
              </a:rPr>
              <a:t>2. Degradation in 3D perception</a:t>
            </a:r>
          </a:p>
        </p:txBody>
      </p:sp>
      <p:sp>
        <p:nvSpPr>
          <p:cNvPr id="56327" name="AutoShape 31"/>
          <p:cNvSpPr>
            <a:spLocks noChangeArrowheads="1"/>
          </p:cNvSpPr>
          <p:nvPr/>
        </p:nvSpPr>
        <p:spPr bwMode="auto">
          <a:xfrm>
            <a:off x="1187450" y="4941888"/>
            <a:ext cx="6516688" cy="68262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zh-CN" b="1" dirty="0">
                <a:solidFill>
                  <a:srgbClr val="990099"/>
                </a:solidFill>
                <a:ea typeface="宋体" pitchFamily="2" charset="-122"/>
              </a:rPr>
              <a:t>Simply speaking, </a:t>
            </a:r>
            <a:r>
              <a:rPr lang="en-US" altLang="zh-CN" b="1" dirty="0" smtClean="0">
                <a:solidFill>
                  <a:srgbClr val="990099"/>
                </a:solidFill>
                <a:ea typeface="宋体" pitchFamily="2" charset="-122"/>
              </a:rPr>
              <a:t>there are lots </a:t>
            </a:r>
            <a:r>
              <a:rPr lang="en-US" altLang="zh-CN" b="1" dirty="0">
                <a:solidFill>
                  <a:srgbClr val="990099"/>
                </a:solidFill>
                <a:ea typeface="宋体" pitchFamily="2" charset="-122"/>
              </a:rPr>
              <a:t>of problems remain unsolved.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ity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524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503238" y="981075"/>
            <a:ext cx="75961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2000" b="1" dirty="0" smtClean="0">
                <a:ea typeface="宋体" pitchFamily="2" charset="-122"/>
              </a:rPr>
              <a:t>Nevertheless, the N-tile format is a viable solution</a:t>
            </a:r>
            <a:endParaRPr lang="en-US" altLang="zh-CN" sz="2000" b="1" dirty="0">
              <a:ea typeface="宋体" pitchFamily="2" charset="-122"/>
            </a:endParaRPr>
          </a:p>
        </p:txBody>
      </p:sp>
      <p:sp>
        <p:nvSpPr>
          <p:cNvPr id="59397" name="Rectangle 10"/>
          <p:cNvSpPr>
            <a:spLocks noChangeArrowheads="1"/>
          </p:cNvSpPr>
          <p:nvPr/>
        </p:nvSpPr>
        <p:spPr bwMode="auto">
          <a:xfrm>
            <a:off x="828675" y="1701800"/>
            <a:ext cx="1943100" cy="2808288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398" name="AutoShape 11"/>
          <p:cNvSpPr>
            <a:spLocks noChangeArrowheads="1"/>
          </p:cNvSpPr>
          <p:nvPr/>
        </p:nvSpPr>
        <p:spPr bwMode="auto">
          <a:xfrm flipH="1">
            <a:off x="982663" y="1997075"/>
            <a:ext cx="1644650" cy="457200"/>
          </a:xfrm>
          <a:prstGeom prst="cube">
            <a:avLst>
              <a:gd name="adj" fmla="val 11458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1200" b="1">
                <a:solidFill>
                  <a:srgbClr val="FFCC00"/>
                </a:solidFill>
                <a:ea typeface="宋体" pitchFamily="2" charset="-122"/>
              </a:rPr>
              <a:t>Video Capturing</a:t>
            </a:r>
          </a:p>
        </p:txBody>
      </p:sp>
      <p:sp>
        <p:nvSpPr>
          <p:cNvPr id="59399" name="AutoShape 12"/>
          <p:cNvSpPr>
            <a:spLocks noChangeArrowheads="1"/>
          </p:cNvSpPr>
          <p:nvPr/>
        </p:nvSpPr>
        <p:spPr bwMode="auto">
          <a:xfrm flipH="1">
            <a:off x="971550" y="3727450"/>
            <a:ext cx="1644650" cy="457200"/>
          </a:xfrm>
          <a:prstGeom prst="cube">
            <a:avLst>
              <a:gd name="adj" fmla="val 11458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1200" b="1">
                <a:solidFill>
                  <a:srgbClr val="FFCC00"/>
                </a:solidFill>
                <a:ea typeface="宋体" pitchFamily="2" charset="-122"/>
              </a:rPr>
              <a:t>Integration</a:t>
            </a:r>
          </a:p>
        </p:txBody>
      </p:sp>
      <p:sp>
        <p:nvSpPr>
          <p:cNvPr id="59400" name="AutoShape 13"/>
          <p:cNvSpPr>
            <a:spLocks noChangeArrowheads="1"/>
          </p:cNvSpPr>
          <p:nvPr/>
        </p:nvSpPr>
        <p:spPr bwMode="auto">
          <a:xfrm flipH="1">
            <a:off x="971550" y="2852738"/>
            <a:ext cx="1644650" cy="457200"/>
          </a:xfrm>
          <a:prstGeom prst="cube">
            <a:avLst>
              <a:gd name="adj" fmla="val 11458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CN" sz="1200" b="1">
                <a:solidFill>
                  <a:srgbClr val="FFCC00"/>
                </a:solidFill>
                <a:ea typeface="宋体" pitchFamily="2" charset="-122"/>
              </a:rPr>
              <a:t>Visual Quality Enhancement</a:t>
            </a:r>
          </a:p>
        </p:txBody>
      </p:sp>
      <p:sp>
        <p:nvSpPr>
          <p:cNvPr id="59401" name="AutoShape 14"/>
          <p:cNvSpPr>
            <a:spLocks noChangeArrowheads="1"/>
          </p:cNvSpPr>
          <p:nvPr/>
        </p:nvSpPr>
        <p:spPr bwMode="auto">
          <a:xfrm rot="5400000">
            <a:off x="1668463" y="2570163"/>
            <a:ext cx="304800" cy="152400"/>
          </a:xfrm>
          <a:prstGeom prst="chevron">
            <a:avLst>
              <a:gd name="adj" fmla="val 50009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997A0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2" name="AutoShape 15"/>
          <p:cNvSpPr>
            <a:spLocks noChangeArrowheads="1"/>
          </p:cNvSpPr>
          <p:nvPr/>
        </p:nvSpPr>
        <p:spPr bwMode="auto">
          <a:xfrm rot="5400000">
            <a:off x="1652588" y="3429000"/>
            <a:ext cx="304800" cy="152400"/>
          </a:xfrm>
          <a:prstGeom prst="chevron">
            <a:avLst>
              <a:gd name="adj" fmla="val 50009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997A0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3" name="Rectangle 16"/>
          <p:cNvSpPr>
            <a:spLocks noChangeArrowheads="1"/>
          </p:cNvSpPr>
          <p:nvPr/>
        </p:nvSpPr>
        <p:spPr bwMode="auto">
          <a:xfrm>
            <a:off x="3203575" y="1701800"/>
            <a:ext cx="1943100" cy="2808288"/>
          </a:xfrm>
          <a:prstGeom prst="rect">
            <a:avLst/>
          </a:prstGeom>
          <a:solidFill>
            <a:srgbClr val="0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4" name="AutoShape 17"/>
          <p:cNvSpPr>
            <a:spLocks noChangeArrowheads="1"/>
          </p:cNvSpPr>
          <p:nvPr/>
        </p:nvSpPr>
        <p:spPr bwMode="auto">
          <a:xfrm>
            <a:off x="2844800" y="3033713"/>
            <a:ext cx="304800" cy="152400"/>
          </a:xfrm>
          <a:prstGeom prst="chevron">
            <a:avLst>
              <a:gd name="adj" fmla="val 50009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4A2A7D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5" name="Text Box 18"/>
          <p:cNvSpPr txBox="1">
            <a:spLocks noChangeArrowheads="1"/>
          </p:cNvSpPr>
          <p:nvPr/>
        </p:nvSpPr>
        <p:spPr bwMode="auto">
          <a:xfrm>
            <a:off x="3348038" y="2062163"/>
            <a:ext cx="758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zh-CN" sz="1400" b="1" i="1">
                <a:solidFill>
                  <a:srgbClr val="FFCC00"/>
                </a:solidFill>
                <a:ea typeface="宋体" pitchFamily="2" charset="-122"/>
              </a:rPr>
              <a:t>DVD</a:t>
            </a:r>
          </a:p>
        </p:txBody>
      </p:sp>
      <p:sp>
        <p:nvSpPr>
          <p:cNvPr id="59406" name="Text Box 19"/>
          <p:cNvSpPr txBox="1">
            <a:spLocks noChangeArrowheads="1"/>
          </p:cNvSpPr>
          <p:nvPr/>
        </p:nvSpPr>
        <p:spPr bwMode="auto">
          <a:xfrm>
            <a:off x="3960813" y="2457450"/>
            <a:ext cx="758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zh-CN" sz="1400" b="1" i="1">
                <a:solidFill>
                  <a:srgbClr val="FFCC00"/>
                </a:solidFill>
                <a:ea typeface="宋体" pitchFamily="2" charset="-122"/>
              </a:rPr>
              <a:t>VCD</a:t>
            </a:r>
          </a:p>
        </p:txBody>
      </p:sp>
      <p:sp>
        <p:nvSpPr>
          <p:cNvPr id="59407" name="Text Box 20"/>
          <p:cNvSpPr txBox="1">
            <a:spLocks noChangeArrowheads="1"/>
          </p:cNvSpPr>
          <p:nvPr/>
        </p:nvSpPr>
        <p:spPr bwMode="auto">
          <a:xfrm>
            <a:off x="3744913" y="3070225"/>
            <a:ext cx="758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zh-CN" sz="1400" b="1" i="1">
                <a:solidFill>
                  <a:srgbClr val="FFCC00"/>
                </a:solidFill>
                <a:ea typeface="宋体" pitchFamily="2" charset="-122"/>
              </a:rPr>
              <a:t>VCR</a:t>
            </a:r>
          </a:p>
        </p:txBody>
      </p:sp>
      <p:sp>
        <p:nvSpPr>
          <p:cNvPr id="59408" name="Text Box 21"/>
          <p:cNvSpPr txBox="1">
            <a:spLocks noChangeArrowheads="1"/>
          </p:cNvSpPr>
          <p:nvPr/>
        </p:nvSpPr>
        <p:spPr bwMode="auto">
          <a:xfrm>
            <a:off x="3240088" y="3502025"/>
            <a:ext cx="758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zh-CN" sz="1400" b="1" i="1">
                <a:solidFill>
                  <a:srgbClr val="FFCC00"/>
                </a:solidFill>
                <a:ea typeface="宋体" pitchFamily="2" charset="-122"/>
              </a:rPr>
              <a:t>MPEG</a:t>
            </a:r>
          </a:p>
        </p:txBody>
      </p:sp>
      <p:sp>
        <p:nvSpPr>
          <p:cNvPr id="59409" name="Text Box 22"/>
          <p:cNvSpPr txBox="1">
            <a:spLocks noChangeArrowheads="1"/>
          </p:cNvSpPr>
          <p:nvPr/>
        </p:nvSpPr>
        <p:spPr bwMode="auto">
          <a:xfrm>
            <a:off x="4356100" y="3465513"/>
            <a:ext cx="758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zh-CN" sz="1400" b="1" i="1">
                <a:solidFill>
                  <a:schemeClr val="bg1"/>
                </a:solidFill>
                <a:ea typeface="宋体" pitchFamily="2" charset="-122"/>
              </a:rPr>
              <a:t>PAL</a:t>
            </a:r>
          </a:p>
        </p:txBody>
      </p:sp>
      <p:sp>
        <p:nvSpPr>
          <p:cNvPr id="59410" name="Text Box 23"/>
          <p:cNvSpPr txBox="1">
            <a:spLocks noChangeArrowheads="1"/>
          </p:cNvSpPr>
          <p:nvPr/>
        </p:nvSpPr>
        <p:spPr bwMode="auto">
          <a:xfrm>
            <a:off x="3276600" y="2709863"/>
            <a:ext cx="758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zh-CN" sz="1400" b="1" i="1">
                <a:solidFill>
                  <a:schemeClr val="bg1"/>
                </a:solidFill>
                <a:ea typeface="宋体" pitchFamily="2" charset="-122"/>
              </a:rPr>
              <a:t>NTSC</a:t>
            </a:r>
          </a:p>
        </p:txBody>
      </p:sp>
      <p:sp>
        <p:nvSpPr>
          <p:cNvPr id="59411" name="Text Box 24"/>
          <p:cNvSpPr txBox="1">
            <a:spLocks noChangeArrowheads="1"/>
          </p:cNvSpPr>
          <p:nvPr/>
        </p:nvSpPr>
        <p:spPr bwMode="auto">
          <a:xfrm>
            <a:off x="3600450" y="4041775"/>
            <a:ext cx="901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zh-CN" sz="1400" b="1" i="1">
                <a:solidFill>
                  <a:schemeClr val="bg1"/>
                </a:solidFill>
                <a:ea typeface="宋体" pitchFamily="2" charset="-122"/>
              </a:rPr>
              <a:t>Blu-ray</a:t>
            </a:r>
          </a:p>
        </p:txBody>
      </p:sp>
      <p:sp>
        <p:nvSpPr>
          <p:cNvPr id="59412" name="Text Box 25"/>
          <p:cNvSpPr txBox="1">
            <a:spLocks noChangeArrowheads="1"/>
          </p:cNvSpPr>
          <p:nvPr/>
        </p:nvSpPr>
        <p:spPr bwMode="auto">
          <a:xfrm>
            <a:off x="4284663" y="1881188"/>
            <a:ext cx="758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zh-CN" sz="1400" b="1" i="1">
                <a:solidFill>
                  <a:schemeClr val="bg1"/>
                </a:solidFill>
                <a:ea typeface="宋体" pitchFamily="2" charset="-122"/>
              </a:rPr>
              <a:t>DTT</a:t>
            </a:r>
          </a:p>
        </p:txBody>
      </p:sp>
      <p:sp>
        <p:nvSpPr>
          <p:cNvPr id="59413" name="Text Box 26"/>
          <p:cNvSpPr txBox="1">
            <a:spLocks noChangeArrowheads="1"/>
          </p:cNvSpPr>
          <p:nvPr/>
        </p:nvSpPr>
        <p:spPr bwMode="auto">
          <a:xfrm>
            <a:off x="2968625" y="4618038"/>
            <a:ext cx="243205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1200">
                <a:ea typeface="宋体" pitchFamily="2" charset="-122"/>
              </a:rPr>
              <a:t>Existing Video Chains</a:t>
            </a:r>
          </a:p>
        </p:txBody>
      </p:sp>
      <p:sp>
        <p:nvSpPr>
          <p:cNvPr id="59414" name="Text Box 27"/>
          <p:cNvSpPr txBox="1">
            <a:spLocks noChangeArrowheads="1"/>
          </p:cNvSpPr>
          <p:nvPr/>
        </p:nvSpPr>
        <p:spPr bwMode="auto">
          <a:xfrm>
            <a:off x="612775" y="4618038"/>
            <a:ext cx="24828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1200">
                <a:ea typeface="宋体" pitchFamily="2" charset="-122"/>
              </a:rPr>
              <a:t>3D video acquisition and Production</a:t>
            </a:r>
          </a:p>
        </p:txBody>
      </p:sp>
      <p:sp>
        <p:nvSpPr>
          <p:cNvPr id="59415" name="AutoShape 28"/>
          <p:cNvSpPr>
            <a:spLocks noChangeArrowheads="1"/>
          </p:cNvSpPr>
          <p:nvPr/>
        </p:nvSpPr>
        <p:spPr bwMode="auto">
          <a:xfrm>
            <a:off x="5221288" y="3033713"/>
            <a:ext cx="304800" cy="152400"/>
          </a:xfrm>
          <a:prstGeom prst="chevron">
            <a:avLst>
              <a:gd name="adj" fmla="val 50009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4A2A7D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6" name="Text Box 29"/>
          <p:cNvSpPr txBox="1">
            <a:spLocks noChangeArrowheads="1"/>
          </p:cNvSpPr>
          <p:nvPr/>
        </p:nvSpPr>
        <p:spPr bwMode="auto">
          <a:xfrm>
            <a:off x="5524500" y="4618038"/>
            <a:ext cx="243205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1200">
                <a:ea typeface="宋体" pitchFamily="2" charset="-122"/>
              </a:rPr>
              <a:t>3D Display</a:t>
            </a:r>
          </a:p>
        </p:txBody>
      </p:sp>
      <p:sp>
        <p:nvSpPr>
          <p:cNvPr id="59417" name="Rectangle 30"/>
          <p:cNvSpPr>
            <a:spLocks noChangeArrowheads="1"/>
          </p:cNvSpPr>
          <p:nvPr/>
        </p:nvSpPr>
        <p:spPr bwMode="auto">
          <a:xfrm>
            <a:off x="5616575" y="1701800"/>
            <a:ext cx="2195513" cy="2808288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8" name="AutoShape 31"/>
          <p:cNvSpPr>
            <a:spLocks noChangeArrowheads="1"/>
          </p:cNvSpPr>
          <p:nvPr/>
        </p:nvSpPr>
        <p:spPr bwMode="auto">
          <a:xfrm flipH="1">
            <a:off x="5803900" y="1997075"/>
            <a:ext cx="1828800" cy="457200"/>
          </a:xfrm>
          <a:prstGeom prst="cube">
            <a:avLst>
              <a:gd name="adj" fmla="val 11458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1200" b="1">
                <a:solidFill>
                  <a:srgbClr val="FFCC00"/>
                </a:solidFill>
                <a:ea typeface="宋体" pitchFamily="2" charset="-122"/>
              </a:rPr>
              <a:t>3D Decoder</a:t>
            </a:r>
          </a:p>
        </p:txBody>
      </p:sp>
      <p:sp>
        <p:nvSpPr>
          <p:cNvPr id="59419" name="AutoShape 32"/>
          <p:cNvSpPr>
            <a:spLocks noChangeArrowheads="1"/>
          </p:cNvSpPr>
          <p:nvPr/>
        </p:nvSpPr>
        <p:spPr bwMode="auto">
          <a:xfrm flipH="1">
            <a:off x="5803900" y="2846388"/>
            <a:ext cx="1828800" cy="457200"/>
          </a:xfrm>
          <a:prstGeom prst="cube">
            <a:avLst>
              <a:gd name="adj" fmla="val 11458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1200" b="1">
                <a:solidFill>
                  <a:srgbClr val="FFCC00"/>
                </a:solidFill>
                <a:ea typeface="宋体" pitchFamily="2" charset="-122"/>
              </a:rPr>
              <a:t>Multi-views generation</a:t>
            </a:r>
          </a:p>
        </p:txBody>
      </p:sp>
      <p:sp>
        <p:nvSpPr>
          <p:cNvPr id="59420" name="AutoShape 33"/>
          <p:cNvSpPr>
            <a:spLocks noChangeArrowheads="1"/>
          </p:cNvSpPr>
          <p:nvPr/>
        </p:nvSpPr>
        <p:spPr bwMode="auto">
          <a:xfrm flipH="1">
            <a:off x="5792788" y="3692525"/>
            <a:ext cx="1828800" cy="457200"/>
          </a:xfrm>
          <a:prstGeom prst="cube">
            <a:avLst>
              <a:gd name="adj" fmla="val 11458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CN" sz="1200" b="1">
                <a:solidFill>
                  <a:srgbClr val="FFCC00"/>
                </a:solidFill>
                <a:ea typeface="宋体" pitchFamily="2" charset="-122"/>
              </a:rPr>
              <a:t>Display</a:t>
            </a:r>
          </a:p>
        </p:txBody>
      </p:sp>
      <p:sp>
        <p:nvSpPr>
          <p:cNvPr id="59421" name="AutoShape 34"/>
          <p:cNvSpPr>
            <a:spLocks noChangeArrowheads="1"/>
          </p:cNvSpPr>
          <p:nvPr/>
        </p:nvSpPr>
        <p:spPr bwMode="auto">
          <a:xfrm rot="5400000">
            <a:off x="6600825" y="2570163"/>
            <a:ext cx="304800" cy="152400"/>
          </a:xfrm>
          <a:prstGeom prst="chevron">
            <a:avLst>
              <a:gd name="adj" fmla="val 50009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997A0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22" name="AutoShape 35"/>
          <p:cNvSpPr>
            <a:spLocks noChangeArrowheads="1"/>
          </p:cNvSpPr>
          <p:nvPr/>
        </p:nvSpPr>
        <p:spPr bwMode="auto">
          <a:xfrm rot="5400000">
            <a:off x="6584950" y="3429000"/>
            <a:ext cx="304800" cy="152400"/>
          </a:xfrm>
          <a:prstGeom prst="chevron">
            <a:avLst>
              <a:gd name="adj" fmla="val 50009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997A0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23" name="Text Box 36"/>
          <p:cNvSpPr txBox="1">
            <a:spLocks noChangeArrowheads="1"/>
          </p:cNvSpPr>
          <p:nvPr/>
        </p:nvSpPr>
        <p:spPr bwMode="auto">
          <a:xfrm>
            <a:off x="1979613" y="5410200"/>
            <a:ext cx="4392612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1400" b="1">
                <a:ea typeface="宋体" pitchFamily="2" charset="-122"/>
              </a:rPr>
              <a:t>Integration of 3D video in existing video chains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ity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524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2808288" y="666750"/>
            <a:ext cx="3906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000" b="1">
                <a:ea typeface="宋体" pitchFamily="2" charset="-122"/>
              </a:rPr>
              <a:t>Potential of 3D Display System</a:t>
            </a:r>
          </a:p>
        </p:txBody>
      </p:sp>
      <p:sp>
        <p:nvSpPr>
          <p:cNvPr id="60420" name="AutoShape 4"/>
          <p:cNvSpPr>
            <a:spLocks noChangeArrowheads="1"/>
          </p:cNvSpPr>
          <p:nvPr/>
        </p:nvSpPr>
        <p:spPr bwMode="auto">
          <a:xfrm>
            <a:off x="1223963" y="3516313"/>
            <a:ext cx="6729412" cy="3810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CN" b="1">
                <a:solidFill>
                  <a:srgbClr val="990099"/>
                </a:solidFill>
                <a:ea typeface="宋体" pitchFamily="2" charset="-122"/>
              </a:rPr>
              <a:t>1. </a:t>
            </a:r>
            <a:r>
              <a:rPr lang="en-GB" altLang="zh-TW" b="1">
                <a:solidFill>
                  <a:srgbClr val="660033"/>
                </a:solidFill>
                <a:ea typeface="PMingLiU" pitchFamily="18" charset="-120"/>
              </a:rPr>
              <a:t>Advertising companies</a:t>
            </a:r>
            <a:r>
              <a:rPr lang="en-US" altLang="zh-TW">
                <a:ea typeface="PMingLiU" pitchFamily="18" charset="-120"/>
              </a:rPr>
              <a:t> </a:t>
            </a:r>
            <a:endParaRPr lang="en-US" altLang="zh-CN">
              <a:ea typeface="宋体" pitchFamily="2" charset="-122"/>
            </a:endParaRPr>
          </a:p>
        </p:txBody>
      </p:sp>
      <p:sp>
        <p:nvSpPr>
          <p:cNvPr id="60421" name="AutoShape 5"/>
          <p:cNvSpPr>
            <a:spLocks noChangeArrowheads="1"/>
          </p:cNvSpPr>
          <p:nvPr/>
        </p:nvSpPr>
        <p:spPr bwMode="auto">
          <a:xfrm>
            <a:off x="1223963" y="4703763"/>
            <a:ext cx="6732587" cy="3810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CN" b="1">
                <a:solidFill>
                  <a:srgbClr val="990099"/>
                </a:solidFill>
                <a:ea typeface="宋体" pitchFamily="2" charset="-122"/>
              </a:rPr>
              <a:t>3. </a:t>
            </a:r>
            <a:r>
              <a:rPr lang="en-GB" altLang="zh-TW" b="1">
                <a:solidFill>
                  <a:srgbClr val="660033"/>
                </a:solidFill>
                <a:ea typeface="PMingLiU" pitchFamily="18" charset="-120"/>
              </a:rPr>
              <a:t>Conference and exhibitions organizers</a:t>
            </a:r>
            <a:r>
              <a:rPr lang="en-US" altLang="zh-TW">
                <a:ea typeface="PMingLiU" pitchFamily="18" charset="-120"/>
              </a:rPr>
              <a:t> </a:t>
            </a:r>
            <a:endParaRPr lang="en-US" altLang="zh-CN">
              <a:ea typeface="宋体" pitchFamily="2" charset="-122"/>
            </a:endParaRPr>
          </a:p>
        </p:txBody>
      </p:sp>
      <p:sp>
        <p:nvSpPr>
          <p:cNvPr id="60422" name="AutoShape 6"/>
          <p:cNvSpPr>
            <a:spLocks noChangeArrowheads="1"/>
          </p:cNvSpPr>
          <p:nvPr/>
        </p:nvSpPr>
        <p:spPr bwMode="auto">
          <a:xfrm>
            <a:off x="1223963" y="4129088"/>
            <a:ext cx="6732587" cy="3810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CN" b="1">
                <a:solidFill>
                  <a:srgbClr val="990099"/>
                </a:solidFill>
                <a:ea typeface="宋体" pitchFamily="2" charset="-122"/>
              </a:rPr>
              <a:t>2. </a:t>
            </a:r>
            <a:r>
              <a:rPr lang="en-GB" altLang="zh-TW" b="1">
                <a:solidFill>
                  <a:srgbClr val="660033"/>
                </a:solidFill>
                <a:ea typeface="PMingLiU" pitchFamily="18" charset="-120"/>
              </a:rPr>
              <a:t>Tourism companies</a:t>
            </a:r>
            <a:r>
              <a:rPr lang="en-US" altLang="zh-TW">
                <a:ea typeface="PMingLiU" pitchFamily="18" charset="-120"/>
              </a:rPr>
              <a:t> </a:t>
            </a:r>
            <a:endParaRPr lang="en-US" altLang="zh-CN">
              <a:ea typeface="宋体" pitchFamily="2" charset="-122"/>
            </a:endParaRPr>
          </a:p>
        </p:txBody>
      </p:sp>
      <p:sp>
        <p:nvSpPr>
          <p:cNvPr id="60423" name="AutoShape 9"/>
          <p:cNvSpPr>
            <a:spLocks noChangeArrowheads="1"/>
          </p:cNvSpPr>
          <p:nvPr/>
        </p:nvSpPr>
        <p:spPr bwMode="auto">
          <a:xfrm>
            <a:off x="1223963" y="5316538"/>
            <a:ext cx="6732587" cy="3810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CN" b="1">
                <a:solidFill>
                  <a:srgbClr val="990099"/>
                </a:solidFill>
                <a:ea typeface="宋体" pitchFamily="2" charset="-122"/>
              </a:rPr>
              <a:t>4. </a:t>
            </a:r>
            <a:r>
              <a:rPr lang="en-GB" altLang="zh-TW" b="1">
                <a:solidFill>
                  <a:srgbClr val="660033"/>
                </a:solidFill>
                <a:ea typeface="PMingLiU" pitchFamily="18" charset="-120"/>
              </a:rPr>
              <a:t>The entertainment industries</a:t>
            </a:r>
            <a:endParaRPr lang="en-US" altLang="zh-CN">
              <a:solidFill>
                <a:srgbClr val="660033"/>
              </a:solidFill>
              <a:ea typeface="宋体" pitchFamily="2" charset="-122"/>
            </a:endParaRPr>
          </a:p>
        </p:txBody>
      </p:sp>
      <p:sp>
        <p:nvSpPr>
          <p:cNvPr id="60424" name="Rectangle 10"/>
          <p:cNvSpPr>
            <a:spLocks noChangeArrowheads="1"/>
          </p:cNvSpPr>
          <p:nvPr/>
        </p:nvSpPr>
        <p:spPr bwMode="auto">
          <a:xfrm>
            <a:off x="863600" y="1268413"/>
            <a:ext cx="759618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dist"/>
            <a:r>
              <a:rPr lang="en-GB" altLang="zh-TW" b="1">
                <a:solidFill>
                  <a:srgbClr val="FFFF0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The 3D display system will create a significant impact on the traditional channel of conveying video and graphic contents. Our technology will enable 3D contents to be produced and display at a very competitive cost based on existing video equipment and video chains. </a:t>
            </a:r>
          </a:p>
        </p:txBody>
      </p:sp>
      <p:sp>
        <p:nvSpPr>
          <p:cNvPr id="60425" name="AutoShape 13"/>
          <p:cNvSpPr>
            <a:spLocks noChangeArrowheads="1"/>
          </p:cNvSpPr>
          <p:nvPr/>
        </p:nvSpPr>
        <p:spPr bwMode="auto">
          <a:xfrm>
            <a:off x="1223963" y="2854325"/>
            <a:ext cx="5508625" cy="381000"/>
          </a:xfrm>
          <a:prstGeom prst="roundRect">
            <a:avLst>
              <a:gd name="adj" fmla="val 16667"/>
            </a:avLst>
          </a:prstGeom>
          <a:solidFill>
            <a:srgbClr val="00CC66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CN" b="1">
                <a:solidFill>
                  <a:schemeClr val="tx2"/>
                </a:solidFill>
                <a:ea typeface="宋体" pitchFamily="2" charset="-122"/>
              </a:rPr>
              <a:t>For example, potential applications of 3D Kiosks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ity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524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3600450" y="511175"/>
            <a:ext cx="167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>
                <a:ea typeface="宋体" pitchFamily="2" charset="-122"/>
              </a:rPr>
              <a:t>The Future</a:t>
            </a:r>
          </a:p>
        </p:txBody>
      </p:sp>
      <p:sp>
        <p:nvSpPr>
          <p:cNvPr id="61444" name="TextBox 1"/>
          <p:cNvSpPr txBox="1">
            <a:spLocks noChangeArrowheads="1"/>
          </p:cNvSpPr>
          <p:nvPr/>
        </p:nvSpPr>
        <p:spPr bwMode="auto">
          <a:xfrm>
            <a:off x="1547813" y="2600325"/>
            <a:ext cx="6237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Lets see from the video clip what is anticipated in the future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-76200"/>
            <a:ext cx="9232900" cy="12192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2467" name="Picture 3" descr="city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6096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2178050" y="333375"/>
            <a:ext cx="5118100" cy="52387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000066"/>
                </a:solidFill>
                <a:ea typeface="宋体" pitchFamily="2" charset="-122"/>
              </a:rPr>
              <a:t>Photography vs Holography</a:t>
            </a:r>
          </a:p>
        </p:txBody>
      </p:sp>
      <p:sp>
        <p:nvSpPr>
          <p:cNvPr id="62469" name="AutoShape 5"/>
          <p:cNvSpPr>
            <a:spLocks noChangeArrowheads="1"/>
          </p:cNvSpPr>
          <p:nvPr/>
        </p:nvSpPr>
        <p:spPr bwMode="auto">
          <a:xfrm>
            <a:off x="425450" y="1501775"/>
            <a:ext cx="8255000" cy="828675"/>
          </a:xfrm>
          <a:prstGeom prst="roundRect">
            <a:avLst>
              <a:gd name="adj" fmla="val 16667"/>
            </a:avLst>
          </a:prstGeom>
          <a:solidFill>
            <a:srgbClr val="214365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tx1">
                <a:alpha val="50000"/>
              </a:schemeClr>
            </a:outerShdw>
          </a:effectLst>
        </p:spPr>
        <p:txBody>
          <a:bodyPr tIns="50400" anchor="ctr"/>
          <a:lstStyle/>
          <a:p>
            <a:r>
              <a:rPr lang="en-US" altLang="zh-CN" b="1">
                <a:ea typeface="宋体" pitchFamily="2" charset="-122"/>
              </a:rPr>
              <a:t>Photography: Recording and reproduction of a single 2D perspective of a 3D scene on a 2D media (such as film).</a:t>
            </a:r>
          </a:p>
        </p:txBody>
      </p:sp>
      <p:sp>
        <p:nvSpPr>
          <p:cNvPr id="62470" name="AutoShape 6"/>
          <p:cNvSpPr>
            <a:spLocks noChangeArrowheads="1"/>
          </p:cNvSpPr>
          <p:nvPr/>
        </p:nvSpPr>
        <p:spPr bwMode="auto">
          <a:xfrm>
            <a:off x="455613" y="3997325"/>
            <a:ext cx="576262" cy="503238"/>
          </a:xfrm>
          <a:prstGeom prst="smileyFace">
            <a:avLst>
              <a:gd name="adj" fmla="val 4653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1" name="Line 10"/>
          <p:cNvSpPr>
            <a:spLocks noChangeShapeType="1"/>
          </p:cNvSpPr>
          <p:nvPr/>
        </p:nvSpPr>
        <p:spPr bwMode="auto">
          <a:xfrm>
            <a:off x="1031875" y="4033838"/>
            <a:ext cx="2844800" cy="554037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2" name="Line 11"/>
          <p:cNvSpPr>
            <a:spLocks noChangeShapeType="1"/>
          </p:cNvSpPr>
          <p:nvPr/>
        </p:nvSpPr>
        <p:spPr bwMode="auto">
          <a:xfrm flipV="1">
            <a:off x="1031875" y="4235450"/>
            <a:ext cx="28448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3" name="Line 12"/>
          <p:cNvSpPr>
            <a:spLocks noChangeShapeType="1"/>
          </p:cNvSpPr>
          <p:nvPr/>
        </p:nvSpPr>
        <p:spPr bwMode="auto">
          <a:xfrm flipV="1">
            <a:off x="1031875" y="3960813"/>
            <a:ext cx="2844800" cy="468312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4" name="Text Box 17"/>
          <p:cNvSpPr txBox="1">
            <a:spLocks noChangeArrowheads="1"/>
          </p:cNvSpPr>
          <p:nvPr/>
        </p:nvSpPr>
        <p:spPr bwMode="auto">
          <a:xfrm>
            <a:off x="992188" y="3159125"/>
            <a:ext cx="10318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>
                <a:ea typeface="宋体" pitchFamily="2" charset="-122"/>
              </a:rPr>
              <a:t>Pin-hole</a:t>
            </a:r>
          </a:p>
        </p:txBody>
      </p:sp>
      <p:sp>
        <p:nvSpPr>
          <p:cNvPr id="62475" name="Text Box 19"/>
          <p:cNvSpPr txBox="1">
            <a:spLocks noChangeArrowheads="1"/>
          </p:cNvSpPr>
          <p:nvPr/>
        </p:nvSpPr>
        <p:spPr bwMode="auto">
          <a:xfrm>
            <a:off x="3311525" y="5102225"/>
            <a:ext cx="12223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>
                <a:ea typeface="宋体" pitchFamily="2" charset="-122"/>
              </a:rPr>
              <a:t>Photo-film</a:t>
            </a:r>
          </a:p>
        </p:txBody>
      </p:sp>
      <p:sp>
        <p:nvSpPr>
          <p:cNvPr id="2" name="Rectangle 1"/>
          <p:cNvSpPr/>
          <p:nvPr/>
        </p:nvSpPr>
        <p:spPr>
          <a:xfrm>
            <a:off x="2078038" y="3321050"/>
            <a:ext cx="46037" cy="900113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076450" y="4256088"/>
            <a:ext cx="46038" cy="900112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1508125" y="3603625"/>
            <a:ext cx="568325" cy="590550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479" name="AutoShape 6"/>
          <p:cNvSpPr>
            <a:spLocks noChangeArrowheads="1"/>
          </p:cNvSpPr>
          <p:nvPr/>
        </p:nvSpPr>
        <p:spPr bwMode="auto">
          <a:xfrm>
            <a:off x="4908550" y="3943350"/>
            <a:ext cx="576263" cy="503238"/>
          </a:xfrm>
          <a:prstGeom prst="smileyFace">
            <a:avLst>
              <a:gd name="adj" fmla="val 4653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0" name="Line 10"/>
          <p:cNvSpPr>
            <a:spLocks noChangeShapeType="1"/>
          </p:cNvSpPr>
          <p:nvPr/>
        </p:nvSpPr>
        <p:spPr bwMode="auto">
          <a:xfrm>
            <a:off x="5484813" y="3997325"/>
            <a:ext cx="2844800" cy="449263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1" name="Line 11"/>
          <p:cNvSpPr>
            <a:spLocks noChangeShapeType="1"/>
          </p:cNvSpPr>
          <p:nvPr/>
        </p:nvSpPr>
        <p:spPr bwMode="auto">
          <a:xfrm flipV="1">
            <a:off x="5484813" y="4181475"/>
            <a:ext cx="28448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2" name="Line 12"/>
          <p:cNvSpPr>
            <a:spLocks noChangeShapeType="1"/>
          </p:cNvSpPr>
          <p:nvPr/>
        </p:nvSpPr>
        <p:spPr bwMode="auto">
          <a:xfrm flipV="1">
            <a:off x="5484813" y="3906838"/>
            <a:ext cx="2844800" cy="468312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3" name="Text Box 19"/>
          <p:cNvSpPr txBox="1">
            <a:spLocks noChangeArrowheads="1"/>
          </p:cNvSpPr>
          <p:nvPr/>
        </p:nvSpPr>
        <p:spPr bwMode="auto">
          <a:xfrm>
            <a:off x="7772400" y="5102225"/>
            <a:ext cx="122396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>
                <a:ea typeface="宋体" pitchFamily="2" charset="-122"/>
              </a:rPr>
              <a:t>Photo-film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530975" y="3267075"/>
            <a:ext cx="46038" cy="900113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530975" y="4202113"/>
            <a:ext cx="44450" cy="900112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Line 10"/>
          <p:cNvSpPr>
            <a:spLocks noChangeShapeType="1"/>
          </p:cNvSpPr>
          <p:nvPr/>
        </p:nvSpPr>
        <p:spPr bwMode="auto">
          <a:xfrm flipV="1">
            <a:off x="5484813" y="3267075"/>
            <a:ext cx="2844800" cy="730250"/>
          </a:xfrm>
          <a:prstGeom prst="line">
            <a:avLst/>
          </a:prstGeom>
          <a:noFill/>
          <a:ln w="9525">
            <a:solidFill>
              <a:schemeClr val="accent4">
                <a:lumMod val="75000"/>
              </a:schemeClr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8" name="Line 11"/>
          <p:cNvSpPr>
            <a:spLocks noChangeShapeType="1"/>
          </p:cNvSpPr>
          <p:nvPr/>
        </p:nvSpPr>
        <p:spPr bwMode="auto">
          <a:xfrm flipV="1">
            <a:off x="5511800" y="2947988"/>
            <a:ext cx="2817813" cy="1241425"/>
          </a:xfrm>
          <a:prstGeom prst="line">
            <a:avLst/>
          </a:prstGeom>
          <a:noFill/>
          <a:ln w="9525">
            <a:solidFill>
              <a:schemeClr val="accent4">
                <a:lumMod val="75000"/>
              </a:schemeClr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9" name="Line 12"/>
          <p:cNvSpPr>
            <a:spLocks noChangeShapeType="1"/>
          </p:cNvSpPr>
          <p:nvPr/>
        </p:nvSpPr>
        <p:spPr bwMode="auto">
          <a:xfrm flipV="1">
            <a:off x="5484813" y="2628900"/>
            <a:ext cx="2844800" cy="1746250"/>
          </a:xfrm>
          <a:prstGeom prst="line">
            <a:avLst/>
          </a:prstGeom>
          <a:noFill/>
          <a:ln w="9525">
            <a:solidFill>
              <a:schemeClr val="accent4">
                <a:lumMod val="75000"/>
              </a:schemeClr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399213" y="3529013"/>
            <a:ext cx="320675" cy="360362"/>
          </a:xfrm>
          <a:prstGeom prst="ellipse">
            <a:avLst/>
          </a:prstGeom>
          <a:solidFill>
            <a:srgbClr val="7030A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>
            <a:off x="5961063" y="3127375"/>
            <a:ext cx="569912" cy="590550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491" name="Text Box 17"/>
          <p:cNvSpPr txBox="1">
            <a:spLocks noChangeArrowheads="1"/>
          </p:cNvSpPr>
          <p:nvPr/>
        </p:nvSpPr>
        <p:spPr bwMode="auto">
          <a:xfrm>
            <a:off x="5368925" y="2763838"/>
            <a:ext cx="10048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>
                <a:ea typeface="宋体" pitchFamily="2" charset="-122"/>
              </a:rPr>
              <a:t>Opaque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142163" y="2849563"/>
            <a:ext cx="630237" cy="8588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7142163" y="2849563"/>
            <a:ext cx="630237" cy="8588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494" name="TextBox 7"/>
          <p:cNvSpPr txBox="1">
            <a:spLocks noChangeArrowheads="1"/>
          </p:cNvSpPr>
          <p:nvPr/>
        </p:nvSpPr>
        <p:spPr bwMode="auto">
          <a:xfrm>
            <a:off x="355600" y="5683250"/>
            <a:ext cx="8640763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The pin-hole only allows light waves from a single view of the scene to go through. The rest are blocked. The light beam from each point on the scene hits on a unique spot on the photo-film, and its intensity is recorded on the photo-emulsion at that particular point.</a:t>
            </a:r>
          </a:p>
        </p:txBody>
      </p:sp>
      <p:sp>
        <p:nvSpPr>
          <p:cNvPr id="62495" name="Rectangle 18"/>
          <p:cNvSpPr>
            <a:spLocks noChangeArrowheads="1"/>
          </p:cNvSpPr>
          <p:nvPr/>
        </p:nvSpPr>
        <p:spPr bwMode="auto">
          <a:xfrm>
            <a:off x="8382000" y="2628900"/>
            <a:ext cx="46038" cy="2473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96" name="Rectangle 18"/>
          <p:cNvSpPr>
            <a:spLocks noChangeArrowheads="1"/>
          </p:cNvSpPr>
          <p:nvPr/>
        </p:nvSpPr>
        <p:spPr bwMode="auto">
          <a:xfrm>
            <a:off x="3876675" y="2628900"/>
            <a:ext cx="46038" cy="2473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-76200"/>
            <a:ext cx="9232900" cy="12192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3491" name="Picture 3" descr="city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6096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2178050" y="333375"/>
            <a:ext cx="5118100" cy="52387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000066"/>
                </a:solidFill>
                <a:ea typeface="宋体" pitchFamily="2" charset="-122"/>
              </a:rPr>
              <a:t>Photography vs Holography</a:t>
            </a:r>
          </a:p>
        </p:txBody>
      </p:sp>
      <p:sp>
        <p:nvSpPr>
          <p:cNvPr id="63493" name="AutoShape 5"/>
          <p:cNvSpPr>
            <a:spLocks noChangeArrowheads="1"/>
          </p:cNvSpPr>
          <p:nvPr/>
        </p:nvSpPr>
        <p:spPr bwMode="auto">
          <a:xfrm>
            <a:off x="425450" y="1501775"/>
            <a:ext cx="8255000" cy="828675"/>
          </a:xfrm>
          <a:prstGeom prst="roundRect">
            <a:avLst>
              <a:gd name="adj" fmla="val 16667"/>
            </a:avLst>
          </a:prstGeom>
          <a:solidFill>
            <a:srgbClr val="214365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tx1">
                <a:alpha val="50000"/>
              </a:schemeClr>
            </a:outerShdw>
          </a:effectLst>
        </p:spPr>
        <p:txBody>
          <a:bodyPr tIns="50400" anchor="ctr"/>
          <a:lstStyle/>
          <a:p>
            <a:r>
              <a:rPr lang="en-US" altLang="zh-CN" b="1">
                <a:ea typeface="宋体" pitchFamily="2" charset="-122"/>
              </a:rPr>
              <a:t>Apparently, removing the pin-hole will allow all the light wave from different views of the scene to get through.</a:t>
            </a:r>
          </a:p>
        </p:txBody>
      </p:sp>
      <p:sp>
        <p:nvSpPr>
          <p:cNvPr id="63494" name="TextBox 7"/>
          <p:cNvSpPr txBox="1">
            <a:spLocks noChangeArrowheads="1"/>
          </p:cNvSpPr>
          <p:nvPr/>
        </p:nvSpPr>
        <p:spPr bwMode="auto">
          <a:xfrm>
            <a:off x="338138" y="5464175"/>
            <a:ext cx="8620125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But then the light wave from all viewing directions will be accumulated on the photo-film through scalar addition. Once added, light wave from individual viewing direction cannot be separate in the future. The image on the photo-film is a chaotic pattern that bears no resemblance to the original scene. </a:t>
            </a:r>
          </a:p>
        </p:txBody>
      </p:sp>
      <p:sp>
        <p:nvSpPr>
          <p:cNvPr id="63495" name="AutoShape 6"/>
          <p:cNvSpPr>
            <a:spLocks noChangeArrowheads="1"/>
          </p:cNvSpPr>
          <p:nvPr/>
        </p:nvSpPr>
        <p:spPr bwMode="auto">
          <a:xfrm>
            <a:off x="1033463" y="3921125"/>
            <a:ext cx="576262" cy="503238"/>
          </a:xfrm>
          <a:prstGeom prst="smileyFace">
            <a:avLst>
              <a:gd name="adj" fmla="val 4653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10"/>
          <p:cNvSpPr>
            <a:spLocks noChangeShapeType="1"/>
          </p:cNvSpPr>
          <p:nvPr/>
        </p:nvSpPr>
        <p:spPr bwMode="auto">
          <a:xfrm flipV="1">
            <a:off x="1609725" y="2606675"/>
            <a:ext cx="2903538" cy="1368425"/>
          </a:xfrm>
          <a:prstGeom prst="line">
            <a:avLst/>
          </a:prstGeom>
          <a:noFill/>
          <a:ln w="9525">
            <a:solidFill>
              <a:schemeClr val="tx1">
                <a:lumMod val="9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0" name="Line 11"/>
          <p:cNvSpPr>
            <a:spLocks noChangeShapeType="1"/>
          </p:cNvSpPr>
          <p:nvPr/>
        </p:nvSpPr>
        <p:spPr bwMode="auto">
          <a:xfrm>
            <a:off x="1624013" y="3975100"/>
            <a:ext cx="2906712" cy="449263"/>
          </a:xfrm>
          <a:prstGeom prst="line">
            <a:avLst/>
          </a:prstGeom>
          <a:noFill/>
          <a:ln w="9525">
            <a:solidFill>
              <a:schemeClr val="tx1">
                <a:lumMod val="9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5" name="Line 12"/>
          <p:cNvSpPr>
            <a:spLocks noChangeShapeType="1"/>
          </p:cNvSpPr>
          <p:nvPr/>
        </p:nvSpPr>
        <p:spPr bwMode="auto">
          <a:xfrm flipV="1">
            <a:off x="1624013" y="3506788"/>
            <a:ext cx="2884487" cy="468312"/>
          </a:xfrm>
          <a:prstGeom prst="line">
            <a:avLst/>
          </a:prstGeom>
          <a:noFill/>
          <a:ln w="9525">
            <a:solidFill>
              <a:schemeClr val="tx1">
                <a:lumMod val="9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3499" name="Text Box 19"/>
          <p:cNvSpPr txBox="1">
            <a:spLocks noChangeArrowheads="1"/>
          </p:cNvSpPr>
          <p:nvPr/>
        </p:nvSpPr>
        <p:spPr bwMode="auto">
          <a:xfrm>
            <a:off x="4552950" y="3646488"/>
            <a:ext cx="122396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>
                <a:ea typeface="宋体" pitchFamily="2" charset="-122"/>
              </a:rPr>
              <a:t>Photo-film</a:t>
            </a:r>
          </a:p>
        </p:txBody>
      </p:sp>
      <p:sp>
        <p:nvSpPr>
          <p:cNvPr id="56" name="Line 10"/>
          <p:cNvSpPr>
            <a:spLocks noChangeShapeType="1"/>
          </p:cNvSpPr>
          <p:nvPr/>
        </p:nvSpPr>
        <p:spPr bwMode="auto">
          <a:xfrm flipV="1">
            <a:off x="1609725" y="3921125"/>
            <a:ext cx="2897188" cy="53975"/>
          </a:xfrm>
          <a:prstGeom prst="line">
            <a:avLst/>
          </a:prstGeom>
          <a:noFill/>
          <a:ln w="9525">
            <a:solidFill>
              <a:schemeClr val="tx1">
                <a:lumMod val="95000"/>
              </a:schemeClr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7" name="Line 11"/>
          <p:cNvSpPr>
            <a:spLocks noChangeShapeType="1"/>
          </p:cNvSpPr>
          <p:nvPr/>
        </p:nvSpPr>
        <p:spPr bwMode="auto">
          <a:xfrm flipV="1">
            <a:off x="1624013" y="3065463"/>
            <a:ext cx="2882900" cy="909637"/>
          </a:xfrm>
          <a:prstGeom prst="line">
            <a:avLst/>
          </a:prstGeom>
          <a:noFill/>
          <a:ln w="9525">
            <a:solidFill>
              <a:schemeClr val="tx1">
                <a:lumMod val="95000"/>
              </a:schemeClr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8" name="Line 12"/>
          <p:cNvSpPr>
            <a:spLocks noChangeShapeType="1"/>
          </p:cNvSpPr>
          <p:nvPr/>
        </p:nvSpPr>
        <p:spPr bwMode="auto">
          <a:xfrm>
            <a:off x="1663700" y="3975100"/>
            <a:ext cx="2867025" cy="198438"/>
          </a:xfrm>
          <a:prstGeom prst="line">
            <a:avLst/>
          </a:prstGeom>
          <a:noFill/>
          <a:ln w="9525">
            <a:solidFill>
              <a:schemeClr val="tx1">
                <a:lumMod val="95000"/>
              </a:schemeClr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3503" name="Rectangle 18"/>
          <p:cNvSpPr>
            <a:spLocks noChangeArrowheads="1"/>
          </p:cNvSpPr>
          <p:nvPr/>
        </p:nvSpPr>
        <p:spPr bwMode="auto">
          <a:xfrm>
            <a:off x="4506913" y="2606675"/>
            <a:ext cx="46037" cy="2473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10"/>
          <p:cNvSpPr>
            <a:spLocks noChangeShapeType="1"/>
          </p:cNvSpPr>
          <p:nvPr/>
        </p:nvSpPr>
        <p:spPr bwMode="auto">
          <a:xfrm flipV="1">
            <a:off x="1614488" y="2706688"/>
            <a:ext cx="2892425" cy="1366837"/>
          </a:xfrm>
          <a:prstGeom prst="line">
            <a:avLst/>
          </a:prstGeom>
          <a:noFill/>
          <a:ln w="9525">
            <a:solidFill>
              <a:schemeClr val="tx1">
                <a:lumMod val="9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6" name="Line 11"/>
          <p:cNvSpPr>
            <a:spLocks noChangeShapeType="1"/>
          </p:cNvSpPr>
          <p:nvPr/>
        </p:nvSpPr>
        <p:spPr bwMode="auto">
          <a:xfrm>
            <a:off x="1628775" y="4073525"/>
            <a:ext cx="2878138" cy="449263"/>
          </a:xfrm>
          <a:prstGeom prst="line">
            <a:avLst/>
          </a:prstGeom>
          <a:noFill/>
          <a:ln w="9525">
            <a:solidFill>
              <a:schemeClr val="tx1">
                <a:lumMod val="9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7" name="Line 12"/>
          <p:cNvSpPr>
            <a:spLocks noChangeShapeType="1"/>
          </p:cNvSpPr>
          <p:nvPr/>
        </p:nvSpPr>
        <p:spPr bwMode="auto">
          <a:xfrm flipV="1">
            <a:off x="1628775" y="3605213"/>
            <a:ext cx="2884488" cy="468312"/>
          </a:xfrm>
          <a:prstGeom prst="line">
            <a:avLst/>
          </a:prstGeom>
          <a:noFill/>
          <a:ln w="9525">
            <a:solidFill>
              <a:schemeClr val="tx1">
                <a:lumMod val="9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8" name="Line 10"/>
          <p:cNvSpPr>
            <a:spLocks noChangeShapeType="1"/>
          </p:cNvSpPr>
          <p:nvPr/>
        </p:nvSpPr>
        <p:spPr bwMode="auto">
          <a:xfrm flipV="1">
            <a:off x="1614488" y="4019550"/>
            <a:ext cx="2897187" cy="53975"/>
          </a:xfrm>
          <a:prstGeom prst="line">
            <a:avLst/>
          </a:prstGeom>
          <a:noFill/>
          <a:ln w="9525">
            <a:solidFill>
              <a:schemeClr val="tx1">
                <a:lumMod val="95000"/>
              </a:schemeClr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9" name="Line 11"/>
          <p:cNvSpPr>
            <a:spLocks noChangeShapeType="1"/>
          </p:cNvSpPr>
          <p:nvPr/>
        </p:nvSpPr>
        <p:spPr bwMode="auto">
          <a:xfrm flipV="1">
            <a:off x="1628775" y="3163888"/>
            <a:ext cx="2882900" cy="909637"/>
          </a:xfrm>
          <a:prstGeom prst="line">
            <a:avLst/>
          </a:prstGeom>
          <a:noFill/>
          <a:ln w="9525">
            <a:solidFill>
              <a:schemeClr val="tx1">
                <a:lumMod val="95000"/>
              </a:schemeClr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0" name="Line 12"/>
          <p:cNvSpPr>
            <a:spLocks noChangeShapeType="1"/>
          </p:cNvSpPr>
          <p:nvPr/>
        </p:nvSpPr>
        <p:spPr bwMode="auto">
          <a:xfrm>
            <a:off x="1668463" y="4073525"/>
            <a:ext cx="2867025" cy="198438"/>
          </a:xfrm>
          <a:prstGeom prst="line">
            <a:avLst/>
          </a:prstGeom>
          <a:noFill/>
          <a:ln w="9525">
            <a:solidFill>
              <a:schemeClr val="tx1">
                <a:lumMod val="95000"/>
              </a:schemeClr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1" name="Line 10"/>
          <p:cNvSpPr>
            <a:spLocks noChangeShapeType="1"/>
          </p:cNvSpPr>
          <p:nvPr/>
        </p:nvSpPr>
        <p:spPr bwMode="auto">
          <a:xfrm flipV="1">
            <a:off x="1663700" y="2874963"/>
            <a:ext cx="2849563" cy="1314450"/>
          </a:xfrm>
          <a:prstGeom prst="line">
            <a:avLst/>
          </a:prstGeom>
          <a:noFill/>
          <a:ln w="9525">
            <a:solidFill>
              <a:schemeClr val="tx1">
                <a:lumMod val="9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2" name="Line 11"/>
          <p:cNvSpPr>
            <a:spLocks noChangeShapeType="1"/>
          </p:cNvSpPr>
          <p:nvPr/>
        </p:nvSpPr>
        <p:spPr bwMode="auto">
          <a:xfrm>
            <a:off x="1677988" y="4189413"/>
            <a:ext cx="2828925" cy="449262"/>
          </a:xfrm>
          <a:prstGeom prst="line">
            <a:avLst/>
          </a:prstGeom>
          <a:noFill/>
          <a:ln w="9525">
            <a:solidFill>
              <a:schemeClr val="tx1">
                <a:lumMod val="9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3" name="Line 12"/>
          <p:cNvSpPr>
            <a:spLocks noChangeShapeType="1"/>
          </p:cNvSpPr>
          <p:nvPr/>
        </p:nvSpPr>
        <p:spPr bwMode="auto">
          <a:xfrm flipV="1">
            <a:off x="1677988" y="3740150"/>
            <a:ext cx="2835275" cy="449263"/>
          </a:xfrm>
          <a:prstGeom prst="line">
            <a:avLst/>
          </a:prstGeom>
          <a:noFill/>
          <a:ln w="9525">
            <a:solidFill>
              <a:schemeClr val="tx1">
                <a:lumMod val="9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" name="Line 10"/>
          <p:cNvSpPr>
            <a:spLocks noChangeShapeType="1"/>
          </p:cNvSpPr>
          <p:nvPr/>
        </p:nvSpPr>
        <p:spPr bwMode="auto">
          <a:xfrm flipV="1">
            <a:off x="1663700" y="4135438"/>
            <a:ext cx="2849563" cy="53975"/>
          </a:xfrm>
          <a:prstGeom prst="line">
            <a:avLst/>
          </a:prstGeom>
          <a:noFill/>
          <a:ln w="9525">
            <a:solidFill>
              <a:schemeClr val="tx1">
                <a:lumMod val="95000"/>
              </a:schemeClr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5" name="Line 11"/>
          <p:cNvSpPr>
            <a:spLocks noChangeShapeType="1"/>
          </p:cNvSpPr>
          <p:nvPr/>
        </p:nvSpPr>
        <p:spPr bwMode="auto">
          <a:xfrm flipV="1">
            <a:off x="1677988" y="3290888"/>
            <a:ext cx="2828925" cy="898525"/>
          </a:xfrm>
          <a:prstGeom prst="line">
            <a:avLst/>
          </a:prstGeom>
          <a:noFill/>
          <a:ln w="9525">
            <a:solidFill>
              <a:schemeClr val="tx1">
                <a:lumMod val="95000"/>
              </a:schemeClr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6" name="Line 12"/>
          <p:cNvSpPr>
            <a:spLocks noChangeShapeType="1"/>
          </p:cNvSpPr>
          <p:nvPr/>
        </p:nvSpPr>
        <p:spPr bwMode="auto">
          <a:xfrm>
            <a:off x="1717675" y="4189413"/>
            <a:ext cx="2789238" cy="196850"/>
          </a:xfrm>
          <a:prstGeom prst="line">
            <a:avLst/>
          </a:prstGeom>
          <a:noFill/>
          <a:ln w="9525">
            <a:solidFill>
              <a:schemeClr val="tx1">
                <a:lumMod val="95000"/>
              </a:schemeClr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7" name="Line 10"/>
          <p:cNvSpPr>
            <a:spLocks noChangeShapeType="1"/>
          </p:cNvSpPr>
          <p:nvPr/>
        </p:nvSpPr>
        <p:spPr bwMode="auto">
          <a:xfrm flipV="1">
            <a:off x="1603375" y="2832100"/>
            <a:ext cx="2903538" cy="1368425"/>
          </a:xfrm>
          <a:prstGeom prst="line">
            <a:avLst/>
          </a:prstGeom>
          <a:noFill/>
          <a:ln w="9525">
            <a:solidFill>
              <a:schemeClr val="tx1">
                <a:lumMod val="9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8" name="Line 12"/>
          <p:cNvSpPr>
            <a:spLocks noChangeShapeType="1"/>
          </p:cNvSpPr>
          <p:nvPr/>
        </p:nvSpPr>
        <p:spPr bwMode="auto">
          <a:xfrm flipV="1">
            <a:off x="1616075" y="3732213"/>
            <a:ext cx="2886075" cy="468312"/>
          </a:xfrm>
          <a:prstGeom prst="line">
            <a:avLst/>
          </a:prstGeom>
          <a:noFill/>
          <a:ln w="9525">
            <a:solidFill>
              <a:schemeClr val="tx1">
                <a:lumMod val="9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9" name="Line 10"/>
          <p:cNvSpPr>
            <a:spLocks noChangeShapeType="1"/>
          </p:cNvSpPr>
          <p:nvPr/>
        </p:nvSpPr>
        <p:spPr bwMode="auto">
          <a:xfrm flipV="1">
            <a:off x="1603375" y="4146550"/>
            <a:ext cx="2895600" cy="53975"/>
          </a:xfrm>
          <a:prstGeom prst="line">
            <a:avLst/>
          </a:prstGeom>
          <a:noFill/>
          <a:ln w="9525">
            <a:solidFill>
              <a:schemeClr val="tx1">
                <a:lumMod val="95000"/>
              </a:schemeClr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0" name="Line 11"/>
          <p:cNvSpPr>
            <a:spLocks noChangeShapeType="1"/>
          </p:cNvSpPr>
          <p:nvPr/>
        </p:nvSpPr>
        <p:spPr bwMode="auto">
          <a:xfrm flipV="1">
            <a:off x="1616075" y="3289300"/>
            <a:ext cx="2882900" cy="911225"/>
          </a:xfrm>
          <a:prstGeom prst="line">
            <a:avLst/>
          </a:prstGeom>
          <a:noFill/>
          <a:ln w="9525">
            <a:solidFill>
              <a:schemeClr val="tx1">
                <a:lumMod val="95000"/>
              </a:schemeClr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1" name="Line 10"/>
          <p:cNvSpPr>
            <a:spLocks noChangeShapeType="1"/>
          </p:cNvSpPr>
          <p:nvPr/>
        </p:nvSpPr>
        <p:spPr bwMode="auto">
          <a:xfrm flipV="1">
            <a:off x="1608138" y="2930525"/>
            <a:ext cx="2890837" cy="1368425"/>
          </a:xfrm>
          <a:prstGeom prst="line">
            <a:avLst/>
          </a:prstGeom>
          <a:noFill/>
          <a:ln w="9525">
            <a:solidFill>
              <a:schemeClr val="tx1">
                <a:lumMod val="9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2" name="Line 11"/>
          <p:cNvSpPr>
            <a:spLocks noChangeShapeType="1"/>
          </p:cNvSpPr>
          <p:nvPr/>
        </p:nvSpPr>
        <p:spPr bwMode="auto">
          <a:xfrm>
            <a:off x="1620838" y="4298950"/>
            <a:ext cx="2878137" cy="449263"/>
          </a:xfrm>
          <a:prstGeom prst="line">
            <a:avLst/>
          </a:prstGeom>
          <a:noFill/>
          <a:ln w="9525">
            <a:solidFill>
              <a:schemeClr val="tx1">
                <a:lumMod val="9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3" name="Line 12"/>
          <p:cNvSpPr>
            <a:spLocks noChangeShapeType="1"/>
          </p:cNvSpPr>
          <p:nvPr/>
        </p:nvSpPr>
        <p:spPr bwMode="auto">
          <a:xfrm flipV="1">
            <a:off x="1620838" y="3830638"/>
            <a:ext cx="2886075" cy="468312"/>
          </a:xfrm>
          <a:prstGeom prst="line">
            <a:avLst/>
          </a:prstGeom>
          <a:noFill/>
          <a:ln w="9525">
            <a:solidFill>
              <a:schemeClr val="tx1">
                <a:lumMod val="9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4" name="Line 10"/>
          <p:cNvSpPr>
            <a:spLocks noChangeShapeType="1"/>
          </p:cNvSpPr>
          <p:nvPr/>
        </p:nvSpPr>
        <p:spPr bwMode="auto">
          <a:xfrm flipV="1">
            <a:off x="1608138" y="4244975"/>
            <a:ext cx="2895600" cy="53975"/>
          </a:xfrm>
          <a:prstGeom prst="line">
            <a:avLst/>
          </a:prstGeom>
          <a:noFill/>
          <a:ln w="9525">
            <a:solidFill>
              <a:schemeClr val="tx1">
                <a:lumMod val="95000"/>
              </a:schemeClr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5" name="Line 11"/>
          <p:cNvSpPr>
            <a:spLocks noChangeShapeType="1"/>
          </p:cNvSpPr>
          <p:nvPr/>
        </p:nvSpPr>
        <p:spPr bwMode="auto">
          <a:xfrm flipV="1">
            <a:off x="1620838" y="3387725"/>
            <a:ext cx="2882900" cy="911225"/>
          </a:xfrm>
          <a:prstGeom prst="line">
            <a:avLst/>
          </a:prstGeom>
          <a:noFill/>
          <a:ln w="9525">
            <a:solidFill>
              <a:schemeClr val="tx1">
                <a:lumMod val="95000"/>
              </a:schemeClr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6" name="Line 10"/>
          <p:cNvSpPr>
            <a:spLocks noChangeShapeType="1"/>
          </p:cNvSpPr>
          <p:nvPr/>
        </p:nvSpPr>
        <p:spPr bwMode="auto">
          <a:xfrm flipV="1">
            <a:off x="1655763" y="3098800"/>
            <a:ext cx="2851150" cy="1314450"/>
          </a:xfrm>
          <a:prstGeom prst="line">
            <a:avLst/>
          </a:prstGeom>
          <a:noFill/>
          <a:ln w="9525">
            <a:solidFill>
              <a:schemeClr val="tx1">
                <a:lumMod val="9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7" name="Line 11"/>
          <p:cNvSpPr>
            <a:spLocks noChangeShapeType="1"/>
          </p:cNvSpPr>
          <p:nvPr/>
        </p:nvSpPr>
        <p:spPr bwMode="auto">
          <a:xfrm>
            <a:off x="1670050" y="4413250"/>
            <a:ext cx="2828925" cy="449263"/>
          </a:xfrm>
          <a:prstGeom prst="line">
            <a:avLst/>
          </a:prstGeom>
          <a:noFill/>
          <a:ln w="9525">
            <a:solidFill>
              <a:schemeClr val="tx1">
                <a:lumMod val="9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8" name="Line 12"/>
          <p:cNvSpPr>
            <a:spLocks noChangeShapeType="1"/>
          </p:cNvSpPr>
          <p:nvPr/>
        </p:nvSpPr>
        <p:spPr bwMode="auto">
          <a:xfrm flipV="1">
            <a:off x="1670050" y="3963988"/>
            <a:ext cx="2836863" cy="449262"/>
          </a:xfrm>
          <a:prstGeom prst="line">
            <a:avLst/>
          </a:prstGeom>
          <a:noFill/>
          <a:ln w="9525">
            <a:solidFill>
              <a:schemeClr val="tx1">
                <a:lumMod val="9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9" name="Line 10"/>
          <p:cNvSpPr>
            <a:spLocks noChangeShapeType="1"/>
          </p:cNvSpPr>
          <p:nvPr/>
        </p:nvSpPr>
        <p:spPr bwMode="auto">
          <a:xfrm flipV="1">
            <a:off x="1655763" y="4359275"/>
            <a:ext cx="2851150" cy="53975"/>
          </a:xfrm>
          <a:prstGeom prst="line">
            <a:avLst/>
          </a:prstGeom>
          <a:noFill/>
          <a:ln w="9525">
            <a:solidFill>
              <a:schemeClr val="tx1">
                <a:lumMod val="95000"/>
              </a:schemeClr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0" name="Line 11"/>
          <p:cNvSpPr>
            <a:spLocks noChangeShapeType="1"/>
          </p:cNvSpPr>
          <p:nvPr/>
        </p:nvSpPr>
        <p:spPr bwMode="auto">
          <a:xfrm flipV="1">
            <a:off x="1670050" y="3516313"/>
            <a:ext cx="2828925" cy="896937"/>
          </a:xfrm>
          <a:prstGeom prst="line">
            <a:avLst/>
          </a:prstGeom>
          <a:noFill/>
          <a:ln w="9525">
            <a:solidFill>
              <a:schemeClr val="tx1">
                <a:lumMod val="95000"/>
              </a:schemeClr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1" name="Line 12"/>
          <p:cNvSpPr>
            <a:spLocks noChangeShapeType="1"/>
          </p:cNvSpPr>
          <p:nvPr/>
        </p:nvSpPr>
        <p:spPr bwMode="auto">
          <a:xfrm>
            <a:off x="1709738" y="4413250"/>
            <a:ext cx="2789237" cy="198438"/>
          </a:xfrm>
          <a:prstGeom prst="line">
            <a:avLst/>
          </a:prstGeom>
          <a:noFill/>
          <a:ln w="9525">
            <a:solidFill>
              <a:schemeClr val="tx1">
                <a:lumMod val="95000"/>
              </a:schemeClr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63531" name="Object 2"/>
          <p:cNvGraphicFramePr>
            <a:graphicFrameLocks noChangeAspect="1"/>
          </p:cNvGraphicFramePr>
          <p:nvPr/>
        </p:nvGraphicFramePr>
        <p:xfrm>
          <a:off x="6054725" y="3444875"/>
          <a:ext cx="262572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67" name="Equation" r:id="rId4" imgW="1384300" imgH="457200" progId="Equation.3">
                  <p:embed/>
                </p:oleObj>
              </mc:Choice>
              <mc:Fallback>
                <p:oleObj name="Equation" r:id="rId4" imgW="1384300" imgH="457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4725" y="3444875"/>
                        <a:ext cx="2625725" cy="8667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0" y="-76200"/>
            <a:ext cx="9144000" cy="12192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4515" name="Picture 3" descr="city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6096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3462338" y="363538"/>
            <a:ext cx="2181225" cy="522287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000066"/>
                </a:solidFill>
                <a:ea typeface="宋体" pitchFamily="2" charset="-122"/>
              </a:rPr>
              <a:t>Holography</a:t>
            </a:r>
          </a:p>
        </p:txBody>
      </p:sp>
      <p:sp>
        <p:nvSpPr>
          <p:cNvPr id="64517" name="AutoShape 5"/>
          <p:cNvSpPr>
            <a:spLocks noChangeArrowheads="1"/>
          </p:cNvSpPr>
          <p:nvPr/>
        </p:nvSpPr>
        <p:spPr bwMode="auto">
          <a:xfrm>
            <a:off x="425450" y="1501775"/>
            <a:ext cx="8255000" cy="828675"/>
          </a:xfrm>
          <a:prstGeom prst="roundRect">
            <a:avLst>
              <a:gd name="adj" fmla="val 16667"/>
            </a:avLst>
          </a:prstGeom>
          <a:solidFill>
            <a:srgbClr val="214365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tx1">
                <a:alpha val="50000"/>
              </a:schemeClr>
            </a:outerShdw>
          </a:effectLst>
        </p:spPr>
        <p:txBody>
          <a:bodyPr tIns="50400" anchor="ctr"/>
          <a:lstStyle/>
          <a:p>
            <a:r>
              <a:rPr lang="en-US" altLang="zh-CN" b="1">
                <a:ea typeface="宋体" pitchFamily="2" charset="-122"/>
              </a:rPr>
              <a:t>Hologram: Same principle, but the complex optical waves are added up</a:t>
            </a:r>
          </a:p>
        </p:txBody>
      </p:sp>
      <p:sp>
        <p:nvSpPr>
          <p:cNvPr id="64518" name="TextBox 7"/>
          <p:cNvSpPr txBox="1">
            <a:spLocks noChangeArrowheads="1"/>
          </p:cNvSpPr>
          <p:nvPr/>
        </p:nvSpPr>
        <p:spPr bwMode="auto">
          <a:xfrm>
            <a:off x="338138" y="5464175"/>
            <a:ext cx="8620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The holographic signal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) is complex (with magnitude and phase when a light beam arrive at a point on the photo-film.</a:t>
            </a:r>
          </a:p>
        </p:txBody>
      </p:sp>
      <p:sp>
        <p:nvSpPr>
          <p:cNvPr id="64519" name="AutoShape 6"/>
          <p:cNvSpPr>
            <a:spLocks noChangeArrowheads="1"/>
          </p:cNvSpPr>
          <p:nvPr/>
        </p:nvSpPr>
        <p:spPr bwMode="auto">
          <a:xfrm>
            <a:off x="1033463" y="3921125"/>
            <a:ext cx="576262" cy="503238"/>
          </a:xfrm>
          <a:prstGeom prst="smileyFace">
            <a:avLst>
              <a:gd name="adj" fmla="val 4653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10"/>
          <p:cNvSpPr>
            <a:spLocks noChangeShapeType="1"/>
          </p:cNvSpPr>
          <p:nvPr/>
        </p:nvSpPr>
        <p:spPr bwMode="auto">
          <a:xfrm flipV="1">
            <a:off x="1609725" y="2606675"/>
            <a:ext cx="2903538" cy="1368425"/>
          </a:xfrm>
          <a:prstGeom prst="line">
            <a:avLst/>
          </a:prstGeom>
          <a:noFill/>
          <a:ln w="9525">
            <a:solidFill>
              <a:schemeClr val="tx1">
                <a:lumMod val="9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0" name="Line 11"/>
          <p:cNvSpPr>
            <a:spLocks noChangeShapeType="1"/>
          </p:cNvSpPr>
          <p:nvPr/>
        </p:nvSpPr>
        <p:spPr bwMode="auto">
          <a:xfrm>
            <a:off x="1624013" y="3975100"/>
            <a:ext cx="2906712" cy="449263"/>
          </a:xfrm>
          <a:prstGeom prst="line">
            <a:avLst/>
          </a:prstGeom>
          <a:noFill/>
          <a:ln w="9525">
            <a:solidFill>
              <a:schemeClr val="tx1">
                <a:lumMod val="9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5" name="Line 12"/>
          <p:cNvSpPr>
            <a:spLocks noChangeShapeType="1"/>
          </p:cNvSpPr>
          <p:nvPr/>
        </p:nvSpPr>
        <p:spPr bwMode="auto">
          <a:xfrm flipV="1">
            <a:off x="1624013" y="3506788"/>
            <a:ext cx="2884487" cy="468312"/>
          </a:xfrm>
          <a:prstGeom prst="line">
            <a:avLst/>
          </a:prstGeom>
          <a:noFill/>
          <a:ln w="9525">
            <a:solidFill>
              <a:schemeClr val="tx1">
                <a:lumMod val="9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4523" name="Text Box 19"/>
          <p:cNvSpPr txBox="1">
            <a:spLocks noChangeArrowheads="1"/>
          </p:cNvSpPr>
          <p:nvPr/>
        </p:nvSpPr>
        <p:spPr bwMode="auto">
          <a:xfrm>
            <a:off x="4552950" y="3646488"/>
            <a:ext cx="1338263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>
                <a:ea typeface="宋体" pitchFamily="2" charset="-122"/>
              </a:rPr>
              <a:t>Photo-film</a:t>
            </a:r>
          </a:p>
          <a:p>
            <a:pPr eaLnBrk="1" hangingPunct="1"/>
            <a:r>
              <a:rPr lang="en-US" altLang="zh-CN">
                <a:ea typeface="宋体" pitchFamily="2" charset="-122"/>
              </a:rPr>
              <a:t>(Hologram)</a:t>
            </a:r>
          </a:p>
        </p:txBody>
      </p:sp>
      <p:sp>
        <p:nvSpPr>
          <p:cNvPr id="56" name="Line 10"/>
          <p:cNvSpPr>
            <a:spLocks noChangeShapeType="1"/>
          </p:cNvSpPr>
          <p:nvPr/>
        </p:nvSpPr>
        <p:spPr bwMode="auto">
          <a:xfrm flipV="1">
            <a:off x="1609725" y="3921125"/>
            <a:ext cx="2897188" cy="53975"/>
          </a:xfrm>
          <a:prstGeom prst="line">
            <a:avLst/>
          </a:prstGeom>
          <a:noFill/>
          <a:ln w="9525">
            <a:solidFill>
              <a:schemeClr val="tx1">
                <a:lumMod val="95000"/>
              </a:schemeClr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7" name="Line 11"/>
          <p:cNvSpPr>
            <a:spLocks noChangeShapeType="1"/>
          </p:cNvSpPr>
          <p:nvPr/>
        </p:nvSpPr>
        <p:spPr bwMode="auto">
          <a:xfrm flipV="1">
            <a:off x="1624013" y="3065463"/>
            <a:ext cx="2882900" cy="909637"/>
          </a:xfrm>
          <a:prstGeom prst="line">
            <a:avLst/>
          </a:prstGeom>
          <a:noFill/>
          <a:ln w="9525">
            <a:solidFill>
              <a:schemeClr val="tx1">
                <a:lumMod val="95000"/>
              </a:schemeClr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8" name="Line 12"/>
          <p:cNvSpPr>
            <a:spLocks noChangeShapeType="1"/>
          </p:cNvSpPr>
          <p:nvPr/>
        </p:nvSpPr>
        <p:spPr bwMode="auto">
          <a:xfrm>
            <a:off x="1663700" y="3975100"/>
            <a:ext cx="2867025" cy="198438"/>
          </a:xfrm>
          <a:prstGeom prst="line">
            <a:avLst/>
          </a:prstGeom>
          <a:noFill/>
          <a:ln w="9525">
            <a:solidFill>
              <a:schemeClr val="tx1">
                <a:lumMod val="95000"/>
              </a:schemeClr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4527" name="Rectangle 18"/>
          <p:cNvSpPr>
            <a:spLocks noChangeArrowheads="1"/>
          </p:cNvSpPr>
          <p:nvPr/>
        </p:nvSpPr>
        <p:spPr bwMode="auto">
          <a:xfrm>
            <a:off x="4506913" y="2606675"/>
            <a:ext cx="46037" cy="2473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10"/>
          <p:cNvSpPr>
            <a:spLocks noChangeShapeType="1"/>
          </p:cNvSpPr>
          <p:nvPr/>
        </p:nvSpPr>
        <p:spPr bwMode="auto">
          <a:xfrm flipV="1">
            <a:off x="1614488" y="2706688"/>
            <a:ext cx="2892425" cy="1366837"/>
          </a:xfrm>
          <a:prstGeom prst="line">
            <a:avLst/>
          </a:prstGeom>
          <a:noFill/>
          <a:ln w="9525">
            <a:solidFill>
              <a:schemeClr val="tx1">
                <a:lumMod val="9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6" name="Line 11"/>
          <p:cNvSpPr>
            <a:spLocks noChangeShapeType="1"/>
          </p:cNvSpPr>
          <p:nvPr/>
        </p:nvSpPr>
        <p:spPr bwMode="auto">
          <a:xfrm>
            <a:off x="1628775" y="4073525"/>
            <a:ext cx="2878138" cy="449263"/>
          </a:xfrm>
          <a:prstGeom prst="line">
            <a:avLst/>
          </a:prstGeom>
          <a:noFill/>
          <a:ln w="9525">
            <a:solidFill>
              <a:schemeClr val="tx1">
                <a:lumMod val="9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7" name="Line 12"/>
          <p:cNvSpPr>
            <a:spLocks noChangeShapeType="1"/>
          </p:cNvSpPr>
          <p:nvPr/>
        </p:nvSpPr>
        <p:spPr bwMode="auto">
          <a:xfrm flipV="1">
            <a:off x="1628775" y="3605213"/>
            <a:ext cx="2884488" cy="468312"/>
          </a:xfrm>
          <a:prstGeom prst="line">
            <a:avLst/>
          </a:prstGeom>
          <a:noFill/>
          <a:ln w="9525">
            <a:solidFill>
              <a:schemeClr val="tx1">
                <a:lumMod val="9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8" name="Line 10"/>
          <p:cNvSpPr>
            <a:spLocks noChangeShapeType="1"/>
          </p:cNvSpPr>
          <p:nvPr/>
        </p:nvSpPr>
        <p:spPr bwMode="auto">
          <a:xfrm flipV="1">
            <a:off x="1614488" y="4019550"/>
            <a:ext cx="2897187" cy="53975"/>
          </a:xfrm>
          <a:prstGeom prst="line">
            <a:avLst/>
          </a:prstGeom>
          <a:noFill/>
          <a:ln w="9525">
            <a:solidFill>
              <a:schemeClr val="tx1">
                <a:lumMod val="95000"/>
              </a:schemeClr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9" name="Line 11"/>
          <p:cNvSpPr>
            <a:spLocks noChangeShapeType="1"/>
          </p:cNvSpPr>
          <p:nvPr/>
        </p:nvSpPr>
        <p:spPr bwMode="auto">
          <a:xfrm flipV="1">
            <a:off x="1628775" y="3163888"/>
            <a:ext cx="2882900" cy="909637"/>
          </a:xfrm>
          <a:prstGeom prst="line">
            <a:avLst/>
          </a:prstGeom>
          <a:noFill/>
          <a:ln w="9525">
            <a:solidFill>
              <a:schemeClr val="tx1">
                <a:lumMod val="95000"/>
              </a:schemeClr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0" name="Line 12"/>
          <p:cNvSpPr>
            <a:spLocks noChangeShapeType="1"/>
          </p:cNvSpPr>
          <p:nvPr/>
        </p:nvSpPr>
        <p:spPr bwMode="auto">
          <a:xfrm>
            <a:off x="1668463" y="4073525"/>
            <a:ext cx="2867025" cy="198438"/>
          </a:xfrm>
          <a:prstGeom prst="line">
            <a:avLst/>
          </a:prstGeom>
          <a:noFill/>
          <a:ln w="9525">
            <a:solidFill>
              <a:schemeClr val="tx1">
                <a:lumMod val="95000"/>
              </a:schemeClr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1" name="Line 10"/>
          <p:cNvSpPr>
            <a:spLocks noChangeShapeType="1"/>
          </p:cNvSpPr>
          <p:nvPr/>
        </p:nvSpPr>
        <p:spPr bwMode="auto">
          <a:xfrm flipV="1">
            <a:off x="1663700" y="2874963"/>
            <a:ext cx="2849563" cy="1314450"/>
          </a:xfrm>
          <a:prstGeom prst="line">
            <a:avLst/>
          </a:prstGeom>
          <a:noFill/>
          <a:ln w="9525">
            <a:solidFill>
              <a:schemeClr val="tx1">
                <a:lumMod val="9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2" name="Line 11"/>
          <p:cNvSpPr>
            <a:spLocks noChangeShapeType="1"/>
          </p:cNvSpPr>
          <p:nvPr/>
        </p:nvSpPr>
        <p:spPr bwMode="auto">
          <a:xfrm>
            <a:off x="1677988" y="4189413"/>
            <a:ext cx="2828925" cy="449262"/>
          </a:xfrm>
          <a:prstGeom prst="line">
            <a:avLst/>
          </a:prstGeom>
          <a:noFill/>
          <a:ln w="9525">
            <a:solidFill>
              <a:schemeClr val="tx1">
                <a:lumMod val="9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3" name="Line 12"/>
          <p:cNvSpPr>
            <a:spLocks noChangeShapeType="1"/>
          </p:cNvSpPr>
          <p:nvPr/>
        </p:nvSpPr>
        <p:spPr bwMode="auto">
          <a:xfrm flipV="1">
            <a:off x="1677988" y="3740150"/>
            <a:ext cx="2835275" cy="449263"/>
          </a:xfrm>
          <a:prstGeom prst="line">
            <a:avLst/>
          </a:prstGeom>
          <a:noFill/>
          <a:ln w="9525">
            <a:solidFill>
              <a:schemeClr val="tx1">
                <a:lumMod val="9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" name="Line 10"/>
          <p:cNvSpPr>
            <a:spLocks noChangeShapeType="1"/>
          </p:cNvSpPr>
          <p:nvPr/>
        </p:nvSpPr>
        <p:spPr bwMode="auto">
          <a:xfrm flipV="1">
            <a:off x="1663700" y="4135438"/>
            <a:ext cx="2849563" cy="53975"/>
          </a:xfrm>
          <a:prstGeom prst="line">
            <a:avLst/>
          </a:prstGeom>
          <a:noFill/>
          <a:ln w="9525">
            <a:solidFill>
              <a:schemeClr val="tx1">
                <a:lumMod val="95000"/>
              </a:schemeClr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5" name="Line 11"/>
          <p:cNvSpPr>
            <a:spLocks noChangeShapeType="1"/>
          </p:cNvSpPr>
          <p:nvPr/>
        </p:nvSpPr>
        <p:spPr bwMode="auto">
          <a:xfrm flipV="1">
            <a:off x="1677988" y="3290888"/>
            <a:ext cx="2828925" cy="898525"/>
          </a:xfrm>
          <a:prstGeom prst="line">
            <a:avLst/>
          </a:prstGeom>
          <a:noFill/>
          <a:ln w="9525">
            <a:solidFill>
              <a:schemeClr val="tx1">
                <a:lumMod val="95000"/>
              </a:schemeClr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6" name="Line 12"/>
          <p:cNvSpPr>
            <a:spLocks noChangeShapeType="1"/>
          </p:cNvSpPr>
          <p:nvPr/>
        </p:nvSpPr>
        <p:spPr bwMode="auto">
          <a:xfrm>
            <a:off x="1717675" y="4189413"/>
            <a:ext cx="2789238" cy="196850"/>
          </a:xfrm>
          <a:prstGeom prst="line">
            <a:avLst/>
          </a:prstGeom>
          <a:noFill/>
          <a:ln w="9525">
            <a:solidFill>
              <a:schemeClr val="tx1">
                <a:lumMod val="95000"/>
              </a:schemeClr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7" name="Line 10"/>
          <p:cNvSpPr>
            <a:spLocks noChangeShapeType="1"/>
          </p:cNvSpPr>
          <p:nvPr/>
        </p:nvSpPr>
        <p:spPr bwMode="auto">
          <a:xfrm flipV="1">
            <a:off x="1603375" y="2832100"/>
            <a:ext cx="2903538" cy="1368425"/>
          </a:xfrm>
          <a:prstGeom prst="line">
            <a:avLst/>
          </a:prstGeom>
          <a:noFill/>
          <a:ln w="9525">
            <a:solidFill>
              <a:schemeClr val="tx1">
                <a:lumMod val="9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8" name="Line 12"/>
          <p:cNvSpPr>
            <a:spLocks noChangeShapeType="1"/>
          </p:cNvSpPr>
          <p:nvPr/>
        </p:nvSpPr>
        <p:spPr bwMode="auto">
          <a:xfrm flipV="1">
            <a:off x="1616075" y="3732213"/>
            <a:ext cx="2886075" cy="468312"/>
          </a:xfrm>
          <a:prstGeom prst="line">
            <a:avLst/>
          </a:prstGeom>
          <a:noFill/>
          <a:ln w="9525">
            <a:solidFill>
              <a:schemeClr val="tx1">
                <a:lumMod val="9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9" name="Line 10"/>
          <p:cNvSpPr>
            <a:spLocks noChangeShapeType="1"/>
          </p:cNvSpPr>
          <p:nvPr/>
        </p:nvSpPr>
        <p:spPr bwMode="auto">
          <a:xfrm flipV="1">
            <a:off x="1603375" y="4146550"/>
            <a:ext cx="2895600" cy="53975"/>
          </a:xfrm>
          <a:prstGeom prst="line">
            <a:avLst/>
          </a:prstGeom>
          <a:noFill/>
          <a:ln w="9525">
            <a:solidFill>
              <a:schemeClr val="tx1">
                <a:lumMod val="95000"/>
              </a:schemeClr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0" name="Line 11"/>
          <p:cNvSpPr>
            <a:spLocks noChangeShapeType="1"/>
          </p:cNvSpPr>
          <p:nvPr/>
        </p:nvSpPr>
        <p:spPr bwMode="auto">
          <a:xfrm flipV="1">
            <a:off x="1616075" y="3289300"/>
            <a:ext cx="2882900" cy="911225"/>
          </a:xfrm>
          <a:prstGeom prst="line">
            <a:avLst/>
          </a:prstGeom>
          <a:noFill/>
          <a:ln w="9525">
            <a:solidFill>
              <a:schemeClr val="tx1">
                <a:lumMod val="95000"/>
              </a:schemeClr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1" name="Line 10"/>
          <p:cNvSpPr>
            <a:spLocks noChangeShapeType="1"/>
          </p:cNvSpPr>
          <p:nvPr/>
        </p:nvSpPr>
        <p:spPr bwMode="auto">
          <a:xfrm flipV="1">
            <a:off x="1608138" y="2930525"/>
            <a:ext cx="2890837" cy="1368425"/>
          </a:xfrm>
          <a:prstGeom prst="line">
            <a:avLst/>
          </a:prstGeom>
          <a:noFill/>
          <a:ln w="9525">
            <a:solidFill>
              <a:schemeClr val="tx1">
                <a:lumMod val="9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2" name="Line 11"/>
          <p:cNvSpPr>
            <a:spLocks noChangeShapeType="1"/>
          </p:cNvSpPr>
          <p:nvPr/>
        </p:nvSpPr>
        <p:spPr bwMode="auto">
          <a:xfrm>
            <a:off x="1620838" y="4298950"/>
            <a:ext cx="2878137" cy="449263"/>
          </a:xfrm>
          <a:prstGeom prst="line">
            <a:avLst/>
          </a:prstGeom>
          <a:noFill/>
          <a:ln w="9525">
            <a:solidFill>
              <a:schemeClr val="tx1">
                <a:lumMod val="9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3" name="Line 12"/>
          <p:cNvSpPr>
            <a:spLocks noChangeShapeType="1"/>
          </p:cNvSpPr>
          <p:nvPr/>
        </p:nvSpPr>
        <p:spPr bwMode="auto">
          <a:xfrm flipV="1">
            <a:off x="1620838" y="3830638"/>
            <a:ext cx="2886075" cy="468312"/>
          </a:xfrm>
          <a:prstGeom prst="line">
            <a:avLst/>
          </a:prstGeom>
          <a:noFill/>
          <a:ln w="9525">
            <a:solidFill>
              <a:schemeClr val="tx1">
                <a:lumMod val="9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4" name="Line 10"/>
          <p:cNvSpPr>
            <a:spLocks noChangeShapeType="1"/>
          </p:cNvSpPr>
          <p:nvPr/>
        </p:nvSpPr>
        <p:spPr bwMode="auto">
          <a:xfrm flipV="1">
            <a:off x="1608138" y="4244975"/>
            <a:ext cx="2895600" cy="53975"/>
          </a:xfrm>
          <a:prstGeom prst="line">
            <a:avLst/>
          </a:prstGeom>
          <a:noFill/>
          <a:ln w="9525">
            <a:solidFill>
              <a:schemeClr val="tx1">
                <a:lumMod val="95000"/>
              </a:schemeClr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5" name="Line 11"/>
          <p:cNvSpPr>
            <a:spLocks noChangeShapeType="1"/>
          </p:cNvSpPr>
          <p:nvPr/>
        </p:nvSpPr>
        <p:spPr bwMode="auto">
          <a:xfrm flipV="1">
            <a:off x="1620838" y="3387725"/>
            <a:ext cx="2882900" cy="911225"/>
          </a:xfrm>
          <a:prstGeom prst="line">
            <a:avLst/>
          </a:prstGeom>
          <a:noFill/>
          <a:ln w="9525">
            <a:solidFill>
              <a:schemeClr val="tx1">
                <a:lumMod val="95000"/>
              </a:schemeClr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6" name="Line 10"/>
          <p:cNvSpPr>
            <a:spLocks noChangeShapeType="1"/>
          </p:cNvSpPr>
          <p:nvPr/>
        </p:nvSpPr>
        <p:spPr bwMode="auto">
          <a:xfrm flipV="1">
            <a:off x="1655763" y="3098800"/>
            <a:ext cx="2851150" cy="1314450"/>
          </a:xfrm>
          <a:prstGeom prst="line">
            <a:avLst/>
          </a:prstGeom>
          <a:noFill/>
          <a:ln w="9525">
            <a:solidFill>
              <a:schemeClr val="tx1">
                <a:lumMod val="9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7" name="Line 11"/>
          <p:cNvSpPr>
            <a:spLocks noChangeShapeType="1"/>
          </p:cNvSpPr>
          <p:nvPr/>
        </p:nvSpPr>
        <p:spPr bwMode="auto">
          <a:xfrm>
            <a:off x="1670050" y="4413250"/>
            <a:ext cx="2828925" cy="449263"/>
          </a:xfrm>
          <a:prstGeom prst="line">
            <a:avLst/>
          </a:prstGeom>
          <a:noFill/>
          <a:ln w="9525">
            <a:solidFill>
              <a:schemeClr val="tx1">
                <a:lumMod val="9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8" name="Line 12"/>
          <p:cNvSpPr>
            <a:spLocks noChangeShapeType="1"/>
          </p:cNvSpPr>
          <p:nvPr/>
        </p:nvSpPr>
        <p:spPr bwMode="auto">
          <a:xfrm flipV="1">
            <a:off x="1670050" y="3963988"/>
            <a:ext cx="2836863" cy="449262"/>
          </a:xfrm>
          <a:prstGeom prst="line">
            <a:avLst/>
          </a:prstGeom>
          <a:noFill/>
          <a:ln w="9525">
            <a:solidFill>
              <a:schemeClr val="tx1">
                <a:lumMod val="9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9" name="Line 10"/>
          <p:cNvSpPr>
            <a:spLocks noChangeShapeType="1"/>
          </p:cNvSpPr>
          <p:nvPr/>
        </p:nvSpPr>
        <p:spPr bwMode="auto">
          <a:xfrm flipV="1">
            <a:off x="1655763" y="4359275"/>
            <a:ext cx="2851150" cy="53975"/>
          </a:xfrm>
          <a:prstGeom prst="line">
            <a:avLst/>
          </a:prstGeom>
          <a:noFill/>
          <a:ln w="9525">
            <a:solidFill>
              <a:schemeClr val="tx1">
                <a:lumMod val="95000"/>
              </a:schemeClr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0" name="Line 11"/>
          <p:cNvSpPr>
            <a:spLocks noChangeShapeType="1"/>
          </p:cNvSpPr>
          <p:nvPr/>
        </p:nvSpPr>
        <p:spPr bwMode="auto">
          <a:xfrm flipV="1">
            <a:off x="1670050" y="3516313"/>
            <a:ext cx="2828925" cy="896937"/>
          </a:xfrm>
          <a:prstGeom prst="line">
            <a:avLst/>
          </a:prstGeom>
          <a:noFill/>
          <a:ln w="9525">
            <a:solidFill>
              <a:schemeClr val="tx1">
                <a:lumMod val="95000"/>
              </a:schemeClr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1" name="Line 12"/>
          <p:cNvSpPr>
            <a:spLocks noChangeShapeType="1"/>
          </p:cNvSpPr>
          <p:nvPr/>
        </p:nvSpPr>
        <p:spPr bwMode="auto">
          <a:xfrm>
            <a:off x="1709738" y="4413250"/>
            <a:ext cx="2789237" cy="198438"/>
          </a:xfrm>
          <a:prstGeom prst="line">
            <a:avLst/>
          </a:prstGeom>
          <a:noFill/>
          <a:ln w="9525">
            <a:solidFill>
              <a:schemeClr val="tx1">
                <a:lumMod val="95000"/>
              </a:schemeClr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64555" name="Object 2"/>
          <p:cNvGraphicFramePr>
            <a:graphicFrameLocks noChangeAspect="1"/>
          </p:cNvGraphicFramePr>
          <p:nvPr/>
        </p:nvGraphicFramePr>
        <p:xfrm>
          <a:off x="6043613" y="3444875"/>
          <a:ext cx="2649537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91" name="Equation" r:id="rId4" imgW="1397000" imgH="457200" progId="Equation.3">
                  <p:embed/>
                </p:oleObj>
              </mc:Choice>
              <mc:Fallback>
                <p:oleObj name="Equation" r:id="rId4" imgW="1397000" imgH="457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3613" y="3444875"/>
                        <a:ext cx="2649537" cy="8667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-76200"/>
            <a:ext cx="9232900" cy="12192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5539" name="Picture 3" descr="city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6096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3557588" y="336550"/>
            <a:ext cx="2181225" cy="52387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000066"/>
                </a:solidFill>
                <a:ea typeface="宋体" pitchFamily="2" charset="-122"/>
              </a:rPr>
              <a:t>Holography</a:t>
            </a:r>
          </a:p>
        </p:txBody>
      </p:sp>
      <p:sp>
        <p:nvSpPr>
          <p:cNvPr id="65541" name="TextBox 7"/>
          <p:cNvSpPr txBox="1">
            <a:spLocks noChangeArrowheads="1"/>
          </p:cNvSpPr>
          <p:nvPr/>
        </p:nvSpPr>
        <p:spPr bwMode="auto">
          <a:xfrm>
            <a:off x="246063" y="5165725"/>
            <a:ext cx="8621712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When the actual object is removed,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) reproduced all the recorded light waves, and the observer will have the illusion of seeing the original object image.</a:t>
            </a:r>
          </a:p>
          <a:p>
            <a:pPr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However, photo-film can only record the magnitude (i.e. intensity) of the light wave.</a:t>
            </a:r>
          </a:p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42" name="AutoShape 6"/>
          <p:cNvSpPr>
            <a:spLocks noChangeArrowheads="1"/>
          </p:cNvSpPr>
          <p:nvPr/>
        </p:nvSpPr>
        <p:spPr bwMode="auto">
          <a:xfrm>
            <a:off x="6000750" y="2789238"/>
            <a:ext cx="576263" cy="503237"/>
          </a:xfrm>
          <a:prstGeom prst="smileyFace">
            <a:avLst>
              <a:gd name="adj" fmla="val 4653"/>
            </a:avLst>
          </a:prstGeom>
          <a:solidFill>
            <a:srgbClr val="008000">
              <a:alpha val="5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11"/>
          <p:cNvSpPr>
            <a:spLocks noChangeShapeType="1"/>
          </p:cNvSpPr>
          <p:nvPr/>
        </p:nvSpPr>
        <p:spPr bwMode="auto">
          <a:xfrm>
            <a:off x="504825" y="3392488"/>
            <a:ext cx="2906713" cy="449262"/>
          </a:xfrm>
          <a:prstGeom prst="line">
            <a:avLst/>
          </a:prstGeom>
          <a:noFill/>
          <a:ln w="9525">
            <a:solidFill>
              <a:schemeClr val="tx1">
                <a:lumMod val="95000"/>
              </a:schemeClr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5544" name="Text Box 19"/>
          <p:cNvSpPr txBox="1">
            <a:spLocks noChangeArrowheads="1"/>
          </p:cNvSpPr>
          <p:nvPr/>
        </p:nvSpPr>
        <p:spPr bwMode="auto">
          <a:xfrm>
            <a:off x="2795588" y="4567238"/>
            <a:ext cx="11842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>
                <a:ea typeface="宋体" pitchFamily="2" charset="-122"/>
              </a:rPr>
              <a:t>Hologram</a:t>
            </a:r>
          </a:p>
        </p:txBody>
      </p:sp>
      <p:sp>
        <p:nvSpPr>
          <p:cNvPr id="58" name="Line 12"/>
          <p:cNvSpPr>
            <a:spLocks noChangeShapeType="1"/>
          </p:cNvSpPr>
          <p:nvPr/>
        </p:nvSpPr>
        <p:spPr bwMode="auto">
          <a:xfrm>
            <a:off x="544513" y="3392488"/>
            <a:ext cx="2867025" cy="196850"/>
          </a:xfrm>
          <a:prstGeom prst="line">
            <a:avLst/>
          </a:prstGeom>
          <a:noFill/>
          <a:ln w="9525">
            <a:solidFill>
              <a:schemeClr val="tx1">
                <a:lumMod val="95000"/>
              </a:schemeClr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5546" name="Rectangle 18"/>
          <p:cNvSpPr>
            <a:spLocks noChangeArrowheads="1"/>
          </p:cNvSpPr>
          <p:nvPr/>
        </p:nvSpPr>
        <p:spPr bwMode="auto">
          <a:xfrm>
            <a:off x="3387725" y="2024063"/>
            <a:ext cx="46038" cy="2473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Line 12"/>
          <p:cNvSpPr>
            <a:spLocks noChangeShapeType="1"/>
          </p:cNvSpPr>
          <p:nvPr/>
        </p:nvSpPr>
        <p:spPr bwMode="auto">
          <a:xfrm>
            <a:off x="549275" y="3490913"/>
            <a:ext cx="2867025" cy="196850"/>
          </a:xfrm>
          <a:prstGeom prst="line">
            <a:avLst/>
          </a:prstGeom>
          <a:noFill/>
          <a:ln w="9525">
            <a:solidFill>
              <a:schemeClr val="tx1">
                <a:lumMod val="95000"/>
              </a:schemeClr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65548" name="Group 1"/>
          <p:cNvGrpSpPr>
            <a:grpSpLocks/>
          </p:cNvGrpSpPr>
          <p:nvPr/>
        </p:nvGrpSpPr>
        <p:grpSpPr bwMode="auto">
          <a:xfrm>
            <a:off x="457200" y="1563688"/>
            <a:ext cx="5445125" cy="2741612"/>
            <a:chOff x="1602741" y="2607223"/>
            <a:chExt cx="2911001" cy="2255753"/>
          </a:xfrm>
        </p:grpSpPr>
        <p:sp>
          <p:nvSpPr>
            <p:cNvPr id="35" name="Line 10"/>
            <p:cNvSpPr>
              <a:spLocks noChangeShapeType="1"/>
            </p:cNvSpPr>
            <p:nvPr/>
          </p:nvSpPr>
          <p:spPr bwMode="auto">
            <a:xfrm flipV="1">
              <a:off x="1610379" y="2607223"/>
              <a:ext cx="2903363" cy="1367558"/>
            </a:xfrm>
            <a:prstGeom prst="line">
              <a:avLst/>
            </a:prstGeom>
            <a:noFill/>
            <a:ln w="9525">
              <a:solidFill>
                <a:schemeClr val="tx1">
                  <a:lumMod val="95000"/>
                </a:schemeClr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" name="Line 12"/>
            <p:cNvSpPr>
              <a:spLocks noChangeShapeType="1"/>
            </p:cNvSpPr>
            <p:nvPr/>
          </p:nvSpPr>
          <p:spPr bwMode="auto">
            <a:xfrm flipV="1">
              <a:off x="1623958" y="3507173"/>
              <a:ext cx="2885540" cy="467608"/>
            </a:xfrm>
            <a:prstGeom prst="line">
              <a:avLst/>
            </a:prstGeom>
            <a:noFill/>
            <a:ln w="9525">
              <a:solidFill>
                <a:schemeClr val="tx1">
                  <a:lumMod val="95000"/>
                </a:schemeClr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Line 10"/>
            <p:cNvSpPr>
              <a:spLocks noChangeShapeType="1"/>
            </p:cNvSpPr>
            <p:nvPr/>
          </p:nvSpPr>
          <p:spPr bwMode="auto">
            <a:xfrm flipV="1">
              <a:off x="1610379" y="3921229"/>
              <a:ext cx="2896573" cy="53553"/>
            </a:xfrm>
            <a:prstGeom prst="line">
              <a:avLst/>
            </a:prstGeom>
            <a:noFill/>
            <a:ln w="9525">
              <a:solidFill>
                <a:schemeClr val="tx1">
                  <a:lumMod val="95000"/>
                </a:schemeClr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7" name="Line 11"/>
            <p:cNvSpPr>
              <a:spLocks noChangeShapeType="1"/>
            </p:cNvSpPr>
            <p:nvPr/>
          </p:nvSpPr>
          <p:spPr bwMode="auto">
            <a:xfrm flipV="1">
              <a:off x="1623958" y="3064382"/>
              <a:ext cx="2882994" cy="910399"/>
            </a:xfrm>
            <a:prstGeom prst="line">
              <a:avLst/>
            </a:prstGeom>
            <a:noFill/>
            <a:ln w="9525">
              <a:solidFill>
                <a:schemeClr val="tx1">
                  <a:lumMod val="95000"/>
                </a:schemeClr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" name="Line 10"/>
            <p:cNvSpPr>
              <a:spLocks noChangeShapeType="1"/>
            </p:cNvSpPr>
            <p:nvPr/>
          </p:nvSpPr>
          <p:spPr bwMode="auto">
            <a:xfrm flipV="1">
              <a:off x="1614623" y="2706492"/>
              <a:ext cx="2892330" cy="1367558"/>
            </a:xfrm>
            <a:prstGeom prst="line">
              <a:avLst/>
            </a:prstGeom>
            <a:noFill/>
            <a:ln w="9525">
              <a:solidFill>
                <a:schemeClr val="tx1">
                  <a:lumMod val="95000"/>
                </a:schemeClr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" name="Line 11"/>
            <p:cNvSpPr>
              <a:spLocks noChangeShapeType="1"/>
            </p:cNvSpPr>
            <p:nvPr/>
          </p:nvSpPr>
          <p:spPr bwMode="auto">
            <a:xfrm>
              <a:off x="1628202" y="4074050"/>
              <a:ext cx="2878751" cy="449322"/>
            </a:xfrm>
            <a:prstGeom prst="line">
              <a:avLst/>
            </a:prstGeom>
            <a:noFill/>
            <a:ln w="9525">
              <a:solidFill>
                <a:schemeClr val="tx1">
                  <a:lumMod val="95000"/>
                </a:schemeClr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7" name="Line 12"/>
            <p:cNvSpPr>
              <a:spLocks noChangeShapeType="1"/>
            </p:cNvSpPr>
            <p:nvPr/>
          </p:nvSpPr>
          <p:spPr bwMode="auto">
            <a:xfrm flipV="1">
              <a:off x="1628202" y="3605136"/>
              <a:ext cx="2885540" cy="468914"/>
            </a:xfrm>
            <a:prstGeom prst="line">
              <a:avLst/>
            </a:prstGeom>
            <a:noFill/>
            <a:ln w="9525">
              <a:solidFill>
                <a:schemeClr val="tx1">
                  <a:lumMod val="95000"/>
                </a:schemeClr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" name="Line 10"/>
            <p:cNvSpPr>
              <a:spLocks noChangeShapeType="1"/>
            </p:cNvSpPr>
            <p:nvPr/>
          </p:nvSpPr>
          <p:spPr bwMode="auto">
            <a:xfrm flipV="1">
              <a:off x="1614623" y="4020498"/>
              <a:ext cx="2897422" cy="53553"/>
            </a:xfrm>
            <a:prstGeom prst="line">
              <a:avLst/>
            </a:prstGeom>
            <a:noFill/>
            <a:ln w="9525">
              <a:solidFill>
                <a:schemeClr val="tx1">
                  <a:lumMod val="95000"/>
                </a:schemeClr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" name="Line 11"/>
            <p:cNvSpPr>
              <a:spLocks noChangeShapeType="1"/>
            </p:cNvSpPr>
            <p:nvPr/>
          </p:nvSpPr>
          <p:spPr bwMode="auto">
            <a:xfrm flipV="1">
              <a:off x="1628202" y="3163651"/>
              <a:ext cx="2883843" cy="910399"/>
            </a:xfrm>
            <a:prstGeom prst="line">
              <a:avLst/>
            </a:prstGeom>
            <a:noFill/>
            <a:ln w="9525">
              <a:solidFill>
                <a:schemeClr val="tx1">
                  <a:lumMod val="95000"/>
                </a:schemeClr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" name="Line 10"/>
            <p:cNvSpPr>
              <a:spLocks noChangeShapeType="1"/>
            </p:cNvSpPr>
            <p:nvPr/>
          </p:nvSpPr>
          <p:spPr bwMode="auto">
            <a:xfrm flipV="1">
              <a:off x="1663847" y="2874987"/>
              <a:ext cx="2849895" cy="1314006"/>
            </a:xfrm>
            <a:prstGeom prst="line">
              <a:avLst/>
            </a:prstGeom>
            <a:noFill/>
            <a:ln w="9525">
              <a:solidFill>
                <a:schemeClr val="tx1">
                  <a:lumMod val="95000"/>
                </a:schemeClr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" name="Line 11"/>
            <p:cNvSpPr>
              <a:spLocks noChangeShapeType="1"/>
            </p:cNvSpPr>
            <p:nvPr/>
          </p:nvSpPr>
          <p:spPr bwMode="auto">
            <a:xfrm>
              <a:off x="1677426" y="4188993"/>
              <a:ext cx="2829527" cy="449322"/>
            </a:xfrm>
            <a:prstGeom prst="line">
              <a:avLst/>
            </a:prstGeom>
            <a:noFill/>
            <a:ln w="9525">
              <a:solidFill>
                <a:schemeClr val="tx1">
                  <a:lumMod val="95000"/>
                </a:schemeClr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3" name="Line 12"/>
            <p:cNvSpPr>
              <a:spLocks noChangeShapeType="1"/>
            </p:cNvSpPr>
            <p:nvPr/>
          </p:nvSpPr>
          <p:spPr bwMode="auto">
            <a:xfrm flipV="1">
              <a:off x="1677426" y="3739671"/>
              <a:ext cx="2836316" cy="449322"/>
            </a:xfrm>
            <a:prstGeom prst="line">
              <a:avLst/>
            </a:prstGeom>
            <a:noFill/>
            <a:ln w="9525">
              <a:solidFill>
                <a:schemeClr val="tx1">
                  <a:lumMod val="95000"/>
                </a:schemeClr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" name="Line 10"/>
            <p:cNvSpPr>
              <a:spLocks noChangeShapeType="1"/>
            </p:cNvSpPr>
            <p:nvPr/>
          </p:nvSpPr>
          <p:spPr bwMode="auto">
            <a:xfrm flipV="1">
              <a:off x="1663847" y="4135440"/>
              <a:ext cx="2849895" cy="53553"/>
            </a:xfrm>
            <a:prstGeom prst="line">
              <a:avLst/>
            </a:prstGeom>
            <a:noFill/>
            <a:ln w="9525">
              <a:solidFill>
                <a:schemeClr val="tx1">
                  <a:lumMod val="95000"/>
                </a:schemeClr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" name="Line 11"/>
            <p:cNvSpPr>
              <a:spLocks noChangeShapeType="1"/>
            </p:cNvSpPr>
            <p:nvPr/>
          </p:nvSpPr>
          <p:spPr bwMode="auto">
            <a:xfrm flipV="1">
              <a:off x="1677426" y="3291655"/>
              <a:ext cx="2829527" cy="897338"/>
            </a:xfrm>
            <a:prstGeom prst="line">
              <a:avLst/>
            </a:prstGeom>
            <a:noFill/>
            <a:ln w="9525">
              <a:solidFill>
                <a:schemeClr val="tx1">
                  <a:lumMod val="95000"/>
                </a:schemeClr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6" name="Line 12"/>
            <p:cNvSpPr>
              <a:spLocks noChangeShapeType="1"/>
            </p:cNvSpPr>
            <p:nvPr/>
          </p:nvSpPr>
          <p:spPr bwMode="auto">
            <a:xfrm>
              <a:off x="1717314" y="4188993"/>
              <a:ext cx="2789638" cy="197232"/>
            </a:xfrm>
            <a:prstGeom prst="line">
              <a:avLst/>
            </a:prstGeom>
            <a:noFill/>
            <a:ln w="9525">
              <a:solidFill>
                <a:schemeClr val="tx1">
                  <a:lumMod val="95000"/>
                </a:schemeClr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" name="Line 10"/>
            <p:cNvSpPr>
              <a:spLocks noChangeShapeType="1"/>
            </p:cNvSpPr>
            <p:nvPr/>
          </p:nvSpPr>
          <p:spPr bwMode="auto">
            <a:xfrm flipV="1">
              <a:off x="1602741" y="2831884"/>
              <a:ext cx="2903363" cy="1367558"/>
            </a:xfrm>
            <a:prstGeom prst="line">
              <a:avLst/>
            </a:prstGeom>
            <a:noFill/>
            <a:ln w="9525">
              <a:solidFill>
                <a:schemeClr val="tx1">
                  <a:lumMod val="95000"/>
                </a:schemeClr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Line 12"/>
            <p:cNvSpPr>
              <a:spLocks noChangeShapeType="1"/>
            </p:cNvSpPr>
            <p:nvPr/>
          </p:nvSpPr>
          <p:spPr bwMode="auto">
            <a:xfrm flipV="1">
              <a:off x="1616320" y="3731834"/>
              <a:ext cx="2885540" cy="467608"/>
            </a:xfrm>
            <a:prstGeom prst="line">
              <a:avLst/>
            </a:prstGeom>
            <a:noFill/>
            <a:ln w="9525">
              <a:solidFill>
                <a:schemeClr val="tx1">
                  <a:lumMod val="95000"/>
                </a:schemeClr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" name="Line 10"/>
            <p:cNvSpPr>
              <a:spLocks noChangeShapeType="1"/>
            </p:cNvSpPr>
            <p:nvPr/>
          </p:nvSpPr>
          <p:spPr bwMode="auto">
            <a:xfrm flipV="1">
              <a:off x="1602741" y="4145890"/>
              <a:ext cx="2896574" cy="53553"/>
            </a:xfrm>
            <a:prstGeom prst="line">
              <a:avLst/>
            </a:prstGeom>
            <a:noFill/>
            <a:ln w="9525">
              <a:solidFill>
                <a:schemeClr val="tx1">
                  <a:lumMod val="95000"/>
                </a:schemeClr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" name="Line 11"/>
            <p:cNvSpPr>
              <a:spLocks noChangeShapeType="1"/>
            </p:cNvSpPr>
            <p:nvPr/>
          </p:nvSpPr>
          <p:spPr bwMode="auto">
            <a:xfrm flipV="1">
              <a:off x="1616320" y="3290349"/>
              <a:ext cx="2882995" cy="909093"/>
            </a:xfrm>
            <a:prstGeom prst="line">
              <a:avLst/>
            </a:prstGeom>
            <a:noFill/>
            <a:ln w="9525">
              <a:solidFill>
                <a:schemeClr val="tx1">
                  <a:lumMod val="95000"/>
                </a:schemeClr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Line 10"/>
            <p:cNvSpPr>
              <a:spLocks noChangeShapeType="1"/>
            </p:cNvSpPr>
            <p:nvPr/>
          </p:nvSpPr>
          <p:spPr bwMode="auto">
            <a:xfrm flipV="1">
              <a:off x="1606985" y="2931153"/>
              <a:ext cx="2892330" cy="1367558"/>
            </a:xfrm>
            <a:prstGeom prst="line">
              <a:avLst/>
            </a:prstGeom>
            <a:noFill/>
            <a:ln w="9525">
              <a:solidFill>
                <a:schemeClr val="tx1">
                  <a:lumMod val="95000"/>
                </a:schemeClr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" name="Line 11"/>
            <p:cNvSpPr>
              <a:spLocks noChangeShapeType="1"/>
            </p:cNvSpPr>
            <p:nvPr/>
          </p:nvSpPr>
          <p:spPr bwMode="auto">
            <a:xfrm>
              <a:off x="1620564" y="4298711"/>
              <a:ext cx="2878751" cy="449322"/>
            </a:xfrm>
            <a:prstGeom prst="line">
              <a:avLst/>
            </a:prstGeom>
            <a:noFill/>
            <a:ln w="9525">
              <a:solidFill>
                <a:schemeClr val="tx1">
                  <a:lumMod val="95000"/>
                </a:schemeClr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3" name="Line 12"/>
            <p:cNvSpPr>
              <a:spLocks noChangeShapeType="1"/>
            </p:cNvSpPr>
            <p:nvPr/>
          </p:nvSpPr>
          <p:spPr bwMode="auto">
            <a:xfrm flipV="1">
              <a:off x="1620564" y="3831103"/>
              <a:ext cx="2885540" cy="467608"/>
            </a:xfrm>
            <a:prstGeom prst="line">
              <a:avLst/>
            </a:prstGeom>
            <a:noFill/>
            <a:ln w="9525">
              <a:solidFill>
                <a:schemeClr val="tx1">
                  <a:lumMod val="95000"/>
                </a:schemeClr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Line 10"/>
            <p:cNvSpPr>
              <a:spLocks noChangeShapeType="1"/>
            </p:cNvSpPr>
            <p:nvPr/>
          </p:nvSpPr>
          <p:spPr bwMode="auto">
            <a:xfrm flipV="1">
              <a:off x="1606985" y="4245159"/>
              <a:ext cx="2897422" cy="53553"/>
            </a:xfrm>
            <a:prstGeom prst="line">
              <a:avLst/>
            </a:prstGeom>
            <a:noFill/>
            <a:ln w="9525">
              <a:solidFill>
                <a:schemeClr val="tx1">
                  <a:lumMod val="95000"/>
                </a:schemeClr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5" name="Line 11"/>
            <p:cNvSpPr>
              <a:spLocks noChangeShapeType="1"/>
            </p:cNvSpPr>
            <p:nvPr/>
          </p:nvSpPr>
          <p:spPr bwMode="auto">
            <a:xfrm flipV="1">
              <a:off x="1620564" y="3388312"/>
              <a:ext cx="2883843" cy="910399"/>
            </a:xfrm>
            <a:prstGeom prst="line">
              <a:avLst/>
            </a:prstGeom>
            <a:noFill/>
            <a:ln w="9525">
              <a:solidFill>
                <a:schemeClr val="tx1">
                  <a:lumMod val="95000"/>
                </a:schemeClr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6" name="Line 10"/>
            <p:cNvSpPr>
              <a:spLocks noChangeShapeType="1"/>
            </p:cNvSpPr>
            <p:nvPr/>
          </p:nvSpPr>
          <p:spPr bwMode="auto">
            <a:xfrm flipV="1">
              <a:off x="1656209" y="3099648"/>
              <a:ext cx="2849895" cy="1314006"/>
            </a:xfrm>
            <a:prstGeom prst="line">
              <a:avLst/>
            </a:prstGeom>
            <a:noFill/>
            <a:ln w="9525">
              <a:solidFill>
                <a:schemeClr val="tx1">
                  <a:lumMod val="95000"/>
                </a:schemeClr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Line 11"/>
            <p:cNvSpPr>
              <a:spLocks noChangeShapeType="1"/>
            </p:cNvSpPr>
            <p:nvPr/>
          </p:nvSpPr>
          <p:spPr bwMode="auto">
            <a:xfrm>
              <a:off x="1669788" y="4413654"/>
              <a:ext cx="2829527" cy="449322"/>
            </a:xfrm>
            <a:prstGeom prst="line">
              <a:avLst/>
            </a:prstGeom>
            <a:noFill/>
            <a:ln w="9525">
              <a:solidFill>
                <a:schemeClr val="tx1">
                  <a:lumMod val="95000"/>
                </a:schemeClr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8" name="Line 12"/>
            <p:cNvSpPr>
              <a:spLocks noChangeShapeType="1"/>
            </p:cNvSpPr>
            <p:nvPr/>
          </p:nvSpPr>
          <p:spPr bwMode="auto">
            <a:xfrm flipV="1">
              <a:off x="1669788" y="3964332"/>
              <a:ext cx="2836316" cy="449322"/>
            </a:xfrm>
            <a:prstGeom prst="line">
              <a:avLst/>
            </a:prstGeom>
            <a:noFill/>
            <a:ln w="9525">
              <a:solidFill>
                <a:schemeClr val="tx1">
                  <a:lumMod val="95000"/>
                </a:schemeClr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9" name="Line 10"/>
            <p:cNvSpPr>
              <a:spLocks noChangeShapeType="1"/>
            </p:cNvSpPr>
            <p:nvPr/>
          </p:nvSpPr>
          <p:spPr bwMode="auto">
            <a:xfrm flipV="1">
              <a:off x="1656209" y="4360101"/>
              <a:ext cx="2849895" cy="53553"/>
            </a:xfrm>
            <a:prstGeom prst="line">
              <a:avLst/>
            </a:prstGeom>
            <a:noFill/>
            <a:ln w="9525">
              <a:solidFill>
                <a:schemeClr val="tx1">
                  <a:lumMod val="95000"/>
                </a:schemeClr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Line 11"/>
            <p:cNvSpPr>
              <a:spLocks noChangeShapeType="1"/>
            </p:cNvSpPr>
            <p:nvPr/>
          </p:nvSpPr>
          <p:spPr bwMode="auto">
            <a:xfrm flipV="1">
              <a:off x="1669788" y="3516316"/>
              <a:ext cx="2829527" cy="897338"/>
            </a:xfrm>
            <a:prstGeom prst="line">
              <a:avLst/>
            </a:prstGeom>
            <a:noFill/>
            <a:ln w="9525">
              <a:solidFill>
                <a:schemeClr val="tx1">
                  <a:lumMod val="95000"/>
                </a:schemeClr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1" name="Line 12"/>
            <p:cNvSpPr>
              <a:spLocks noChangeShapeType="1"/>
            </p:cNvSpPr>
            <p:nvPr/>
          </p:nvSpPr>
          <p:spPr bwMode="auto">
            <a:xfrm>
              <a:off x="1709676" y="4413654"/>
              <a:ext cx="2789639" cy="197232"/>
            </a:xfrm>
            <a:prstGeom prst="line">
              <a:avLst/>
            </a:prstGeom>
            <a:noFill/>
            <a:ln w="9525">
              <a:solidFill>
                <a:schemeClr val="tx1">
                  <a:lumMod val="95000"/>
                </a:schemeClr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" name="Isosceles Triangle 3"/>
          <p:cNvSpPr/>
          <p:nvPr/>
        </p:nvSpPr>
        <p:spPr>
          <a:xfrm rot="5400000">
            <a:off x="7203281" y="2780507"/>
            <a:ext cx="398463" cy="552450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040563" y="2925763"/>
            <a:ext cx="153987" cy="263525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078663" y="3006725"/>
            <a:ext cx="46037" cy="76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ity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524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9"/>
          <p:cNvSpPr>
            <a:spLocks noChangeArrowheads="1"/>
          </p:cNvSpPr>
          <p:nvPr/>
        </p:nvSpPr>
        <p:spPr bwMode="auto">
          <a:xfrm>
            <a:off x="1079500" y="1738572"/>
            <a:ext cx="6732588" cy="46831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Mini-project on Realization of glasses free 3D system</a:t>
            </a:r>
          </a:p>
        </p:txBody>
      </p:sp>
      <p:sp>
        <p:nvSpPr>
          <p:cNvPr id="7172" name="AutoShape 10"/>
          <p:cNvSpPr>
            <a:spLocks noChangeArrowheads="1"/>
          </p:cNvSpPr>
          <p:nvPr/>
        </p:nvSpPr>
        <p:spPr bwMode="auto">
          <a:xfrm>
            <a:off x="1079500" y="2539466"/>
            <a:ext cx="6732588" cy="468313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Mini-project on Realization of binary/phase-only holograms</a:t>
            </a:r>
          </a:p>
        </p:txBody>
      </p:sp>
      <p:sp>
        <p:nvSpPr>
          <p:cNvPr id="7173" name="WordArt 11"/>
          <p:cNvSpPr>
            <a:spLocks noChangeArrowheads="1" noChangeShapeType="1" noTextEdit="1"/>
          </p:cNvSpPr>
          <p:nvPr/>
        </p:nvSpPr>
        <p:spPr bwMode="auto">
          <a:xfrm>
            <a:off x="2879725" y="333375"/>
            <a:ext cx="3275013" cy="400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Assessment</a:t>
            </a:r>
          </a:p>
        </p:txBody>
      </p:sp>
      <p:sp>
        <p:nvSpPr>
          <p:cNvPr id="7174" name="AutoShape 13"/>
          <p:cNvSpPr>
            <a:spLocks noChangeArrowheads="1"/>
          </p:cNvSpPr>
          <p:nvPr/>
        </p:nvSpPr>
        <p:spPr bwMode="auto">
          <a:xfrm>
            <a:off x="1079500" y="3368142"/>
            <a:ext cx="6732588" cy="46831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/>
              <a:t>Demonstrations (may be replaced with reports)</a:t>
            </a:r>
            <a:endParaRPr lang="en-US" dirty="0"/>
          </a:p>
        </p:txBody>
      </p:sp>
      <p:sp>
        <p:nvSpPr>
          <p:cNvPr id="7175" name="AutoShape 14"/>
          <p:cNvSpPr>
            <a:spLocks noChangeArrowheads="1"/>
          </p:cNvSpPr>
          <p:nvPr/>
        </p:nvSpPr>
        <p:spPr bwMode="auto">
          <a:xfrm>
            <a:off x="1079500" y="4063997"/>
            <a:ext cx="6732588" cy="1456267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dirty="0" smtClean="0"/>
              <a:t>Number of assignments: 3</a:t>
            </a:r>
          </a:p>
          <a:p>
            <a:r>
              <a:rPr lang="en-US" dirty="0" smtClean="0"/>
              <a:t>1. Development a program with </a:t>
            </a:r>
            <a:r>
              <a:rPr lang="en-US" dirty="0" err="1" smtClean="0"/>
              <a:t>Matlab</a:t>
            </a:r>
            <a:r>
              <a:rPr lang="en-US" dirty="0" smtClean="0"/>
              <a:t> first </a:t>
            </a:r>
            <a:r>
              <a:rPr lang="en-US" dirty="0" err="1" smtClean="0"/>
              <a:t>miniproject</a:t>
            </a:r>
            <a:r>
              <a:rPr lang="en-US" dirty="0" smtClean="0"/>
              <a:t>.</a:t>
            </a:r>
          </a:p>
          <a:p>
            <a:r>
              <a:rPr lang="en-US" dirty="0" smtClean="0"/>
              <a:t>2. </a:t>
            </a:r>
            <a:r>
              <a:rPr lang="en-US" dirty="0"/>
              <a:t>Development a program with </a:t>
            </a:r>
            <a:r>
              <a:rPr lang="en-US" dirty="0" err="1"/>
              <a:t>Matlab</a:t>
            </a:r>
            <a:r>
              <a:rPr lang="en-US" dirty="0"/>
              <a:t> </a:t>
            </a:r>
            <a:r>
              <a:rPr lang="en-US" dirty="0" smtClean="0"/>
              <a:t>second </a:t>
            </a:r>
            <a:r>
              <a:rPr lang="en-US" dirty="0" err="1"/>
              <a:t>miniproject</a:t>
            </a:r>
            <a:r>
              <a:rPr lang="en-US" dirty="0" smtClean="0"/>
              <a:t>.</a:t>
            </a:r>
          </a:p>
          <a:p>
            <a:r>
              <a:rPr lang="en-US" dirty="0" smtClean="0"/>
              <a:t>3. Demonstration achievements in both </a:t>
            </a:r>
            <a:r>
              <a:rPr lang="en-US" dirty="0" err="1" smtClean="0"/>
              <a:t>miniprojects</a:t>
            </a:r>
            <a:r>
              <a:rPr lang="en-US" dirty="0" smtClean="0"/>
              <a:t>.</a:t>
            </a:r>
          </a:p>
          <a:p>
            <a:pPr marL="342900" indent="-342900" algn="ctr">
              <a:buAutoNum type="arabicPeriod"/>
            </a:pPr>
            <a:endParaRPr lang="en-US" dirty="0" smtClean="0"/>
          </a:p>
        </p:txBody>
      </p:sp>
      <p:sp>
        <p:nvSpPr>
          <p:cNvPr id="7179" name="TextBox 2"/>
          <p:cNvSpPr txBox="1">
            <a:spLocks noChangeArrowheads="1"/>
          </p:cNvSpPr>
          <p:nvPr/>
        </p:nvSpPr>
        <p:spPr bwMode="auto">
          <a:xfrm>
            <a:off x="2616710" y="1107975"/>
            <a:ext cx="3801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 err="1" smtClean="0"/>
              <a:t>Miniprojects</a:t>
            </a:r>
            <a:r>
              <a:rPr lang="en-US" sz="1600" dirty="0" smtClean="0"/>
              <a:t>, and demonstrations</a:t>
            </a:r>
            <a:r>
              <a:rPr lang="en-US" sz="1600" dirty="0" smtClean="0"/>
              <a:t> (20</a:t>
            </a:r>
            <a:r>
              <a:rPr lang="en-US" sz="1600" dirty="0"/>
              <a:t>%)</a:t>
            </a: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>
            <a:off x="1011766" y="6043608"/>
            <a:ext cx="6732588" cy="46831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/>
              <a:t>Details on date and format of assignments will be provided later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22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-76200"/>
            <a:ext cx="9232900" cy="12192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6563" name="Picture 3" descr="city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6096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3003550" y="333375"/>
            <a:ext cx="3467100" cy="519113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000066"/>
                </a:solidFill>
                <a:ea typeface="宋体" pitchFamily="2" charset="-122"/>
              </a:rPr>
              <a:t>Optical Holography</a:t>
            </a:r>
          </a:p>
        </p:txBody>
      </p:sp>
      <p:sp>
        <p:nvSpPr>
          <p:cNvPr id="66565" name="AutoShape 5"/>
          <p:cNvSpPr>
            <a:spLocks noChangeArrowheads="1"/>
          </p:cNvSpPr>
          <p:nvPr/>
        </p:nvSpPr>
        <p:spPr bwMode="auto">
          <a:xfrm>
            <a:off x="395288" y="1916113"/>
            <a:ext cx="8255000" cy="828675"/>
          </a:xfrm>
          <a:prstGeom prst="roundRect">
            <a:avLst>
              <a:gd name="adj" fmla="val 16667"/>
            </a:avLst>
          </a:prstGeom>
          <a:solidFill>
            <a:srgbClr val="214365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tx1">
                <a:alpha val="50000"/>
              </a:schemeClr>
            </a:outerShdw>
          </a:effectLst>
        </p:spPr>
        <p:txBody>
          <a:bodyPr tIns="50400" anchor="ctr"/>
          <a:lstStyle/>
          <a:p>
            <a:r>
              <a:rPr lang="en-US" altLang="zh-CN" b="1">
                <a:ea typeface="宋体" pitchFamily="2" charset="-122"/>
              </a:rPr>
              <a:t>Hologram: Recording and reproduction of 3D scene on and from a 2D media (such as film).</a:t>
            </a:r>
          </a:p>
        </p:txBody>
      </p:sp>
      <p:sp>
        <p:nvSpPr>
          <p:cNvPr id="66566" name="AutoShape 6"/>
          <p:cNvSpPr>
            <a:spLocks noChangeArrowheads="1"/>
          </p:cNvSpPr>
          <p:nvPr/>
        </p:nvSpPr>
        <p:spPr bwMode="auto">
          <a:xfrm>
            <a:off x="609600" y="4789488"/>
            <a:ext cx="576263" cy="503237"/>
          </a:xfrm>
          <a:prstGeom prst="smileyFace">
            <a:avLst>
              <a:gd name="adj" fmla="val 4653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7" name="Line 7"/>
          <p:cNvSpPr>
            <a:spLocks noChangeShapeType="1"/>
          </p:cNvSpPr>
          <p:nvPr/>
        </p:nvSpPr>
        <p:spPr bwMode="auto">
          <a:xfrm flipH="1">
            <a:off x="1365250" y="3783013"/>
            <a:ext cx="1044575" cy="863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 flipH="1">
            <a:off x="1365250" y="4035425"/>
            <a:ext cx="1044575" cy="863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9" name="Line 9"/>
          <p:cNvSpPr>
            <a:spLocks noChangeShapeType="1"/>
          </p:cNvSpPr>
          <p:nvPr/>
        </p:nvSpPr>
        <p:spPr bwMode="auto">
          <a:xfrm flipH="1">
            <a:off x="1365250" y="4286250"/>
            <a:ext cx="1044575" cy="863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0" name="Line 10"/>
          <p:cNvSpPr>
            <a:spLocks noChangeShapeType="1"/>
          </p:cNvSpPr>
          <p:nvPr/>
        </p:nvSpPr>
        <p:spPr bwMode="auto">
          <a:xfrm>
            <a:off x="1185863" y="4826000"/>
            <a:ext cx="2808287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1" name="Line 11"/>
          <p:cNvSpPr>
            <a:spLocks noChangeShapeType="1"/>
          </p:cNvSpPr>
          <p:nvPr/>
        </p:nvSpPr>
        <p:spPr bwMode="auto">
          <a:xfrm flipV="1">
            <a:off x="1185863" y="5005388"/>
            <a:ext cx="2808287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2" name="Line 12"/>
          <p:cNvSpPr>
            <a:spLocks noChangeShapeType="1"/>
          </p:cNvSpPr>
          <p:nvPr/>
        </p:nvSpPr>
        <p:spPr bwMode="auto">
          <a:xfrm>
            <a:off x="1185863" y="5221288"/>
            <a:ext cx="28067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3" name="Line 13"/>
          <p:cNvSpPr>
            <a:spLocks noChangeShapeType="1"/>
          </p:cNvSpPr>
          <p:nvPr/>
        </p:nvSpPr>
        <p:spPr bwMode="auto">
          <a:xfrm>
            <a:off x="2949575" y="3781425"/>
            <a:ext cx="1044575" cy="863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4" name="Line 14"/>
          <p:cNvSpPr>
            <a:spLocks noChangeShapeType="1"/>
          </p:cNvSpPr>
          <p:nvPr/>
        </p:nvSpPr>
        <p:spPr bwMode="auto">
          <a:xfrm>
            <a:off x="2949575" y="4033838"/>
            <a:ext cx="1044575" cy="863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5" name="Line 15"/>
          <p:cNvSpPr>
            <a:spLocks noChangeShapeType="1"/>
          </p:cNvSpPr>
          <p:nvPr/>
        </p:nvSpPr>
        <p:spPr bwMode="auto">
          <a:xfrm>
            <a:off x="2949575" y="4284663"/>
            <a:ext cx="1044575" cy="863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6" name="Oval 16"/>
          <p:cNvSpPr>
            <a:spLocks noChangeArrowheads="1"/>
          </p:cNvSpPr>
          <p:nvPr/>
        </p:nvSpPr>
        <p:spPr bwMode="auto">
          <a:xfrm>
            <a:off x="2589213" y="3854450"/>
            <a:ext cx="252412" cy="215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7" name="Text Box 17"/>
          <p:cNvSpPr txBox="1">
            <a:spLocks noChangeArrowheads="1"/>
          </p:cNvSpPr>
          <p:nvPr/>
        </p:nvSpPr>
        <p:spPr bwMode="auto">
          <a:xfrm>
            <a:off x="2338388" y="3379788"/>
            <a:ext cx="755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>
                <a:ea typeface="宋体" pitchFamily="2" charset="-122"/>
              </a:rPr>
              <a:t>Laser</a:t>
            </a:r>
          </a:p>
        </p:txBody>
      </p:sp>
      <p:sp>
        <p:nvSpPr>
          <p:cNvPr id="66578" name="Rectangle 18"/>
          <p:cNvSpPr>
            <a:spLocks noChangeArrowheads="1"/>
          </p:cNvSpPr>
          <p:nvPr/>
        </p:nvSpPr>
        <p:spPr bwMode="auto">
          <a:xfrm>
            <a:off x="4030663" y="4465638"/>
            <a:ext cx="215900" cy="1008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9" name="Text Box 19"/>
          <p:cNvSpPr txBox="1">
            <a:spLocks noChangeArrowheads="1"/>
          </p:cNvSpPr>
          <p:nvPr/>
        </p:nvSpPr>
        <p:spPr bwMode="auto">
          <a:xfrm>
            <a:off x="3562350" y="5510213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>
                <a:ea typeface="宋体" pitchFamily="2" charset="-122"/>
              </a:rPr>
              <a:t>Hologram</a:t>
            </a:r>
          </a:p>
        </p:txBody>
      </p:sp>
      <p:sp>
        <p:nvSpPr>
          <p:cNvPr id="66580" name="Line 20"/>
          <p:cNvSpPr>
            <a:spLocks noChangeShapeType="1"/>
          </p:cNvSpPr>
          <p:nvPr/>
        </p:nvSpPr>
        <p:spPr bwMode="auto">
          <a:xfrm>
            <a:off x="5937250" y="3817938"/>
            <a:ext cx="1044575" cy="863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1" name="Line 21"/>
          <p:cNvSpPr>
            <a:spLocks noChangeShapeType="1"/>
          </p:cNvSpPr>
          <p:nvPr/>
        </p:nvSpPr>
        <p:spPr bwMode="auto">
          <a:xfrm>
            <a:off x="5937250" y="4070350"/>
            <a:ext cx="1044575" cy="863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2" name="Line 22"/>
          <p:cNvSpPr>
            <a:spLocks noChangeShapeType="1"/>
          </p:cNvSpPr>
          <p:nvPr/>
        </p:nvSpPr>
        <p:spPr bwMode="auto">
          <a:xfrm>
            <a:off x="5937250" y="4321175"/>
            <a:ext cx="1044575" cy="863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3" name="Oval 23"/>
          <p:cNvSpPr>
            <a:spLocks noChangeArrowheads="1"/>
          </p:cNvSpPr>
          <p:nvPr/>
        </p:nvSpPr>
        <p:spPr bwMode="auto">
          <a:xfrm>
            <a:off x="5576888" y="3890963"/>
            <a:ext cx="252412" cy="215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4" name="Text Box 24"/>
          <p:cNvSpPr txBox="1">
            <a:spLocks noChangeArrowheads="1"/>
          </p:cNvSpPr>
          <p:nvPr/>
        </p:nvSpPr>
        <p:spPr bwMode="auto">
          <a:xfrm>
            <a:off x="5326063" y="3416300"/>
            <a:ext cx="75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>
                <a:ea typeface="宋体" pitchFamily="2" charset="-122"/>
              </a:rPr>
              <a:t>Laser</a:t>
            </a:r>
          </a:p>
        </p:txBody>
      </p:sp>
      <p:sp>
        <p:nvSpPr>
          <p:cNvPr id="66585" name="Rectangle 25"/>
          <p:cNvSpPr>
            <a:spLocks noChangeArrowheads="1"/>
          </p:cNvSpPr>
          <p:nvPr/>
        </p:nvSpPr>
        <p:spPr bwMode="auto">
          <a:xfrm>
            <a:off x="7018338" y="4502150"/>
            <a:ext cx="215900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6" name="Text Box 26"/>
          <p:cNvSpPr txBox="1">
            <a:spLocks noChangeArrowheads="1"/>
          </p:cNvSpPr>
          <p:nvPr/>
        </p:nvSpPr>
        <p:spPr bwMode="auto">
          <a:xfrm>
            <a:off x="6550025" y="5546725"/>
            <a:ext cx="1174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>
                <a:ea typeface="宋体" pitchFamily="2" charset="-122"/>
              </a:rPr>
              <a:t>Hologram</a:t>
            </a:r>
          </a:p>
        </p:txBody>
      </p:sp>
      <p:sp>
        <p:nvSpPr>
          <p:cNvPr id="66587" name="AutoShape 27"/>
          <p:cNvSpPr>
            <a:spLocks noChangeArrowheads="1"/>
          </p:cNvSpPr>
          <p:nvPr/>
        </p:nvSpPr>
        <p:spPr bwMode="auto">
          <a:xfrm>
            <a:off x="5254625" y="4760913"/>
            <a:ext cx="576263" cy="503237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rgbClr val="FFCC00">
                  <a:alpha val="64998"/>
                </a:srgbClr>
              </a:gs>
              <a:gs pos="100000">
                <a:srgbClr val="765E00">
                  <a:alpha val="67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8" name="Line 28"/>
          <p:cNvSpPr>
            <a:spLocks noChangeShapeType="1"/>
          </p:cNvSpPr>
          <p:nvPr/>
        </p:nvSpPr>
        <p:spPr bwMode="auto">
          <a:xfrm>
            <a:off x="5867400" y="4760913"/>
            <a:ext cx="2592388" cy="0"/>
          </a:xfrm>
          <a:prstGeom prst="line">
            <a:avLst/>
          </a:prstGeom>
          <a:noFill/>
          <a:ln w="9525">
            <a:solidFill>
              <a:srgbClr val="FFFF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9" name="Line 29"/>
          <p:cNvSpPr>
            <a:spLocks noChangeShapeType="1"/>
          </p:cNvSpPr>
          <p:nvPr/>
        </p:nvSpPr>
        <p:spPr bwMode="auto">
          <a:xfrm>
            <a:off x="5867400" y="4940300"/>
            <a:ext cx="2592388" cy="0"/>
          </a:xfrm>
          <a:prstGeom prst="line">
            <a:avLst/>
          </a:prstGeom>
          <a:noFill/>
          <a:ln w="9525">
            <a:solidFill>
              <a:srgbClr val="FFFF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0" name="Line 30"/>
          <p:cNvSpPr>
            <a:spLocks noChangeShapeType="1"/>
          </p:cNvSpPr>
          <p:nvPr/>
        </p:nvSpPr>
        <p:spPr bwMode="auto">
          <a:xfrm>
            <a:off x="5867400" y="5121275"/>
            <a:ext cx="2592388" cy="0"/>
          </a:xfrm>
          <a:prstGeom prst="line">
            <a:avLst/>
          </a:prstGeom>
          <a:noFill/>
          <a:ln w="9525">
            <a:solidFill>
              <a:srgbClr val="FFFF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1" name="Line 31"/>
          <p:cNvSpPr>
            <a:spLocks noChangeShapeType="1"/>
          </p:cNvSpPr>
          <p:nvPr/>
        </p:nvSpPr>
        <p:spPr bwMode="auto">
          <a:xfrm>
            <a:off x="5867400" y="5300663"/>
            <a:ext cx="2592388" cy="0"/>
          </a:xfrm>
          <a:prstGeom prst="line">
            <a:avLst/>
          </a:prstGeom>
          <a:noFill/>
          <a:ln w="9525">
            <a:solidFill>
              <a:srgbClr val="FFFF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0" y="0"/>
            <a:ext cx="9186863" cy="12192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7587" name="Picture 3" descr="city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6096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1860550" y="333375"/>
            <a:ext cx="5802313" cy="519113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000066"/>
                </a:solidFill>
                <a:ea typeface="宋体" pitchFamily="2" charset="-122"/>
              </a:rPr>
              <a:t>Computer Generated Holography</a:t>
            </a:r>
          </a:p>
        </p:txBody>
      </p:sp>
      <p:sp>
        <p:nvSpPr>
          <p:cNvPr id="67589" name="AutoShape 5"/>
          <p:cNvSpPr>
            <a:spLocks noChangeArrowheads="1"/>
          </p:cNvSpPr>
          <p:nvPr/>
        </p:nvSpPr>
        <p:spPr bwMode="auto">
          <a:xfrm>
            <a:off x="323850" y="5337175"/>
            <a:ext cx="8255000" cy="1239838"/>
          </a:xfrm>
          <a:prstGeom prst="roundRect">
            <a:avLst>
              <a:gd name="adj" fmla="val 16667"/>
            </a:avLst>
          </a:prstGeom>
          <a:solidFill>
            <a:srgbClr val="214365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tx1">
                <a:alpha val="50000"/>
              </a:schemeClr>
            </a:outerShdw>
          </a:effectLst>
        </p:spPr>
        <p:txBody>
          <a:bodyPr tIns="228600" anchor="ctr"/>
          <a:lstStyle/>
          <a:p>
            <a:r>
              <a:rPr lang="en-US" altLang="zh-CN" b="1">
                <a:ea typeface="宋体" pitchFamily="2" charset="-122"/>
              </a:rPr>
              <a:t>Given a discrete, 3-D image, a digital hologram  can be generated numerically as the real part of the product of the object and a planar reference waves.</a:t>
            </a:r>
            <a:r>
              <a:rPr lang="en-US" altLang="zh-CN" b="1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altLang="zh-CN" b="1">
                <a:solidFill>
                  <a:srgbClr val="FFCC00"/>
                </a:solidFill>
                <a:ea typeface="宋体" pitchFamily="2" charset="-122"/>
              </a:rPr>
              <a:t>The 3-D image can be reconstructed from the hologram afterwards.</a:t>
            </a:r>
            <a:endParaRPr lang="en-US" altLang="zh-CN" b="1">
              <a:solidFill>
                <a:schemeClr val="bg1"/>
              </a:solidFill>
              <a:ea typeface="宋体" pitchFamily="2" charset="-122"/>
            </a:endParaRPr>
          </a:p>
          <a:p>
            <a:pPr algn="ctr"/>
            <a:r>
              <a:rPr lang="en-US" altLang="zh-CN" b="1">
                <a:ea typeface="宋体" pitchFamily="2" charset="-122"/>
              </a:rPr>
              <a:t>		</a:t>
            </a:r>
            <a:r>
              <a:rPr lang="en-US" altLang="zh-CN">
                <a:ea typeface="宋体" pitchFamily="2" charset="-122"/>
              </a:rPr>
              <a:t> </a:t>
            </a:r>
          </a:p>
        </p:txBody>
      </p:sp>
      <p:sp>
        <p:nvSpPr>
          <p:cNvPr id="67590" name="AutoShape 6"/>
          <p:cNvSpPr>
            <a:spLocks noChangeArrowheads="1"/>
          </p:cNvSpPr>
          <p:nvPr/>
        </p:nvSpPr>
        <p:spPr bwMode="auto">
          <a:xfrm>
            <a:off x="303213" y="1665288"/>
            <a:ext cx="8229600" cy="1336675"/>
          </a:xfrm>
          <a:prstGeom prst="roundRect">
            <a:avLst>
              <a:gd name="adj" fmla="val 16667"/>
            </a:avLst>
          </a:prstGeom>
          <a:solidFill>
            <a:srgbClr val="214365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tx1">
                <a:alpha val="50000"/>
              </a:schemeClr>
            </a:outerShdw>
          </a:effectLst>
        </p:spPr>
        <p:txBody>
          <a:bodyPr tIns="50400" anchor="ctr"/>
          <a:lstStyle/>
          <a:p>
            <a:r>
              <a:rPr lang="en-US" altLang="zh-CN" b="1">
                <a:ea typeface="宋体" pitchFamily="2" charset="-122"/>
              </a:rPr>
              <a:t>Computer Generated Hologram (CGH):</a:t>
            </a:r>
            <a:r>
              <a:rPr lang="en-US" altLang="zh-CN" sz="2000" b="1">
                <a:ea typeface="宋体" pitchFamily="2" charset="-122"/>
              </a:rPr>
              <a:t> </a:t>
            </a:r>
            <a:r>
              <a:rPr lang="en-US" altLang="zh-CN" b="1">
                <a:ea typeface="宋体" pitchFamily="2" charset="-122"/>
              </a:rPr>
              <a:t>Generation</a:t>
            </a:r>
            <a:r>
              <a:rPr lang="en-US" altLang="zh-CN" sz="2000" b="1">
                <a:ea typeface="宋体" pitchFamily="2" charset="-122"/>
              </a:rPr>
              <a:t> of </a:t>
            </a:r>
            <a:r>
              <a:rPr lang="en-US" altLang="zh-CN" b="1">
                <a:ea typeface="宋体" pitchFamily="2" charset="-122"/>
              </a:rPr>
              <a:t>holograms numerically from three dimensional (</a:t>
            </a:r>
            <a:r>
              <a:rPr lang="en-US" altLang="zh-CN" b="1" i="1">
                <a:ea typeface="宋体" pitchFamily="2" charset="-122"/>
              </a:rPr>
              <a:t>3-D</a:t>
            </a:r>
            <a:r>
              <a:rPr lang="en-US" altLang="zh-CN" b="1">
                <a:ea typeface="宋体" pitchFamily="2" charset="-122"/>
              </a:rPr>
              <a:t>) models that do not actually exist in the real world.</a:t>
            </a:r>
            <a:endParaRPr lang="en-US" altLang="zh-CN">
              <a:ea typeface="宋体" pitchFamily="2" charset="-122"/>
            </a:endParaRPr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161925" y="4797425"/>
            <a:ext cx="2400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400">
                <a:ea typeface="宋体" pitchFamily="2" charset="-122"/>
              </a:rPr>
              <a:t>3D Computer graphic model</a:t>
            </a:r>
          </a:p>
        </p:txBody>
      </p:sp>
      <p:sp>
        <p:nvSpPr>
          <p:cNvPr id="67593" name="AutoShape 9"/>
          <p:cNvSpPr>
            <a:spLocks noChangeArrowheads="1"/>
          </p:cNvSpPr>
          <p:nvPr/>
        </p:nvSpPr>
        <p:spPr bwMode="auto">
          <a:xfrm>
            <a:off x="2373313" y="3622675"/>
            <a:ext cx="1206500" cy="719138"/>
          </a:xfrm>
          <a:prstGeom prst="roundRect">
            <a:avLst>
              <a:gd name="adj" fmla="val 16667"/>
            </a:avLst>
          </a:prstGeom>
          <a:solidFill>
            <a:srgbClr val="0066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1600">
                <a:ea typeface="宋体" pitchFamily="2" charset="-122"/>
              </a:rPr>
              <a:t>Computer</a:t>
            </a:r>
          </a:p>
        </p:txBody>
      </p:sp>
      <p:cxnSp>
        <p:nvCxnSpPr>
          <p:cNvPr id="67594" name="AutoShape 10"/>
          <p:cNvCxnSpPr>
            <a:cxnSpLocks noChangeShapeType="1"/>
            <a:endCxn id="67593" idx="1"/>
          </p:cNvCxnSpPr>
          <p:nvPr/>
        </p:nvCxnSpPr>
        <p:spPr bwMode="auto">
          <a:xfrm>
            <a:off x="1987550" y="3981450"/>
            <a:ext cx="385763" cy="1588"/>
          </a:xfrm>
          <a:prstGeom prst="straightConnector1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595" name="AutoShape 11"/>
          <p:cNvSpPr>
            <a:spLocks noChangeArrowheads="1"/>
          </p:cNvSpPr>
          <p:nvPr/>
        </p:nvSpPr>
        <p:spPr bwMode="auto">
          <a:xfrm>
            <a:off x="3970338" y="3622675"/>
            <a:ext cx="1511300" cy="719138"/>
          </a:xfrm>
          <a:prstGeom prst="roundRect">
            <a:avLst>
              <a:gd name="adj" fmla="val 16667"/>
            </a:avLst>
          </a:prstGeom>
          <a:solidFill>
            <a:srgbClr val="0066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1600">
                <a:ea typeface="宋体" pitchFamily="2" charset="-122"/>
              </a:rPr>
              <a:t>Hologram file</a:t>
            </a:r>
          </a:p>
        </p:txBody>
      </p:sp>
      <p:cxnSp>
        <p:nvCxnSpPr>
          <p:cNvPr id="67596" name="AutoShape 12"/>
          <p:cNvCxnSpPr>
            <a:cxnSpLocks noChangeShapeType="1"/>
            <a:stCxn id="67593" idx="3"/>
            <a:endCxn id="67595" idx="1"/>
          </p:cNvCxnSpPr>
          <p:nvPr/>
        </p:nvCxnSpPr>
        <p:spPr bwMode="auto">
          <a:xfrm>
            <a:off x="3579813" y="3983038"/>
            <a:ext cx="390525" cy="0"/>
          </a:xfrm>
          <a:prstGeom prst="straightConnector1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597" name="AutoShape 13"/>
          <p:cNvSpPr>
            <a:spLocks noChangeArrowheads="1"/>
          </p:cNvSpPr>
          <p:nvPr/>
        </p:nvSpPr>
        <p:spPr bwMode="auto">
          <a:xfrm>
            <a:off x="5872163" y="3621088"/>
            <a:ext cx="1000125" cy="719137"/>
          </a:xfrm>
          <a:prstGeom prst="roundRect">
            <a:avLst>
              <a:gd name="adj" fmla="val 16667"/>
            </a:avLst>
          </a:prstGeom>
          <a:solidFill>
            <a:srgbClr val="0066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CN" sz="1600">
                <a:ea typeface="宋体" pitchFamily="2" charset="-122"/>
              </a:rPr>
              <a:t>Printer/Display</a:t>
            </a:r>
          </a:p>
        </p:txBody>
      </p:sp>
      <p:cxnSp>
        <p:nvCxnSpPr>
          <p:cNvPr id="67598" name="AutoShape 14"/>
          <p:cNvCxnSpPr>
            <a:cxnSpLocks noChangeShapeType="1"/>
            <a:stCxn id="67595" idx="3"/>
            <a:endCxn id="67597" idx="1"/>
          </p:cNvCxnSpPr>
          <p:nvPr/>
        </p:nvCxnSpPr>
        <p:spPr bwMode="auto">
          <a:xfrm flipV="1">
            <a:off x="5481638" y="3981450"/>
            <a:ext cx="390525" cy="1588"/>
          </a:xfrm>
          <a:prstGeom prst="straightConnector1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599" name="Text Box 15"/>
          <p:cNvSpPr txBox="1">
            <a:spLocks noChangeArrowheads="1"/>
          </p:cNvSpPr>
          <p:nvPr/>
        </p:nvSpPr>
        <p:spPr bwMode="auto">
          <a:xfrm>
            <a:off x="7480300" y="3781425"/>
            <a:ext cx="1165225" cy="3952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>
                <a:ea typeface="宋体" pitchFamily="2" charset="-122"/>
              </a:rPr>
              <a:t>hologram</a:t>
            </a:r>
          </a:p>
        </p:txBody>
      </p:sp>
      <p:cxnSp>
        <p:nvCxnSpPr>
          <p:cNvPr id="67600" name="AutoShape 16"/>
          <p:cNvCxnSpPr>
            <a:cxnSpLocks noChangeShapeType="1"/>
            <a:stCxn id="67597" idx="3"/>
            <a:endCxn id="67599" idx="1"/>
          </p:cNvCxnSpPr>
          <p:nvPr/>
        </p:nvCxnSpPr>
        <p:spPr bwMode="auto">
          <a:xfrm flipV="1">
            <a:off x="6872288" y="3979863"/>
            <a:ext cx="593725" cy="1587"/>
          </a:xfrm>
          <a:prstGeom prst="straightConnector1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32967"/>
            <a:ext cx="1440509" cy="1262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0" y="0"/>
            <a:ext cx="9186863" cy="12192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8611" name="Picture 3" descr="city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6096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1860550" y="333375"/>
            <a:ext cx="5802313" cy="519113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000066"/>
                </a:solidFill>
                <a:ea typeface="宋体" pitchFamily="2" charset="-122"/>
              </a:rPr>
              <a:t>Computer Generated Holography</a:t>
            </a:r>
          </a:p>
        </p:txBody>
      </p:sp>
      <p:sp>
        <p:nvSpPr>
          <p:cNvPr id="68613" name="Freeform 16"/>
          <p:cNvSpPr>
            <a:spLocks/>
          </p:cNvSpPr>
          <p:nvPr/>
        </p:nvSpPr>
        <p:spPr bwMode="auto">
          <a:xfrm rot="10306025">
            <a:off x="1714500" y="2809875"/>
            <a:ext cx="690563" cy="1346200"/>
          </a:xfrm>
          <a:custGeom>
            <a:avLst/>
            <a:gdLst>
              <a:gd name="T0" fmla="*/ 2147483647 w 750"/>
              <a:gd name="T1" fmla="*/ 2147483647 h 1103"/>
              <a:gd name="T2" fmla="*/ 2147483647 w 750"/>
              <a:gd name="T3" fmla="*/ 2147483647 h 1103"/>
              <a:gd name="T4" fmla="*/ 2147483647 w 750"/>
              <a:gd name="T5" fmla="*/ 2147483647 h 1103"/>
              <a:gd name="T6" fmla="*/ 2147483647 w 750"/>
              <a:gd name="T7" fmla="*/ 2147483647 h 1103"/>
              <a:gd name="T8" fmla="*/ 2147483647 w 750"/>
              <a:gd name="T9" fmla="*/ 2147483647 h 1103"/>
              <a:gd name="T10" fmla="*/ 2147483647 w 750"/>
              <a:gd name="T11" fmla="*/ 2147483647 h 1103"/>
              <a:gd name="T12" fmla="*/ 2147483647 w 750"/>
              <a:gd name="T13" fmla="*/ 2147483647 h 1103"/>
              <a:gd name="T14" fmla="*/ 2147483647 w 750"/>
              <a:gd name="T15" fmla="*/ 2147483647 h 1103"/>
              <a:gd name="T16" fmla="*/ 2147483647 w 750"/>
              <a:gd name="T17" fmla="*/ 2147483647 h 1103"/>
              <a:gd name="T18" fmla="*/ 2147483647 w 750"/>
              <a:gd name="T19" fmla="*/ 2147483647 h 1103"/>
              <a:gd name="T20" fmla="*/ 2147483647 w 750"/>
              <a:gd name="T21" fmla="*/ 2147483647 h 1103"/>
              <a:gd name="T22" fmla="*/ 2147483647 w 750"/>
              <a:gd name="T23" fmla="*/ 2147483647 h 1103"/>
              <a:gd name="T24" fmla="*/ 2147483647 w 750"/>
              <a:gd name="T25" fmla="*/ 2147483647 h 1103"/>
              <a:gd name="T26" fmla="*/ 2147483647 w 750"/>
              <a:gd name="T27" fmla="*/ 2147483647 h 1103"/>
              <a:gd name="T28" fmla="*/ 2147483647 w 750"/>
              <a:gd name="T29" fmla="*/ 2147483647 h 110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750" h="1103">
                <a:moveTo>
                  <a:pt x="65" y="299"/>
                </a:moveTo>
                <a:cubicBezTo>
                  <a:pt x="81" y="246"/>
                  <a:pt x="62" y="201"/>
                  <a:pt x="101" y="155"/>
                </a:cubicBezTo>
                <a:cubicBezTo>
                  <a:pt x="140" y="109"/>
                  <a:pt x="247" y="45"/>
                  <a:pt x="299" y="23"/>
                </a:cubicBezTo>
                <a:cubicBezTo>
                  <a:pt x="351" y="1"/>
                  <a:pt x="377" y="0"/>
                  <a:pt x="413" y="23"/>
                </a:cubicBezTo>
                <a:cubicBezTo>
                  <a:pt x="449" y="46"/>
                  <a:pt x="505" y="118"/>
                  <a:pt x="515" y="161"/>
                </a:cubicBezTo>
                <a:cubicBezTo>
                  <a:pt x="525" y="204"/>
                  <a:pt x="490" y="235"/>
                  <a:pt x="473" y="281"/>
                </a:cubicBezTo>
                <a:cubicBezTo>
                  <a:pt x="456" y="327"/>
                  <a:pt x="418" y="399"/>
                  <a:pt x="413" y="437"/>
                </a:cubicBezTo>
                <a:cubicBezTo>
                  <a:pt x="408" y="475"/>
                  <a:pt x="405" y="495"/>
                  <a:pt x="443" y="509"/>
                </a:cubicBezTo>
                <a:cubicBezTo>
                  <a:pt x="481" y="523"/>
                  <a:pt x="592" y="499"/>
                  <a:pt x="641" y="521"/>
                </a:cubicBezTo>
                <a:cubicBezTo>
                  <a:pt x="690" y="543"/>
                  <a:pt x="725" y="596"/>
                  <a:pt x="737" y="641"/>
                </a:cubicBezTo>
                <a:cubicBezTo>
                  <a:pt x="749" y="686"/>
                  <a:pt x="750" y="718"/>
                  <a:pt x="713" y="791"/>
                </a:cubicBezTo>
                <a:cubicBezTo>
                  <a:pt x="676" y="864"/>
                  <a:pt x="617" y="1055"/>
                  <a:pt x="515" y="1079"/>
                </a:cubicBezTo>
                <a:cubicBezTo>
                  <a:pt x="413" y="1103"/>
                  <a:pt x="186" y="1036"/>
                  <a:pt x="101" y="935"/>
                </a:cubicBezTo>
                <a:cubicBezTo>
                  <a:pt x="16" y="834"/>
                  <a:pt x="10" y="583"/>
                  <a:pt x="5" y="473"/>
                </a:cubicBezTo>
                <a:cubicBezTo>
                  <a:pt x="0" y="363"/>
                  <a:pt x="49" y="352"/>
                  <a:pt x="65" y="299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rgbClr val="00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2103438" y="3722688"/>
            <a:ext cx="88900" cy="889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chemeClr val="tx1">
                  <a:gamma/>
                  <a:shade val="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68615" name="AutoShape 19"/>
          <p:cNvSpPr>
            <a:spLocks noChangeArrowheads="1"/>
          </p:cNvSpPr>
          <p:nvPr/>
        </p:nvSpPr>
        <p:spPr bwMode="auto">
          <a:xfrm rot="16200000" flipH="1">
            <a:off x="644525" y="2574926"/>
            <a:ext cx="3114675" cy="1638300"/>
          </a:xfrm>
          <a:prstGeom prst="parallelogram">
            <a:avLst>
              <a:gd name="adj" fmla="val 50962"/>
            </a:avLst>
          </a:prstGeom>
          <a:solidFill>
            <a:srgbClr val="FFFFFF">
              <a:alpha val="79999"/>
            </a:srgbClr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0" name="AutoShape 20"/>
          <p:cNvSpPr>
            <a:spLocks noChangeArrowheads="1"/>
          </p:cNvSpPr>
          <p:nvPr/>
        </p:nvSpPr>
        <p:spPr bwMode="auto">
          <a:xfrm rot="16200000" flipH="1">
            <a:off x="5476875" y="2540001"/>
            <a:ext cx="3114675" cy="1638300"/>
          </a:xfrm>
          <a:prstGeom prst="parallelogram">
            <a:avLst>
              <a:gd name="adj" fmla="val 47529"/>
            </a:avLst>
          </a:prstGeom>
          <a:solidFill>
            <a:schemeClr val="accent3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8617" name="Freeform 21"/>
          <p:cNvSpPr>
            <a:spLocks/>
          </p:cNvSpPr>
          <p:nvPr/>
        </p:nvSpPr>
        <p:spPr bwMode="auto">
          <a:xfrm>
            <a:off x="2185988" y="2582863"/>
            <a:ext cx="4019550" cy="2333625"/>
          </a:xfrm>
          <a:custGeom>
            <a:avLst/>
            <a:gdLst>
              <a:gd name="T0" fmla="*/ 2147483647 w 2370"/>
              <a:gd name="T1" fmla="*/ 0 h 1518"/>
              <a:gd name="T2" fmla="*/ 0 w 2370"/>
              <a:gd name="T3" fmla="*/ 2147483647 h 1518"/>
              <a:gd name="T4" fmla="*/ 2147483647 w 2370"/>
              <a:gd name="T5" fmla="*/ 2147483647 h 151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70" h="1518">
                <a:moveTo>
                  <a:pt x="2364" y="0"/>
                </a:moveTo>
                <a:lnTo>
                  <a:pt x="0" y="774"/>
                </a:lnTo>
                <a:lnTo>
                  <a:pt x="2370" y="1518"/>
                </a:lnTo>
              </a:path>
            </a:pathLst>
          </a:custGeom>
          <a:noFill/>
          <a:ln w="9525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8" name="Freeform 22"/>
          <p:cNvSpPr>
            <a:spLocks/>
          </p:cNvSpPr>
          <p:nvPr/>
        </p:nvSpPr>
        <p:spPr bwMode="auto">
          <a:xfrm>
            <a:off x="2205038" y="1792288"/>
            <a:ext cx="5638800" cy="1971675"/>
          </a:xfrm>
          <a:custGeom>
            <a:avLst/>
            <a:gdLst>
              <a:gd name="T0" fmla="*/ 2147483647 w 3552"/>
              <a:gd name="T1" fmla="*/ 0 h 1242"/>
              <a:gd name="T2" fmla="*/ 0 w 3552"/>
              <a:gd name="T3" fmla="*/ 2147483647 h 1242"/>
              <a:gd name="T4" fmla="*/ 2147483647 w 3552"/>
              <a:gd name="T5" fmla="*/ 2147483647 h 12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552" h="1242">
                <a:moveTo>
                  <a:pt x="3552" y="0"/>
                </a:moveTo>
                <a:lnTo>
                  <a:pt x="0" y="1242"/>
                </a:lnTo>
                <a:lnTo>
                  <a:pt x="2526" y="492"/>
                </a:lnTo>
              </a:path>
            </a:pathLst>
          </a:custGeom>
          <a:noFill/>
          <a:ln w="9525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9" name="Line 23"/>
          <p:cNvSpPr>
            <a:spLocks noChangeShapeType="1"/>
          </p:cNvSpPr>
          <p:nvPr/>
        </p:nvSpPr>
        <p:spPr bwMode="auto">
          <a:xfrm>
            <a:off x="2205038" y="3763963"/>
            <a:ext cx="5638800" cy="361950"/>
          </a:xfrm>
          <a:prstGeom prst="line">
            <a:avLst/>
          </a:prstGeom>
          <a:noFill/>
          <a:ln w="9525">
            <a:solidFill>
              <a:srgbClr val="00CC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0" name="Line 24"/>
          <p:cNvSpPr>
            <a:spLocks noChangeShapeType="1"/>
          </p:cNvSpPr>
          <p:nvPr/>
        </p:nvSpPr>
        <p:spPr bwMode="auto">
          <a:xfrm flipV="1">
            <a:off x="7853363" y="1649413"/>
            <a:ext cx="295275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1" name="Line 25"/>
          <p:cNvSpPr>
            <a:spLocks noChangeShapeType="1"/>
          </p:cNvSpPr>
          <p:nvPr/>
        </p:nvSpPr>
        <p:spPr bwMode="auto">
          <a:xfrm>
            <a:off x="6215063" y="4916488"/>
            <a:ext cx="0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2" name="Line 26"/>
          <p:cNvSpPr>
            <a:spLocks noChangeShapeType="1"/>
          </p:cNvSpPr>
          <p:nvPr/>
        </p:nvSpPr>
        <p:spPr bwMode="auto">
          <a:xfrm flipH="1">
            <a:off x="5186363" y="2582863"/>
            <a:ext cx="1019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3" name="Line 31"/>
          <p:cNvSpPr>
            <a:spLocks noChangeShapeType="1"/>
          </p:cNvSpPr>
          <p:nvPr/>
        </p:nvSpPr>
        <p:spPr bwMode="auto">
          <a:xfrm>
            <a:off x="6786563" y="1801813"/>
            <a:ext cx="285750" cy="66675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4" name="Text Box 32"/>
          <p:cNvSpPr txBox="1">
            <a:spLocks noChangeArrowheads="1"/>
          </p:cNvSpPr>
          <p:nvPr/>
        </p:nvSpPr>
        <p:spPr bwMode="auto">
          <a:xfrm>
            <a:off x="977900" y="1506538"/>
            <a:ext cx="1200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FFFF"/>
                </a:solidFill>
              </a:rPr>
              <a:t>3D Object</a:t>
            </a:r>
          </a:p>
          <a:p>
            <a:pPr algn="ctr" eaLnBrk="1" hangingPunct="1"/>
            <a:r>
              <a:rPr lang="en-US">
                <a:solidFill>
                  <a:srgbClr val="FFFFFF"/>
                </a:solidFill>
              </a:rPr>
              <a:t>Space</a:t>
            </a:r>
          </a:p>
        </p:txBody>
      </p:sp>
      <p:sp>
        <p:nvSpPr>
          <p:cNvPr id="68625" name="Line 33"/>
          <p:cNvSpPr>
            <a:spLocks noChangeShapeType="1"/>
          </p:cNvSpPr>
          <p:nvPr/>
        </p:nvSpPr>
        <p:spPr bwMode="auto">
          <a:xfrm>
            <a:off x="1981200" y="1819275"/>
            <a:ext cx="141288" cy="319088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6" name="Line 34"/>
          <p:cNvSpPr>
            <a:spLocks noChangeShapeType="1"/>
          </p:cNvSpPr>
          <p:nvPr/>
        </p:nvSpPr>
        <p:spPr bwMode="auto">
          <a:xfrm flipV="1">
            <a:off x="1912938" y="3779838"/>
            <a:ext cx="209550" cy="122237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8627" name="Group 36"/>
          <p:cNvGrpSpPr>
            <a:grpSpLocks noChangeAspect="1"/>
          </p:cNvGrpSpPr>
          <p:nvPr/>
        </p:nvGrpSpPr>
        <p:grpSpPr bwMode="auto">
          <a:xfrm>
            <a:off x="1493838" y="5002213"/>
            <a:ext cx="787400" cy="736600"/>
            <a:chOff x="1040" y="3356"/>
            <a:chExt cx="496" cy="464"/>
          </a:xfrm>
        </p:grpSpPr>
        <p:sp>
          <p:nvSpPr>
            <p:cNvPr id="68641" name="AutoShape 35"/>
            <p:cNvSpPr>
              <a:spLocks noChangeAspect="1" noChangeArrowheads="1" noTextEdit="1"/>
            </p:cNvSpPr>
            <p:nvPr/>
          </p:nvSpPr>
          <p:spPr bwMode="auto">
            <a:xfrm>
              <a:off x="1040" y="3356"/>
              <a:ext cx="49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42" name="Rectangle 37"/>
            <p:cNvSpPr>
              <a:spLocks noChangeArrowheads="1"/>
            </p:cNvSpPr>
            <p:nvPr/>
          </p:nvSpPr>
          <p:spPr bwMode="auto">
            <a:xfrm>
              <a:off x="1110" y="3604"/>
              <a:ext cx="3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latin typeface="Times New Roman" pitchFamily="18" charset="0"/>
                </a:rPr>
                <a:t>point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8643" name="Rectangle 38"/>
            <p:cNvSpPr>
              <a:spLocks noChangeArrowheads="1"/>
            </p:cNvSpPr>
            <p:nvPr/>
          </p:nvSpPr>
          <p:spPr bwMode="auto">
            <a:xfrm>
              <a:off x="1072" y="3604"/>
              <a:ext cx="10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/>
            </a:p>
          </p:txBody>
        </p:sp>
        <p:sp>
          <p:nvSpPr>
            <p:cNvPr id="68644" name="Rectangle 39"/>
            <p:cNvSpPr>
              <a:spLocks noChangeArrowheads="1"/>
            </p:cNvSpPr>
            <p:nvPr/>
          </p:nvSpPr>
          <p:spPr bwMode="auto">
            <a:xfrm>
              <a:off x="1067" y="3364"/>
              <a:ext cx="4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latin typeface="Times New Roman" pitchFamily="18" charset="0"/>
                </a:rPr>
                <a:t>Object</a:t>
              </a: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68628" name="Group 41"/>
          <p:cNvGrpSpPr>
            <a:grpSpLocks noChangeAspect="1"/>
          </p:cNvGrpSpPr>
          <p:nvPr/>
        </p:nvGrpSpPr>
        <p:grpSpPr bwMode="auto">
          <a:xfrm>
            <a:off x="6215063" y="1420813"/>
            <a:ext cx="1117600" cy="381000"/>
            <a:chOff x="4014" y="1100"/>
            <a:chExt cx="704" cy="240"/>
          </a:xfrm>
        </p:grpSpPr>
        <p:sp>
          <p:nvSpPr>
            <p:cNvPr id="68639" name="AutoShape 40"/>
            <p:cNvSpPr>
              <a:spLocks noChangeAspect="1" noChangeArrowheads="1" noTextEdit="1"/>
            </p:cNvSpPr>
            <p:nvPr/>
          </p:nvSpPr>
          <p:spPr bwMode="auto">
            <a:xfrm>
              <a:off x="4014" y="1100"/>
              <a:ext cx="70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40" name="Rectangle 42"/>
            <p:cNvSpPr>
              <a:spLocks noChangeArrowheads="1"/>
            </p:cNvSpPr>
            <p:nvPr/>
          </p:nvSpPr>
          <p:spPr bwMode="auto">
            <a:xfrm>
              <a:off x="4044" y="1117"/>
              <a:ext cx="64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latin typeface="Times New Roman" pitchFamily="18" charset="0"/>
                </a:rPr>
                <a:t>Hologram</a:t>
              </a: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68629" name="Group 44"/>
          <p:cNvGrpSpPr>
            <a:grpSpLocks noChangeAspect="1"/>
          </p:cNvGrpSpPr>
          <p:nvPr/>
        </p:nvGrpSpPr>
        <p:grpSpPr bwMode="auto">
          <a:xfrm>
            <a:off x="4995863" y="2419350"/>
            <a:ext cx="228600" cy="304800"/>
            <a:chOff x="3246" y="1729"/>
            <a:chExt cx="144" cy="192"/>
          </a:xfrm>
        </p:grpSpPr>
        <p:sp>
          <p:nvSpPr>
            <p:cNvPr id="68637" name="AutoShape 43"/>
            <p:cNvSpPr>
              <a:spLocks noChangeAspect="1" noChangeArrowheads="1" noTextEdit="1"/>
            </p:cNvSpPr>
            <p:nvPr/>
          </p:nvSpPr>
          <p:spPr bwMode="auto">
            <a:xfrm>
              <a:off x="3246" y="1760"/>
              <a:ext cx="14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8" name="Rectangle 45"/>
            <p:cNvSpPr>
              <a:spLocks noChangeArrowheads="1"/>
            </p:cNvSpPr>
            <p:nvPr/>
          </p:nvSpPr>
          <p:spPr bwMode="auto">
            <a:xfrm>
              <a:off x="3283" y="1729"/>
              <a:ext cx="6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>
                  <a:solidFill>
                    <a:srgbClr val="FFFFFF"/>
                  </a:solidFill>
                  <a:latin typeface="Times New Roman" pitchFamily="18" charset="0"/>
                </a:rPr>
                <a:t>z</a:t>
              </a: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68630" name="Group 47"/>
          <p:cNvGrpSpPr>
            <a:grpSpLocks noChangeAspect="1"/>
          </p:cNvGrpSpPr>
          <p:nvPr/>
        </p:nvGrpSpPr>
        <p:grpSpPr bwMode="auto">
          <a:xfrm>
            <a:off x="6088063" y="5165725"/>
            <a:ext cx="254000" cy="354013"/>
            <a:chOff x="3934" y="3459"/>
            <a:chExt cx="160" cy="223"/>
          </a:xfrm>
        </p:grpSpPr>
        <p:sp>
          <p:nvSpPr>
            <p:cNvPr id="68635" name="AutoShape 46"/>
            <p:cNvSpPr>
              <a:spLocks noChangeAspect="1" noChangeArrowheads="1" noTextEdit="1"/>
            </p:cNvSpPr>
            <p:nvPr/>
          </p:nvSpPr>
          <p:spPr bwMode="auto">
            <a:xfrm>
              <a:off x="3934" y="3490"/>
              <a:ext cx="1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6" name="Rectangle 48"/>
            <p:cNvSpPr>
              <a:spLocks noChangeArrowheads="1"/>
            </p:cNvSpPr>
            <p:nvPr/>
          </p:nvSpPr>
          <p:spPr bwMode="auto">
            <a:xfrm>
              <a:off x="3979" y="3459"/>
              <a:ext cx="7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>
                  <a:solidFill>
                    <a:srgbClr val="FFFFFF"/>
                  </a:solidFill>
                  <a:latin typeface="Times New Roman" pitchFamily="18" charset="0"/>
                </a:rPr>
                <a:t>y</a:t>
              </a: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68631" name="Group 50"/>
          <p:cNvGrpSpPr>
            <a:grpSpLocks noChangeAspect="1"/>
          </p:cNvGrpSpPr>
          <p:nvPr/>
        </p:nvGrpSpPr>
        <p:grpSpPr bwMode="auto">
          <a:xfrm>
            <a:off x="8139113" y="1427163"/>
            <a:ext cx="228600" cy="304800"/>
            <a:chOff x="5226" y="1104"/>
            <a:chExt cx="144" cy="192"/>
          </a:xfrm>
        </p:grpSpPr>
        <p:sp>
          <p:nvSpPr>
            <p:cNvPr id="68633" name="AutoShape 49"/>
            <p:cNvSpPr>
              <a:spLocks noChangeAspect="1" noChangeArrowheads="1" noTextEdit="1"/>
            </p:cNvSpPr>
            <p:nvPr/>
          </p:nvSpPr>
          <p:spPr bwMode="auto">
            <a:xfrm>
              <a:off x="5226" y="1135"/>
              <a:ext cx="144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4" name="Rectangle 51"/>
            <p:cNvSpPr>
              <a:spLocks noChangeArrowheads="1"/>
            </p:cNvSpPr>
            <p:nvPr/>
          </p:nvSpPr>
          <p:spPr bwMode="auto">
            <a:xfrm>
              <a:off x="5263" y="1104"/>
              <a:ext cx="7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>
                  <a:solidFill>
                    <a:srgbClr val="FFFFFF"/>
                  </a:solidFill>
                  <a:latin typeface="Times New Roman" pitchFamily="18" charset="0"/>
                </a:rPr>
                <a:t>x</a:t>
              </a: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68632" name="TextBox 1"/>
          <p:cNvSpPr txBox="1">
            <a:spLocks noChangeArrowheads="1"/>
          </p:cNvSpPr>
          <p:nvPr/>
        </p:nvSpPr>
        <p:spPr bwMode="auto">
          <a:xfrm>
            <a:off x="252413" y="5921375"/>
            <a:ext cx="8682037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1. Compute the diffracted wave from each individual point.</a:t>
            </a:r>
          </a:p>
          <a:p>
            <a:pPr eaLnBrk="1" hangingPunct="1"/>
            <a:r>
              <a:rPr lang="en-US"/>
              <a:t>2. Sum up the contributions of all the points to form the hologram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86863" cy="12192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9635" name="Picture 3" descr="city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6096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1860550" y="333375"/>
            <a:ext cx="5802313" cy="519113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000066"/>
                </a:solidFill>
                <a:ea typeface="宋体" pitchFamily="2" charset="-122"/>
              </a:rPr>
              <a:t>Computer Generated Holography</a:t>
            </a:r>
          </a:p>
        </p:txBody>
      </p:sp>
      <p:sp>
        <p:nvSpPr>
          <p:cNvPr id="69637" name="Freeform 16"/>
          <p:cNvSpPr>
            <a:spLocks/>
          </p:cNvSpPr>
          <p:nvPr/>
        </p:nvSpPr>
        <p:spPr bwMode="auto">
          <a:xfrm rot="10306025">
            <a:off x="1714500" y="2809875"/>
            <a:ext cx="690563" cy="1346200"/>
          </a:xfrm>
          <a:custGeom>
            <a:avLst/>
            <a:gdLst>
              <a:gd name="T0" fmla="*/ 2147483647 w 750"/>
              <a:gd name="T1" fmla="*/ 2147483647 h 1103"/>
              <a:gd name="T2" fmla="*/ 2147483647 w 750"/>
              <a:gd name="T3" fmla="*/ 2147483647 h 1103"/>
              <a:gd name="T4" fmla="*/ 2147483647 w 750"/>
              <a:gd name="T5" fmla="*/ 2147483647 h 1103"/>
              <a:gd name="T6" fmla="*/ 2147483647 w 750"/>
              <a:gd name="T7" fmla="*/ 2147483647 h 1103"/>
              <a:gd name="T8" fmla="*/ 2147483647 w 750"/>
              <a:gd name="T9" fmla="*/ 2147483647 h 1103"/>
              <a:gd name="T10" fmla="*/ 2147483647 w 750"/>
              <a:gd name="T11" fmla="*/ 2147483647 h 1103"/>
              <a:gd name="T12" fmla="*/ 2147483647 w 750"/>
              <a:gd name="T13" fmla="*/ 2147483647 h 1103"/>
              <a:gd name="T14" fmla="*/ 2147483647 w 750"/>
              <a:gd name="T15" fmla="*/ 2147483647 h 1103"/>
              <a:gd name="T16" fmla="*/ 2147483647 w 750"/>
              <a:gd name="T17" fmla="*/ 2147483647 h 1103"/>
              <a:gd name="T18" fmla="*/ 2147483647 w 750"/>
              <a:gd name="T19" fmla="*/ 2147483647 h 1103"/>
              <a:gd name="T20" fmla="*/ 2147483647 w 750"/>
              <a:gd name="T21" fmla="*/ 2147483647 h 1103"/>
              <a:gd name="T22" fmla="*/ 2147483647 w 750"/>
              <a:gd name="T23" fmla="*/ 2147483647 h 1103"/>
              <a:gd name="T24" fmla="*/ 2147483647 w 750"/>
              <a:gd name="T25" fmla="*/ 2147483647 h 1103"/>
              <a:gd name="T26" fmla="*/ 2147483647 w 750"/>
              <a:gd name="T27" fmla="*/ 2147483647 h 1103"/>
              <a:gd name="T28" fmla="*/ 2147483647 w 750"/>
              <a:gd name="T29" fmla="*/ 2147483647 h 110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750" h="1103">
                <a:moveTo>
                  <a:pt x="65" y="299"/>
                </a:moveTo>
                <a:cubicBezTo>
                  <a:pt x="81" y="246"/>
                  <a:pt x="62" y="201"/>
                  <a:pt x="101" y="155"/>
                </a:cubicBezTo>
                <a:cubicBezTo>
                  <a:pt x="140" y="109"/>
                  <a:pt x="247" y="45"/>
                  <a:pt x="299" y="23"/>
                </a:cubicBezTo>
                <a:cubicBezTo>
                  <a:pt x="351" y="1"/>
                  <a:pt x="377" y="0"/>
                  <a:pt x="413" y="23"/>
                </a:cubicBezTo>
                <a:cubicBezTo>
                  <a:pt x="449" y="46"/>
                  <a:pt x="505" y="118"/>
                  <a:pt x="515" y="161"/>
                </a:cubicBezTo>
                <a:cubicBezTo>
                  <a:pt x="525" y="204"/>
                  <a:pt x="490" y="235"/>
                  <a:pt x="473" y="281"/>
                </a:cubicBezTo>
                <a:cubicBezTo>
                  <a:pt x="456" y="327"/>
                  <a:pt x="418" y="399"/>
                  <a:pt x="413" y="437"/>
                </a:cubicBezTo>
                <a:cubicBezTo>
                  <a:pt x="408" y="475"/>
                  <a:pt x="405" y="495"/>
                  <a:pt x="443" y="509"/>
                </a:cubicBezTo>
                <a:cubicBezTo>
                  <a:pt x="481" y="523"/>
                  <a:pt x="592" y="499"/>
                  <a:pt x="641" y="521"/>
                </a:cubicBezTo>
                <a:cubicBezTo>
                  <a:pt x="690" y="543"/>
                  <a:pt x="725" y="596"/>
                  <a:pt x="737" y="641"/>
                </a:cubicBezTo>
                <a:cubicBezTo>
                  <a:pt x="749" y="686"/>
                  <a:pt x="750" y="718"/>
                  <a:pt x="713" y="791"/>
                </a:cubicBezTo>
                <a:cubicBezTo>
                  <a:pt x="676" y="864"/>
                  <a:pt x="617" y="1055"/>
                  <a:pt x="515" y="1079"/>
                </a:cubicBezTo>
                <a:cubicBezTo>
                  <a:pt x="413" y="1103"/>
                  <a:pt x="186" y="1036"/>
                  <a:pt x="101" y="935"/>
                </a:cubicBezTo>
                <a:cubicBezTo>
                  <a:pt x="16" y="834"/>
                  <a:pt x="10" y="583"/>
                  <a:pt x="5" y="473"/>
                </a:cubicBezTo>
                <a:cubicBezTo>
                  <a:pt x="0" y="363"/>
                  <a:pt x="49" y="352"/>
                  <a:pt x="65" y="299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rgbClr val="00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2103438" y="3722688"/>
            <a:ext cx="88900" cy="889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chemeClr val="tx1">
                  <a:gamma/>
                  <a:shade val="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69639" name="AutoShape 19"/>
          <p:cNvSpPr>
            <a:spLocks noChangeArrowheads="1"/>
          </p:cNvSpPr>
          <p:nvPr/>
        </p:nvSpPr>
        <p:spPr bwMode="auto">
          <a:xfrm rot="16200000" flipH="1">
            <a:off x="644525" y="2574926"/>
            <a:ext cx="3114675" cy="1638300"/>
          </a:xfrm>
          <a:prstGeom prst="parallelogram">
            <a:avLst>
              <a:gd name="adj" fmla="val 50962"/>
            </a:avLst>
          </a:prstGeom>
          <a:solidFill>
            <a:srgbClr val="FFFFFF">
              <a:alpha val="79999"/>
            </a:srgbClr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0" name="AutoShape 20"/>
          <p:cNvSpPr>
            <a:spLocks noChangeArrowheads="1"/>
          </p:cNvSpPr>
          <p:nvPr/>
        </p:nvSpPr>
        <p:spPr bwMode="auto">
          <a:xfrm rot="16200000" flipH="1">
            <a:off x="5476875" y="2540001"/>
            <a:ext cx="3114675" cy="1638300"/>
          </a:xfrm>
          <a:prstGeom prst="parallelogram">
            <a:avLst>
              <a:gd name="adj" fmla="val 47529"/>
            </a:avLst>
          </a:prstGeom>
          <a:solidFill>
            <a:schemeClr val="accent3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9641" name="Freeform 21"/>
          <p:cNvSpPr>
            <a:spLocks/>
          </p:cNvSpPr>
          <p:nvPr/>
        </p:nvSpPr>
        <p:spPr bwMode="auto">
          <a:xfrm>
            <a:off x="2185988" y="2582863"/>
            <a:ext cx="4019550" cy="2333625"/>
          </a:xfrm>
          <a:custGeom>
            <a:avLst/>
            <a:gdLst>
              <a:gd name="T0" fmla="*/ 2147483647 w 2370"/>
              <a:gd name="T1" fmla="*/ 0 h 1518"/>
              <a:gd name="T2" fmla="*/ 0 w 2370"/>
              <a:gd name="T3" fmla="*/ 2147483647 h 1518"/>
              <a:gd name="T4" fmla="*/ 2147483647 w 2370"/>
              <a:gd name="T5" fmla="*/ 2147483647 h 151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70" h="1518">
                <a:moveTo>
                  <a:pt x="2364" y="0"/>
                </a:moveTo>
                <a:lnTo>
                  <a:pt x="0" y="774"/>
                </a:lnTo>
                <a:lnTo>
                  <a:pt x="2370" y="1518"/>
                </a:lnTo>
              </a:path>
            </a:pathLst>
          </a:custGeom>
          <a:noFill/>
          <a:ln w="9525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2" name="Freeform 22"/>
          <p:cNvSpPr>
            <a:spLocks/>
          </p:cNvSpPr>
          <p:nvPr/>
        </p:nvSpPr>
        <p:spPr bwMode="auto">
          <a:xfrm>
            <a:off x="2205038" y="1792288"/>
            <a:ext cx="5638800" cy="1971675"/>
          </a:xfrm>
          <a:custGeom>
            <a:avLst/>
            <a:gdLst>
              <a:gd name="T0" fmla="*/ 2147483647 w 3552"/>
              <a:gd name="T1" fmla="*/ 0 h 1242"/>
              <a:gd name="T2" fmla="*/ 0 w 3552"/>
              <a:gd name="T3" fmla="*/ 2147483647 h 1242"/>
              <a:gd name="T4" fmla="*/ 2147483647 w 3552"/>
              <a:gd name="T5" fmla="*/ 2147483647 h 12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552" h="1242">
                <a:moveTo>
                  <a:pt x="3552" y="0"/>
                </a:moveTo>
                <a:lnTo>
                  <a:pt x="0" y="1242"/>
                </a:lnTo>
                <a:lnTo>
                  <a:pt x="2526" y="492"/>
                </a:lnTo>
              </a:path>
            </a:pathLst>
          </a:custGeom>
          <a:noFill/>
          <a:ln w="9525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3" name="Line 23"/>
          <p:cNvSpPr>
            <a:spLocks noChangeShapeType="1"/>
          </p:cNvSpPr>
          <p:nvPr/>
        </p:nvSpPr>
        <p:spPr bwMode="auto">
          <a:xfrm>
            <a:off x="2205038" y="3763963"/>
            <a:ext cx="5638800" cy="361950"/>
          </a:xfrm>
          <a:prstGeom prst="line">
            <a:avLst/>
          </a:prstGeom>
          <a:noFill/>
          <a:ln w="9525">
            <a:solidFill>
              <a:srgbClr val="00CC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4" name="Line 24"/>
          <p:cNvSpPr>
            <a:spLocks noChangeShapeType="1"/>
          </p:cNvSpPr>
          <p:nvPr/>
        </p:nvSpPr>
        <p:spPr bwMode="auto">
          <a:xfrm flipV="1">
            <a:off x="7853363" y="1649413"/>
            <a:ext cx="295275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5" name="Line 25"/>
          <p:cNvSpPr>
            <a:spLocks noChangeShapeType="1"/>
          </p:cNvSpPr>
          <p:nvPr/>
        </p:nvSpPr>
        <p:spPr bwMode="auto">
          <a:xfrm>
            <a:off x="6215063" y="4916488"/>
            <a:ext cx="0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6" name="Line 26"/>
          <p:cNvSpPr>
            <a:spLocks noChangeShapeType="1"/>
          </p:cNvSpPr>
          <p:nvPr/>
        </p:nvSpPr>
        <p:spPr bwMode="auto">
          <a:xfrm flipH="1">
            <a:off x="5186363" y="2582863"/>
            <a:ext cx="1019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7" name="Line 31"/>
          <p:cNvSpPr>
            <a:spLocks noChangeShapeType="1"/>
          </p:cNvSpPr>
          <p:nvPr/>
        </p:nvSpPr>
        <p:spPr bwMode="auto">
          <a:xfrm>
            <a:off x="6786563" y="1801813"/>
            <a:ext cx="285750" cy="66675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8" name="Text Box 32"/>
          <p:cNvSpPr txBox="1">
            <a:spLocks noChangeArrowheads="1"/>
          </p:cNvSpPr>
          <p:nvPr/>
        </p:nvSpPr>
        <p:spPr bwMode="auto">
          <a:xfrm>
            <a:off x="977900" y="1506538"/>
            <a:ext cx="1200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FFFF"/>
                </a:solidFill>
              </a:rPr>
              <a:t>3D Object</a:t>
            </a:r>
          </a:p>
          <a:p>
            <a:pPr algn="ctr" eaLnBrk="1" hangingPunct="1"/>
            <a:r>
              <a:rPr lang="en-US">
                <a:solidFill>
                  <a:srgbClr val="FFFFFF"/>
                </a:solidFill>
              </a:rPr>
              <a:t>Space</a:t>
            </a:r>
          </a:p>
        </p:txBody>
      </p:sp>
      <p:sp>
        <p:nvSpPr>
          <p:cNvPr id="69649" name="Line 33"/>
          <p:cNvSpPr>
            <a:spLocks noChangeShapeType="1"/>
          </p:cNvSpPr>
          <p:nvPr/>
        </p:nvSpPr>
        <p:spPr bwMode="auto">
          <a:xfrm>
            <a:off x="1981200" y="1819275"/>
            <a:ext cx="141288" cy="319088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0" name="Line 34"/>
          <p:cNvSpPr>
            <a:spLocks noChangeShapeType="1"/>
          </p:cNvSpPr>
          <p:nvPr/>
        </p:nvSpPr>
        <p:spPr bwMode="auto">
          <a:xfrm flipV="1">
            <a:off x="1912938" y="3779838"/>
            <a:ext cx="209550" cy="122237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9651" name="Group 36"/>
          <p:cNvGrpSpPr>
            <a:grpSpLocks noChangeAspect="1"/>
          </p:cNvGrpSpPr>
          <p:nvPr/>
        </p:nvGrpSpPr>
        <p:grpSpPr bwMode="auto">
          <a:xfrm>
            <a:off x="1493838" y="5002213"/>
            <a:ext cx="787400" cy="736600"/>
            <a:chOff x="1040" y="3356"/>
            <a:chExt cx="496" cy="464"/>
          </a:xfrm>
        </p:grpSpPr>
        <p:sp>
          <p:nvSpPr>
            <p:cNvPr id="69674" name="AutoShape 35"/>
            <p:cNvSpPr>
              <a:spLocks noChangeAspect="1" noChangeArrowheads="1" noTextEdit="1"/>
            </p:cNvSpPr>
            <p:nvPr/>
          </p:nvSpPr>
          <p:spPr bwMode="auto">
            <a:xfrm>
              <a:off x="1040" y="3356"/>
              <a:ext cx="49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75" name="Rectangle 37"/>
            <p:cNvSpPr>
              <a:spLocks noChangeArrowheads="1"/>
            </p:cNvSpPr>
            <p:nvPr/>
          </p:nvSpPr>
          <p:spPr bwMode="auto">
            <a:xfrm>
              <a:off x="1110" y="3604"/>
              <a:ext cx="3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latin typeface="Times New Roman" pitchFamily="18" charset="0"/>
                </a:rPr>
                <a:t>point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9676" name="Rectangle 38"/>
            <p:cNvSpPr>
              <a:spLocks noChangeArrowheads="1"/>
            </p:cNvSpPr>
            <p:nvPr/>
          </p:nvSpPr>
          <p:spPr bwMode="auto">
            <a:xfrm>
              <a:off x="1072" y="3604"/>
              <a:ext cx="10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/>
            </a:p>
          </p:txBody>
        </p:sp>
        <p:sp>
          <p:nvSpPr>
            <p:cNvPr id="69677" name="Rectangle 39"/>
            <p:cNvSpPr>
              <a:spLocks noChangeArrowheads="1"/>
            </p:cNvSpPr>
            <p:nvPr/>
          </p:nvSpPr>
          <p:spPr bwMode="auto">
            <a:xfrm>
              <a:off x="1067" y="3364"/>
              <a:ext cx="4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latin typeface="Times New Roman" pitchFamily="18" charset="0"/>
                </a:rPr>
                <a:t>Object</a:t>
              </a: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69652" name="Group 41"/>
          <p:cNvGrpSpPr>
            <a:grpSpLocks noChangeAspect="1"/>
          </p:cNvGrpSpPr>
          <p:nvPr/>
        </p:nvGrpSpPr>
        <p:grpSpPr bwMode="auto">
          <a:xfrm>
            <a:off x="6215063" y="1420813"/>
            <a:ext cx="1117600" cy="381000"/>
            <a:chOff x="4014" y="1100"/>
            <a:chExt cx="704" cy="240"/>
          </a:xfrm>
        </p:grpSpPr>
        <p:sp>
          <p:nvSpPr>
            <p:cNvPr id="69672" name="AutoShape 40"/>
            <p:cNvSpPr>
              <a:spLocks noChangeAspect="1" noChangeArrowheads="1" noTextEdit="1"/>
            </p:cNvSpPr>
            <p:nvPr/>
          </p:nvSpPr>
          <p:spPr bwMode="auto">
            <a:xfrm>
              <a:off x="4014" y="1100"/>
              <a:ext cx="70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73" name="Rectangle 42"/>
            <p:cNvSpPr>
              <a:spLocks noChangeArrowheads="1"/>
            </p:cNvSpPr>
            <p:nvPr/>
          </p:nvSpPr>
          <p:spPr bwMode="auto">
            <a:xfrm>
              <a:off x="4044" y="1117"/>
              <a:ext cx="64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latin typeface="Times New Roman" pitchFamily="18" charset="0"/>
                </a:rPr>
                <a:t>Hologram</a:t>
              </a: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69653" name="Group 44"/>
          <p:cNvGrpSpPr>
            <a:grpSpLocks noChangeAspect="1"/>
          </p:cNvGrpSpPr>
          <p:nvPr/>
        </p:nvGrpSpPr>
        <p:grpSpPr bwMode="auto">
          <a:xfrm>
            <a:off x="4995863" y="2419350"/>
            <a:ext cx="228600" cy="304800"/>
            <a:chOff x="3246" y="1729"/>
            <a:chExt cx="144" cy="192"/>
          </a:xfrm>
        </p:grpSpPr>
        <p:sp>
          <p:nvSpPr>
            <p:cNvPr id="69670" name="AutoShape 43"/>
            <p:cNvSpPr>
              <a:spLocks noChangeAspect="1" noChangeArrowheads="1" noTextEdit="1"/>
            </p:cNvSpPr>
            <p:nvPr/>
          </p:nvSpPr>
          <p:spPr bwMode="auto">
            <a:xfrm>
              <a:off x="3246" y="1760"/>
              <a:ext cx="14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71" name="Rectangle 45"/>
            <p:cNvSpPr>
              <a:spLocks noChangeArrowheads="1"/>
            </p:cNvSpPr>
            <p:nvPr/>
          </p:nvSpPr>
          <p:spPr bwMode="auto">
            <a:xfrm>
              <a:off x="3283" y="1729"/>
              <a:ext cx="6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>
                  <a:solidFill>
                    <a:srgbClr val="FFFFFF"/>
                  </a:solidFill>
                  <a:latin typeface="Times New Roman" pitchFamily="18" charset="0"/>
                </a:rPr>
                <a:t>z</a:t>
              </a: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69654" name="Group 47"/>
          <p:cNvGrpSpPr>
            <a:grpSpLocks noChangeAspect="1"/>
          </p:cNvGrpSpPr>
          <p:nvPr/>
        </p:nvGrpSpPr>
        <p:grpSpPr bwMode="auto">
          <a:xfrm>
            <a:off x="6088063" y="5165725"/>
            <a:ext cx="254000" cy="354013"/>
            <a:chOff x="3934" y="3459"/>
            <a:chExt cx="160" cy="223"/>
          </a:xfrm>
        </p:grpSpPr>
        <p:sp>
          <p:nvSpPr>
            <p:cNvPr id="69668" name="AutoShape 46"/>
            <p:cNvSpPr>
              <a:spLocks noChangeAspect="1" noChangeArrowheads="1" noTextEdit="1"/>
            </p:cNvSpPr>
            <p:nvPr/>
          </p:nvSpPr>
          <p:spPr bwMode="auto">
            <a:xfrm>
              <a:off x="3934" y="3490"/>
              <a:ext cx="1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69" name="Rectangle 48"/>
            <p:cNvSpPr>
              <a:spLocks noChangeArrowheads="1"/>
            </p:cNvSpPr>
            <p:nvPr/>
          </p:nvSpPr>
          <p:spPr bwMode="auto">
            <a:xfrm>
              <a:off x="3979" y="3459"/>
              <a:ext cx="7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>
                  <a:solidFill>
                    <a:srgbClr val="FFFFFF"/>
                  </a:solidFill>
                  <a:latin typeface="Times New Roman" pitchFamily="18" charset="0"/>
                </a:rPr>
                <a:t>y</a:t>
              </a: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69655" name="Group 50"/>
          <p:cNvGrpSpPr>
            <a:grpSpLocks noChangeAspect="1"/>
          </p:cNvGrpSpPr>
          <p:nvPr/>
        </p:nvGrpSpPr>
        <p:grpSpPr bwMode="auto">
          <a:xfrm>
            <a:off x="8139113" y="1427163"/>
            <a:ext cx="228600" cy="304800"/>
            <a:chOff x="5226" y="1104"/>
            <a:chExt cx="144" cy="192"/>
          </a:xfrm>
        </p:grpSpPr>
        <p:sp>
          <p:nvSpPr>
            <p:cNvPr id="69666" name="AutoShape 49"/>
            <p:cNvSpPr>
              <a:spLocks noChangeAspect="1" noChangeArrowheads="1" noTextEdit="1"/>
            </p:cNvSpPr>
            <p:nvPr/>
          </p:nvSpPr>
          <p:spPr bwMode="auto">
            <a:xfrm>
              <a:off x="5226" y="1135"/>
              <a:ext cx="144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67" name="Rectangle 51"/>
            <p:cNvSpPr>
              <a:spLocks noChangeArrowheads="1"/>
            </p:cNvSpPr>
            <p:nvPr/>
          </p:nvSpPr>
          <p:spPr bwMode="auto">
            <a:xfrm>
              <a:off x="5263" y="1104"/>
              <a:ext cx="7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>
                  <a:solidFill>
                    <a:srgbClr val="FFFFFF"/>
                  </a:solidFill>
                  <a:latin typeface="Times New Roman" pitchFamily="18" charset="0"/>
                </a:rPr>
                <a:t>x</a:t>
              </a:r>
              <a:endParaRPr lang="en-US">
                <a:solidFill>
                  <a:srgbClr val="FFFFFF"/>
                </a:solidFill>
              </a:endParaRPr>
            </a:p>
          </p:txBody>
        </p:sp>
      </p:grpSp>
      <p:graphicFrame>
        <p:nvGraphicFramePr>
          <p:cNvPr id="69656" name="Object 26"/>
          <p:cNvGraphicFramePr>
            <a:graphicFrameLocks noChangeAspect="1"/>
          </p:cNvGraphicFramePr>
          <p:nvPr/>
        </p:nvGraphicFramePr>
        <p:xfrm>
          <a:off x="2563813" y="5575300"/>
          <a:ext cx="421640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13" name="Equation" r:id="rId4" imgW="2603500" imgH="685800" progId="Equation.3">
                  <p:embed/>
                </p:oleObj>
              </mc:Choice>
              <mc:Fallback>
                <p:oleObj name="Equation" r:id="rId4" imgW="2603500" imgH="68580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3813" y="5575300"/>
                        <a:ext cx="4216400" cy="11112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57" name="Line 24"/>
          <p:cNvSpPr>
            <a:spLocks noChangeShapeType="1"/>
          </p:cNvSpPr>
          <p:nvPr/>
        </p:nvSpPr>
        <p:spPr bwMode="auto">
          <a:xfrm flipV="1">
            <a:off x="3021013" y="1655763"/>
            <a:ext cx="295275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9658" name="Group 50"/>
          <p:cNvGrpSpPr>
            <a:grpSpLocks noChangeAspect="1"/>
          </p:cNvGrpSpPr>
          <p:nvPr/>
        </p:nvGrpSpPr>
        <p:grpSpPr bwMode="auto">
          <a:xfrm>
            <a:off x="3316288" y="1449388"/>
            <a:ext cx="228600" cy="307975"/>
            <a:chOff x="5226" y="1104"/>
            <a:chExt cx="144" cy="194"/>
          </a:xfrm>
        </p:grpSpPr>
        <p:sp>
          <p:nvSpPr>
            <p:cNvPr id="69664" name="AutoShape 49"/>
            <p:cNvSpPr>
              <a:spLocks noChangeAspect="1" noChangeArrowheads="1" noTextEdit="1"/>
            </p:cNvSpPr>
            <p:nvPr/>
          </p:nvSpPr>
          <p:spPr bwMode="auto">
            <a:xfrm>
              <a:off x="5226" y="1135"/>
              <a:ext cx="144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65" name="Rectangle 51"/>
            <p:cNvSpPr>
              <a:spLocks noChangeArrowheads="1"/>
            </p:cNvSpPr>
            <p:nvPr/>
          </p:nvSpPr>
          <p:spPr bwMode="auto">
            <a:xfrm>
              <a:off x="5263" y="1104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>
                  <a:solidFill>
                    <a:srgbClr val="FFFFFF"/>
                  </a:solidFill>
                  <a:latin typeface="Times New Roman" pitchFamily="18" charset="0"/>
                </a:rPr>
                <a:t>u</a:t>
              </a: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69659" name="Line 25"/>
          <p:cNvSpPr>
            <a:spLocks noChangeShapeType="1"/>
          </p:cNvSpPr>
          <p:nvPr/>
        </p:nvSpPr>
        <p:spPr bwMode="auto">
          <a:xfrm>
            <a:off x="1382713" y="4946650"/>
            <a:ext cx="0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9660" name="Group 47"/>
          <p:cNvGrpSpPr>
            <a:grpSpLocks noChangeAspect="1"/>
          </p:cNvGrpSpPr>
          <p:nvPr/>
        </p:nvGrpSpPr>
        <p:grpSpPr bwMode="auto">
          <a:xfrm>
            <a:off x="1247775" y="5218113"/>
            <a:ext cx="254000" cy="354012"/>
            <a:chOff x="3934" y="3459"/>
            <a:chExt cx="160" cy="223"/>
          </a:xfrm>
        </p:grpSpPr>
        <p:sp>
          <p:nvSpPr>
            <p:cNvPr id="69662" name="AutoShape 46"/>
            <p:cNvSpPr>
              <a:spLocks noChangeAspect="1" noChangeArrowheads="1" noTextEdit="1"/>
            </p:cNvSpPr>
            <p:nvPr/>
          </p:nvSpPr>
          <p:spPr bwMode="auto">
            <a:xfrm>
              <a:off x="3934" y="3490"/>
              <a:ext cx="1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63" name="Rectangle 48"/>
            <p:cNvSpPr>
              <a:spLocks noChangeArrowheads="1"/>
            </p:cNvSpPr>
            <p:nvPr/>
          </p:nvSpPr>
          <p:spPr bwMode="auto">
            <a:xfrm>
              <a:off x="3979" y="3459"/>
              <a:ext cx="7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>
                  <a:solidFill>
                    <a:srgbClr val="FFFFFF"/>
                  </a:solidFill>
                  <a:latin typeface="Times New Roman" pitchFamily="18" charset="0"/>
                </a:rPr>
                <a:t>v</a:t>
              </a: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69661" name="TextBox 57"/>
          <p:cNvSpPr txBox="1">
            <a:spLocks noChangeArrowheads="1"/>
          </p:cNvSpPr>
          <p:nvPr/>
        </p:nvSpPr>
        <p:spPr bwMode="auto">
          <a:xfrm>
            <a:off x="6884988" y="5918200"/>
            <a:ext cx="155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A single point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9186863" cy="12192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0659" name="Picture 3" descr="city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6096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1860550" y="333375"/>
            <a:ext cx="5802313" cy="519113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000066"/>
                </a:solidFill>
                <a:ea typeface="宋体" pitchFamily="2" charset="-122"/>
              </a:rPr>
              <a:t>Computer Generated Holography</a:t>
            </a:r>
          </a:p>
        </p:txBody>
      </p:sp>
      <p:sp>
        <p:nvSpPr>
          <p:cNvPr id="70661" name="Freeform 16"/>
          <p:cNvSpPr>
            <a:spLocks/>
          </p:cNvSpPr>
          <p:nvPr/>
        </p:nvSpPr>
        <p:spPr bwMode="auto">
          <a:xfrm rot="10306025">
            <a:off x="1714500" y="2809875"/>
            <a:ext cx="690563" cy="1346200"/>
          </a:xfrm>
          <a:custGeom>
            <a:avLst/>
            <a:gdLst>
              <a:gd name="T0" fmla="*/ 2147483647 w 750"/>
              <a:gd name="T1" fmla="*/ 2147483647 h 1103"/>
              <a:gd name="T2" fmla="*/ 2147483647 w 750"/>
              <a:gd name="T3" fmla="*/ 2147483647 h 1103"/>
              <a:gd name="T4" fmla="*/ 2147483647 w 750"/>
              <a:gd name="T5" fmla="*/ 2147483647 h 1103"/>
              <a:gd name="T6" fmla="*/ 2147483647 w 750"/>
              <a:gd name="T7" fmla="*/ 2147483647 h 1103"/>
              <a:gd name="T8" fmla="*/ 2147483647 w 750"/>
              <a:gd name="T9" fmla="*/ 2147483647 h 1103"/>
              <a:gd name="T10" fmla="*/ 2147483647 w 750"/>
              <a:gd name="T11" fmla="*/ 2147483647 h 1103"/>
              <a:gd name="T12" fmla="*/ 2147483647 w 750"/>
              <a:gd name="T13" fmla="*/ 2147483647 h 1103"/>
              <a:gd name="T14" fmla="*/ 2147483647 w 750"/>
              <a:gd name="T15" fmla="*/ 2147483647 h 1103"/>
              <a:gd name="T16" fmla="*/ 2147483647 w 750"/>
              <a:gd name="T17" fmla="*/ 2147483647 h 1103"/>
              <a:gd name="T18" fmla="*/ 2147483647 w 750"/>
              <a:gd name="T19" fmla="*/ 2147483647 h 1103"/>
              <a:gd name="T20" fmla="*/ 2147483647 w 750"/>
              <a:gd name="T21" fmla="*/ 2147483647 h 1103"/>
              <a:gd name="T22" fmla="*/ 2147483647 w 750"/>
              <a:gd name="T23" fmla="*/ 2147483647 h 1103"/>
              <a:gd name="T24" fmla="*/ 2147483647 w 750"/>
              <a:gd name="T25" fmla="*/ 2147483647 h 1103"/>
              <a:gd name="T26" fmla="*/ 2147483647 w 750"/>
              <a:gd name="T27" fmla="*/ 2147483647 h 1103"/>
              <a:gd name="T28" fmla="*/ 2147483647 w 750"/>
              <a:gd name="T29" fmla="*/ 2147483647 h 110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750" h="1103">
                <a:moveTo>
                  <a:pt x="65" y="299"/>
                </a:moveTo>
                <a:cubicBezTo>
                  <a:pt x="81" y="246"/>
                  <a:pt x="62" y="201"/>
                  <a:pt x="101" y="155"/>
                </a:cubicBezTo>
                <a:cubicBezTo>
                  <a:pt x="140" y="109"/>
                  <a:pt x="247" y="45"/>
                  <a:pt x="299" y="23"/>
                </a:cubicBezTo>
                <a:cubicBezTo>
                  <a:pt x="351" y="1"/>
                  <a:pt x="377" y="0"/>
                  <a:pt x="413" y="23"/>
                </a:cubicBezTo>
                <a:cubicBezTo>
                  <a:pt x="449" y="46"/>
                  <a:pt x="505" y="118"/>
                  <a:pt x="515" y="161"/>
                </a:cubicBezTo>
                <a:cubicBezTo>
                  <a:pt x="525" y="204"/>
                  <a:pt x="490" y="235"/>
                  <a:pt x="473" y="281"/>
                </a:cubicBezTo>
                <a:cubicBezTo>
                  <a:pt x="456" y="327"/>
                  <a:pt x="418" y="399"/>
                  <a:pt x="413" y="437"/>
                </a:cubicBezTo>
                <a:cubicBezTo>
                  <a:pt x="408" y="475"/>
                  <a:pt x="405" y="495"/>
                  <a:pt x="443" y="509"/>
                </a:cubicBezTo>
                <a:cubicBezTo>
                  <a:pt x="481" y="523"/>
                  <a:pt x="592" y="499"/>
                  <a:pt x="641" y="521"/>
                </a:cubicBezTo>
                <a:cubicBezTo>
                  <a:pt x="690" y="543"/>
                  <a:pt x="725" y="596"/>
                  <a:pt x="737" y="641"/>
                </a:cubicBezTo>
                <a:cubicBezTo>
                  <a:pt x="749" y="686"/>
                  <a:pt x="750" y="718"/>
                  <a:pt x="713" y="791"/>
                </a:cubicBezTo>
                <a:cubicBezTo>
                  <a:pt x="676" y="864"/>
                  <a:pt x="617" y="1055"/>
                  <a:pt x="515" y="1079"/>
                </a:cubicBezTo>
                <a:cubicBezTo>
                  <a:pt x="413" y="1103"/>
                  <a:pt x="186" y="1036"/>
                  <a:pt x="101" y="935"/>
                </a:cubicBezTo>
                <a:cubicBezTo>
                  <a:pt x="16" y="834"/>
                  <a:pt x="10" y="583"/>
                  <a:pt x="5" y="473"/>
                </a:cubicBezTo>
                <a:cubicBezTo>
                  <a:pt x="0" y="363"/>
                  <a:pt x="49" y="352"/>
                  <a:pt x="65" y="299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rgbClr val="00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2103438" y="3722688"/>
            <a:ext cx="88900" cy="889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chemeClr val="tx1">
                  <a:gamma/>
                  <a:shade val="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70663" name="AutoShape 19"/>
          <p:cNvSpPr>
            <a:spLocks noChangeArrowheads="1"/>
          </p:cNvSpPr>
          <p:nvPr/>
        </p:nvSpPr>
        <p:spPr bwMode="auto">
          <a:xfrm rot="16200000" flipH="1">
            <a:off x="644525" y="2574926"/>
            <a:ext cx="3114675" cy="1638300"/>
          </a:xfrm>
          <a:prstGeom prst="parallelogram">
            <a:avLst>
              <a:gd name="adj" fmla="val 50962"/>
            </a:avLst>
          </a:prstGeom>
          <a:solidFill>
            <a:srgbClr val="FFFFFF">
              <a:alpha val="79999"/>
            </a:srgbClr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0" name="AutoShape 20"/>
          <p:cNvSpPr>
            <a:spLocks noChangeArrowheads="1"/>
          </p:cNvSpPr>
          <p:nvPr/>
        </p:nvSpPr>
        <p:spPr bwMode="auto">
          <a:xfrm rot="16200000" flipH="1">
            <a:off x="5476875" y="2540001"/>
            <a:ext cx="3114675" cy="1638300"/>
          </a:xfrm>
          <a:prstGeom prst="parallelogram">
            <a:avLst>
              <a:gd name="adj" fmla="val 47529"/>
            </a:avLst>
          </a:prstGeom>
          <a:solidFill>
            <a:schemeClr val="accent3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0665" name="Freeform 21"/>
          <p:cNvSpPr>
            <a:spLocks/>
          </p:cNvSpPr>
          <p:nvPr/>
        </p:nvSpPr>
        <p:spPr bwMode="auto">
          <a:xfrm>
            <a:off x="2185988" y="2582863"/>
            <a:ext cx="4019550" cy="2333625"/>
          </a:xfrm>
          <a:custGeom>
            <a:avLst/>
            <a:gdLst>
              <a:gd name="T0" fmla="*/ 2147483647 w 2370"/>
              <a:gd name="T1" fmla="*/ 0 h 1518"/>
              <a:gd name="T2" fmla="*/ 0 w 2370"/>
              <a:gd name="T3" fmla="*/ 2147483647 h 1518"/>
              <a:gd name="T4" fmla="*/ 2147483647 w 2370"/>
              <a:gd name="T5" fmla="*/ 2147483647 h 151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70" h="1518">
                <a:moveTo>
                  <a:pt x="2364" y="0"/>
                </a:moveTo>
                <a:lnTo>
                  <a:pt x="0" y="774"/>
                </a:lnTo>
                <a:lnTo>
                  <a:pt x="2370" y="1518"/>
                </a:lnTo>
              </a:path>
            </a:pathLst>
          </a:custGeom>
          <a:noFill/>
          <a:ln w="9525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6" name="Freeform 22"/>
          <p:cNvSpPr>
            <a:spLocks/>
          </p:cNvSpPr>
          <p:nvPr/>
        </p:nvSpPr>
        <p:spPr bwMode="auto">
          <a:xfrm>
            <a:off x="2205038" y="1792288"/>
            <a:ext cx="5638800" cy="1971675"/>
          </a:xfrm>
          <a:custGeom>
            <a:avLst/>
            <a:gdLst>
              <a:gd name="T0" fmla="*/ 2147483647 w 3552"/>
              <a:gd name="T1" fmla="*/ 0 h 1242"/>
              <a:gd name="T2" fmla="*/ 0 w 3552"/>
              <a:gd name="T3" fmla="*/ 2147483647 h 1242"/>
              <a:gd name="T4" fmla="*/ 2147483647 w 3552"/>
              <a:gd name="T5" fmla="*/ 2147483647 h 12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552" h="1242">
                <a:moveTo>
                  <a:pt x="3552" y="0"/>
                </a:moveTo>
                <a:lnTo>
                  <a:pt x="0" y="1242"/>
                </a:lnTo>
                <a:lnTo>
                  <a:pt x="2526" y="492"/>
                </a:lnTo>
              </a:path>
            </a:pathLst>
          </a:custGeom>
          <a:noFill/>
          <a:ln w="9525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7" name="Line 23"/>
          <p:cNvSpPr>
            <a:spLocks noChangeShapeType="1"/>
          </p:cNvSpPr>
          <p:nvPr/>
        </p:nvSpPr>
        <p:spPr bwMode="auto">
          <a:xfrm>
            <a:off x="2205038" y="3763963"/>
            <a:ext cx="5638800" cy="361950"/>
          </a:xfrm>
          <a:prstGeom prst="line">
            <a:avLst/>
          </a:prstGeom>
          <a:noFill/>
          <a:ln w="9525">
            <a:solidFill>
              <a:srgbClr val="00CC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8" name="Line 24"/>
          <p:cNvSpPr>
            <a:spLocks noChangeShapeType="1"/>
          </p:cNvSpPr>
          <p:nvPr/>
        </p:nvSpPr>
        <p:spPr bwMode="auto">
          <a:xfrm flipV="1">
            <a:off x="7853363" y="1649413"/>
            <a:ext cx="295275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9" name="Line 25"/>
          <p:cNvSpPr>
            <a:spLocks noChangeShapeType="1"/>
          </p:cNvSpPr>
          <p:nvPr/>
        </p:nvSpPr>
        <p:spPr bwMode="auto">
          <a:xfrm>
            <a:off x="6215063" y="4916488"/>
            <a:ext cx="0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0" name="Line 26"/>
          <p:cNvSpPr>
            <a:spLocks noChangeShapeType="1"/>
          </p:cNvSpPr>
          <p:nvPr/>
        </p:nvSpPr>
        <p:spPr bwMode="auto">
          <a:xfrm flipH="1">
            <a:off x="5186363" y="2582863"/>
            <a:ext cx="1019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1" name="Line 31"/>
          <p:cNvSpPr>
            <a:spLocks noChangeShapeType="1"/>
          </p:cNvSpPr>
          <p:nvPr/>
        </p:nvSpPr>
        <p:spPr bwMode="auto">
          <a:xfrm>
            <a:off x="6786563" y="1801813"/>
            <a:ext cx="285750" cy="66675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2" name="Text Box 32"/>
          <p:cNvSpPr txBox="1">
            <a:spLocks noChangeArrowheads="1"/>
          </p:cNvSpPr>
          <p:nvPr/>
        </p:nvSpPr>
        <p:spPr bwMode="auto">
          <a:xfrm>
            <a:off x="977900" y="1506538"/>
            <a:ext cx="1200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FFFF"/>
                </a:solidFill>
              </a:rPr>
              <a:t>3D Object</a:t>
            </a:r>
          </a:p>
          <a:p>
            <a:pPr algn="ctr" eaLnBrk="1" hangingPunct="1"/>
            <a:r>
              <a:rPr lang="en-US">
                <a:solidFill>
                  <a:srgbClr val="FFFFFF"/>
                </a:solidFill>
              </a:rPr>
              <a:t>Space</a:t>
            </a:r>
          </a:p>
        </p:txBody>
      </p:sp>
      <p:sp>
        <p:nvSpPr>
          <p:cNvPr id="70673" name="Line 33"/>
          <p:cNvSpPr>
            <a:spLocks noChangeShapeType="1"/>
          </p:cNvSpPr>
          <p:nvPr/>
        </p:nvSpPr>
        <p:spPr bwMode="auto">
          <a:xfrm>
            <a:off x="1981200" y="1819275"/>
            <a:ext cx="141288" cy="319088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4" name="Line 34"/>
          <p:cNvSpPr>
            <a:spLocks noChangeShapeType="1"/>
          </p:cNvSpPr>
          <p:nvPr/>
        </p:nvSpPr>
        <p:spPr bwMode="auto">
          <a:xfrm flipV="1">
            <a:off x="1912938" y="3779838"/>
            <a:ext cx="209550" cy="122237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0675" name="Group 36"/>
          <p:cNvGrpSpPr>
            <a:grpSpLocks noChangeAspect="1"/>
          </p:cNvGrpSpPr>
          <p:nvPr/>
        </p:nvGrpSpPr>
        <p:grpSpPr bwMode="auto">
          <a:xfrm>
            <a:off x="1493838" y="5002213"/>
            <a:ext cx="787400" cy="736600"/>
            <a:chOff x="1040" y="3356"/>
            <a:chExt cx="496" cy="464"/>
          </a:xfrm>
        </p:grpSpPr>
        <p:sp>
          <p:nvSpPr>
            <p:cNvPr id="70698" name="AutoShape 35"/>
            <p:cNvSpPr>
              <a:spLocks noChangeAspect="1" noChangeArrowheads="1" noTextEdit="1"/>
            </p:cNvSpPr>
            <p:nvPr/>
          </p:nvSpPr>
          <p:spPr bwMode="auto">
            <a:xfrm>
              <a:off x="1040" y="3356"/>
              <a:ext cx="49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99" name="Rectangle 37"/>
            <p:cNvSpPr>
              <a:spLocks noChangeArrowheads="1"/>
            </p:cNvSpPr>
            <p:nvPr/>
          </p:nvSpPr>
          <p:spPr bwMode="auto">
            <a:xfrm>
              <a:off x="1110" y="3604"/>
              <a:ext cx="3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latin typeface="Times New Roman" pitchFamily="18" charset="0"/>
                </a:rPr>
                <a:t>point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0700" name="Rectangle 38"/>
            <p:cNvSpPr>
              <a:spLocks noChangeArrowheads="1"/>
            </p:cNvSpPr>
            <p:nvPr/>
          </p:nvSpPr>
          <p:spPr bwMode="auto">
            <a:xfrm>
              <a:off x="1072" y="3604"/>
              <a:ext cx="10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/>
            </a:p>
          </p:txBody>
        </p:sp>
        <p:sp>
          <p:nvSpPr>
            <p:cNvPr id="70701" name="Rectangle 39"/>
            <p:cNvSpPr>
              <a:spLocks noChangeArrowheads="1"/>
            </p:cNvSpPr>
            <p:nvPr/>
          </p:nvSpPr>
          <p:spPr bwMode="auto">
            <a:xfrm>
              <a:off x="1067" y="3364"/>
              <a:ext cx="4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latin typeface="Times New Roman" pitchFamily="18" charset="0"/>
                </a:rPr>
                <a:t>Object</a:t>
              </a: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70676" name="Group 41"/>
          <p:cNvGrpSpPr>
            <a:grpSpLocks noChangeAspect="1"/>
          </p:cNvGrpSpPr>
          <p:nvPr/>
        </p:nvGrpSpPr>
        <p:grpSpPr bwMode="auto">
          <a:xfrm>
            <a:off x="6215063" y="1420813"/>
            <a:ext cx="1117600" cy="381000"/>
            <a:chOff x="4014" y="1100"/>
            <a:chExt cx="704" cy="240"/>
          </a:xfrm>
        </p:grpSpPr>
        <p:sp>
          <p:nvSpPr>
            <p:cNvPr id="70696" name="AutoShape 40"/>
            <p:cNvSpPr>
              <a:spLocks noChangeAspect="1" noChangeArrowheads="1" noTextEdit="1"/>
            </p:cNvSpPr>
            <p:nvPr/>
          </p:nvSpPr>
          <p:spPr bwMode="auto">
            <a:xfrm>
              <a:off x="4014" y="1100"/>
              <a:ext cx="70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97" name="Rectangle 42"/>
            <p:cNvSpPr>
              <a:spLocks noChangeArrowheads="1"/>
            </p:cNvSpPr>
            <p:nvPr/>
          </p:nvSpPr>
          <p:spPr bwMode="auto">
            <a:xfrm>
              <a:off x="4044" y="1117"/>
              <a:ext cx="64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latin typeface="Times New Roman" pitchFamily="18" charset="0"/>
                </a:rPr>
                <a:t>Hologram</a:t>
              </a: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70677" name="Group 44"/>
          <p:cNvGrpSpPr>
            <a:grpSpLocks noChangeAspect="1"/>
          </p:cNvGrpSpPr>
          <p:nvPr/>
        </p:nvGrpSpPr>
        <p:grpSpPr bwMode="auto">
          <a:xfrm>
            <a:off x="4995863" y="2419350"/>
            <a:ext cx="228600" cy="304800"/>
            <a:chOff x="3246" y="1729"/>
            <a:chExt cx="144" cy="192"/>
          </a:xfrm>
        </p:grpSpPr>
        <p:sp>
          <p:nvSpPr>
            <p:cNvPr id="70694" name="AutoShape 43"/>
            <p:cNvSpPr>
              <a:spLocks noChangeAspect="1" noChangeArrowheads="1" noTextEdit="1"/>
            </p:cNvSpPr>
            <p:nvPr/>
          </p:nvSpPr>
          <p:spPr bwMode="auto">
            <a:xfrm>
              <a:off x="3246" y="1760"/>
              <a:ext cx="14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95" name="Rectangle 45"/>
            <p:cNvSpPr>
              <a:spLocks noChangeArrowheads="1"/>
            </p:cNvSpPr>
            <p:nvPr/>
          </p:nvSpPr>
          <p:spPr bwMode="auto">
            <a:xfrm>
              <a:off x="3283" y="1729"/>
              <a:ext cx="6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>
                  <a:solidFill>
                    <a:srgbClr val="FFFFFF"/>
                  </a:solidFill>
                  <a:latin typeface="Times New Roman" pitchFamily="18" charset="0"/>
                </a:rPr>
                <a:t>z</a:t>
              </a: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70678" name="Group 47"/>
          <p:cNvGrpSpPr>
            <a:grpSpLocks noChangeAspect="1"/>
          </p:cNvGrpSpPr>
          <p:nvPr/>
        </p:nvGrpSpPr>
        <p:grpSpPr bwMode="auto">
          <a:xfrm>
            <a:off x="6088063" y="5165725"/>
            <a:ext cx="254000" cy="354013"/>
            <a:chOff x="3934" y="3459"/>
            <a:chExt cx="160" cy="223"/>
          </a:xfrm>
        </p:grpSpPr>
        <p:sp>
          <p:nvSpPr>
            <p:cNvPr id="70692" name="AutoShape 46"/>
            <p:cNvSpPr>
              <a:spLocks noChangeAspect="1" noChangeArrowheads="1" noTextEdit="1"/>
            </p:cNvSpPr>
            <p:nvPr/>
          </p:nvSpPr>
          <p:spPr bwMode="auto">
            <a:xfrm>
              <a:off x="3934" y="3490"/>
              <a:ext cx="1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93" name="Rectangle 48"/>
            <p:cNvSpPr>
              <a:spLocks noChangeArrowheads="1"/>
            </p:cNvSpPr>
            <p:nvPr/>
          </p:nvSpPr>
          <p:spPr bwMode="auto">
            <a:xfrm>
              <a:off x="3979" y="3459"/>
              <a:ext cx="7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>
                  <a:solidFill>
                    <a:srgbClr val="FFFFFF"/>
                  </a:solidFill>
                  <a:latin typeface="Times New Roman" pitchFamily="18" charset="0"/>
                </a:rPr>
                <a:t>y</a:t>
              </a: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70679" name="Group 50"/>
          <p:cNvGrpSpPr>
            <a:grpSpLocks noChangeAspect="1"/>
          </p:cNvGrpSpPr>
          <p:nvPr/>
        </p:nvGrpSpPr>
        <p:grpSpPr bwMode="auto">
          <a:xfrm>
            <a:off x="8139113" y="1427163"/>
            <a:ext cx="228600" cy="304800"/>
            <a:chOff x="5226" y="1104"/>
            <a:chExt cx="144" cy="192"/>
          </a:xfrm>
        </p:grpSpPr>
        <p:sp>
          <p:nvSpPr>
            <p:cNvPr id="70690" name="AutoShape 49"/>
            <p:cNvSpPr>
              <a:spLocks noChangeAspect="1" noChangeArrowheads="1" noTextEdit="1"/>
            </p:cNvSpPr>
            <p:nvPr/>
          </p:nvSpPr>
          <p:spPr bwMode="auto">
            <a:xfrm>
              <a:off x="5226" y="1135"/>
              <a:ext cx="144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91" name="Rectangle 51"/>
            <p:cNvSpPr>
              <a:spLocks noChangeArrowheads="1"/>
            </p:cNvSpPr>
            <p:nvPr/>
          </p:nvSpPr>
          <p:spPr bwMode="auto">
            <a:xfrm>
              <a:off x="5263" y="1104"/>
              <a:ext cx="7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>
                  <a:solidFill>
                    <a:srgbClr val="FFFFFF"/>
                  </a:solidFill>
                  <a:latin typeface="Times New Roman" pitchFamily="18" charset="0"/>
                </a:rPr>
                <a:t>x</a:t>
              </a: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70680" name="Line 24"/>
          <p:cNvSpPr>
            <a:spLocks noChangeShapeType="1"/>
          </p:cNvSpPr>
          <p:nvPr/>
        </p:nvSpPr>
        <p:spPr bwMode="auto">
          <a:xfrm flipV="1">
            <a:off x="3021013" y="1655763"/>
            <a:ext cx="295275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0681" name="Group 50"/>
          <p:cNvGrpSpPr>
            <a:grpSpLocks noChangeAspect="1"/>
          </p:cNvGrpSpPr>
          <p:nvPr/>
        </p:nvGrpSpPr>
        <p:grpSpPr bwMode="auto">
          <a:xfrm>
            <a:off x="3316288" y="1449388"/>
            <a:ext cx="228600" cy="307975"/>
            <a:chOff x="5226" y="1104"/>
            <a:chExt cx="144" cy="194"/>
          </a:xfrm>
        </p:grpSpPr>
        <p:sp>
          <p:nvSpPr>
            <p:cNvPr id="70688" name="AutoShape 49"/>
            <p:cNvSpPr>
              <a:spLocks noChangeAspect="1" noChangeArrowheads="1" noTextEdit="1"/>
            </p:cNvSpPr>
            <p:nvPr/>
          </p:nvSpPr>
          <p:spPr bwMode="auto">
            <a:xfrm>
              <a:off x="5226" y="1135"/>
              <a:ext cx="144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89" name="Rectangle 51"/>
            <p:cNvSpPr>
              <a:spLocks noChangeArrowheads="1"/>
            </p:cNvSpPr>
            <p:nvPr/>
          </p:nvSpPr>
          <p:spPr bwMode="auto">
            <a:xfrm>
              <a:off x="5263" y="1104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>
                  <a:solidFill>
                    <a:srgbClr val="FFFFFF"/>
                  </a:solidFill>
                  <a:latin typeface="Times New Roman" pitchFamily="18" charset="0"/>
                </a:rPr>
                <a:t>u</a:t>
              </a: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70682" name="Line 25"/>
          <p:cNvSpPr>
            <a:spLocks noChangeShapeType="1"/>
          </p:cNvSpPr>
          <p:nvPr/>
        </p:nvSpPr>
        <p:spPr bwMode="auto">
          <a:xfrm>
            <a:off x="1382713" y="4946650"/>
            <a:ext cx="0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0683" name="Group 47"/>
          <p:cNvGrpSpPr>
            <a:grpSpLocks noChangeAspect="1"/>
          </p:cNvGrpSpPr>
          <p:nvPr/>
        </p:nvGrpSpPr>
        <p:grpSpPr bwMode="auto">
          <a:xfrm>
            <a:off x="1247775" y="5218113"/>
            <a:ext cx="254000" cy="354012"/>
            <a:chOff x="3934" y="3459"/>
            <a:chExt cx="160" cy="223"/>
          </a:xfrm>
        </p:grpSpPr>
        <p:sp>
          <p:nvSpPr>
            <p:cNvPr id="70686" name="AutoShape 46"/>
            <p:cNvSpPr>
              <a:spLocks noChangeAspect="1" noChangeArrowheads="1" noTextEdit="1"/>
            </p:cNvSpPr>
            <p:nvPr/>
          </p:nvSpPr>
          <p:spPr bwMode="auto">
            <a:xfrm>
              <a:off x="3934" y="3490"/>
              <a:ext cx="1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87" name="Rectangle 48"/>
            <p:cNvSpPr>
              <a:spLocks noChangeArrowheads="1"/>
            </p:cNvSpPr>
            <p:nvPr/>
          </p:nvSpPr>
          <p:spPr bwMode="auto">
            <a:xfrm>
              <a:off x="3979" y="3459"/>
              <a:ext cx="7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>
                  <a:solidFill>
                    <a:srgbClr val="FFFFFF"/>
                  </a:solidFill>
                  <a:latin typeface="Times New Roman" pitchFamily="18" charset="0"/>
                </a:rPr>
                <a:t>v</a:t>
              </a:r>
              <a:endParaRPr lang="en-US">
                <a:solidFill>
                  <a:srgbClr val="FFFFFF"/>
                </a:solidFill>
              </a:endParaRPr>
            </a:p>
          </p:txBody>
        </p:sp>
      </p:grpSp>
      <p:graphicFrame>
        <p:nvGraphicFramePr>
          <p:cNvPr id="70684" name="Object 26"/>
          <p:cNvGraphicFramePr>
            <a:graphicFrameLocks noChangeAspect="1"/>
          </p:cNvGraphicFramePr>
          <p:nvPr/>
        </p:nvGraphicFramePr>
        <p:xfrm>
          <a:off x="2206625" y="5700713"/>
          <a:ext cx="4854575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37" name="Equation" r:id="rId4" imgW="3060700" imgH="685800" progId="Equation.3">
                  <p:embed/>
                </p:oleObj>
              </mc:Choice>
              <mc:Fallback>
                <p:oleObj name="Equation" r:id="rId4" imgW="3060700" imgH="68580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6625" y="5700713"/>
                        <a:ext cx="4854575" cy="10874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85" name="TextBox 1"/>
          <p:cNvSpPr txBox="1">
            <a:spLocks noChangeArrowheads="1"/>
          </p:cNvSpPr>
          <p:nvPr/>
        </p:nvSpPr>
        <p:spPr bwMode="auto">
          <a:xfrm>
            <a:off x="7072313" y="6010275"/>
            <a:ext cx="1504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All the 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0" y="0"/>
            <a:ext cx="9186863" cy="12192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683" name="Picture 3" descr="city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6096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1836738" y="333375"/>
            <a:ext cx="5876925" cy="519113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000066"/>
                </a:solidFill>
                <a:ea typeface="宋体" pitchFamily="2" charset="-122"/>
              </a:rPr>
              <a:t>Problems with Digital Holography</a:t>
            </a:r>
          </a:p>
        </p:txBody>
      </p:sp>
      <p:sp>
        <p:nvSpPr>
          <p:cNvPr id="71687" name="Text Box 23"/>
          <p:cNvSpPr txBox="1">
            <a:spLocks noChangeArrowheads="1"/>
          </p:cNvSpPr>
          <p:nvPr/>
        </p:nvSpPr>
        <p:spPr bwMode="auto">
          <a:xfrm>
            <a:off x="355600" y="2207737"/>
            <a:ext cx="8439150" cy="254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FFCC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 digital Hologram </a:t>
            </a:r>
            <a:r>
              <a:rPr lang="en-US" altLang="zh-CN" dirty="0">
                <a:solidFill>
                  <a:srgbClr val="FFCC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is complex and cannot be printed on a photo-film</a:t>
            </a:r>
            <a:r>
              <a:rPr lang="en-US" altLang="zh-CN" dirty="0" smtClean="0">
                <a:solidFill>
                  <a:srgbClr val="FFCC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endParaRPr lang="en-US" altLang="zh-CN" dirty="0">
              <a:solidFill>
                <a:srgbClr val="FFCC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FFCC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Existing display devices (SLM) </a:t>
            </a:r>
            <a:r>
              <a:rPr lang="en-US" altLang="zh-CN" smtClean="0">
                <a:solidFill>
                  <a:srgbClr val="FFCC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can only display </a:t>
            </a:r>
            <a:r>
              <a:rPr lang="en-US" altLang="zh-CN" dirty="0" smtClean="0">
                <a:solidFill>
                  <a:srgbClr val="FFCC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either magnitude or phase component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endParaRPr lang="en-US" altLang="zh-CN" dirty="0">
              <a:solidFill>
                <a:srgbClr val="FFCC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altLang="zh-CN" dirty="0">
                <a:solidFill>
                  <a:srgbClr val="FFCC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Generating a hologram involves very heavy amount of </a:t>
            </a:r>
            <a:r>
              <a:rPr lang="en-US" altLang="zh-CN" dirty="0" smtClean="0">
                <a:solidFill>
                  <a:srgbClr val="FFCC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computation.</a:t>
            </a:r>
            <a:endParaRPr lang="en-US" altLang="zh-CN" dirty="0">
              <a:solidFill>
                <a:srgbClr val="FFCC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eaLnBrk="1" hangingPunct="1"/>
            <a:r>
              <a:rPr lang="en-US" altLang="zh-CN" dirty="0" smtClean="0">
                <a:solidFill>
                  <a:srgbClr val="FFCC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</a:p>
          <a:p>
            <a:pPr eaLnBrk="1" hangingPunct="1"/>
            <a:endParaRPr lang="en-US" altLang="zh-CN" dirty="0">
              <a:solidFill>
                <a:srgbClr val="FFCC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71688" name="Text Box 26"/>
          <p:cNvSpPr txBox="1">
            <a:spLocks noChangeArrowheads="1"/>
          </p:cNvSpPr>
          <p:nvPr/>
        </p:nvSpPr>
        <p:spPr bwMode="auto">
          <a:xfrm>
            <a:off x="300354" y="3083243"/>
            <a:ext cx="7178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zh-CN" dirty="0">
              <a:solidFill>
                <a:srgbClr val="FFCC00"/>
              </a:solidFill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0" y="0"/>
            <a:ext cx="9186863" cy="12192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9875" name="Picture 3" descr="city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6096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1368425" y="333375"/>
            <a:ext cx="6905625" cy="519113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000066"/>
                </a:solidFill>
                <a:ea typeface="宋体" pitchFamily="2" charset="-122"/>
              </a:rPr>
              <a:t>Other problems with Digital Holography</a:t>
            </a:r>
          </a:p>
        </p:txBody>
      </p:sp>
      <p:sp>
        <p:nvSpPr>
          <p:cNvPr id="79877" name="Rectangle 6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9878" name="Rectangle 24"/>
          <p:cNvSpPr>
            <a:spLocks noChangeArrowheads="1"/>
          </p:cNvSpPr>
          <p:nvPr/>
        </p:nvSpPr>
        <p:spPr bwMode="auto">
          <a:xfrm>
            <a:off x="684213" y="1989138"/>
            <a:ext cx="7740650" cy="541337"/>
          </a:xfrm>
          <a:prstGeom prst="rect">
            <a:avLst/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74638" indent="-274638"/>
            <a:r>
              <a:rPr lang="en-US" altLang="zh-CN">
                <a:ea typeface="宋体" pitchFamily="2" charset="-122"/>
              </a:rPr>
              <a:t>1.	This walkthrough only provides a brief glimpse on the 3D technology</a:t>
            </a:r>
          </a:p>
        </p:txBody>
      </p:sp>
      <p:sp>
        <p:nvSpPr>
          <p:cNvPr id="79879" name="Rectangle 25"/>
          <p:cNvSpPr>
            <a:spLocks noChangeArrowheads="1"/>
          </p:cNvSpPr>
          <p:nvPr/>
        </p:nvSpPr>
        <p:spPr bwMode="auto">
          <a:xfrm>
            <a:off x="684213" y="2673350"/>
            <a:ext cx="7740650" cy="541338"/>
          </a:xfrm>
          <a:prstGeom prst="rect">
            <a:avLst/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74638" indent="-274638"/>
            <a:r>
              <a:rPr lang="en-US" altLang="zh-CN">
                <a:ea typeface="宋体" pitchFamily="2" charset="-122"/>
              </a:rPr>
              <a:t>2.	There are plenty of details.</a:t>
            </a:r>
          </a:p>
        </p:txBody>
      </p:sp>
      <p:sp>
        <p:nvSpPr>
          <p:cNvPr id="79880" name="Rectangle 26"/>
          <p:cNvSpPr>
            <a:spLocks noChangeArrowheads="1"/>
          </p:cNvSpPr>
          <p:nvPr/>
        </p:nvSpPr>
        <p:spPr bwMode="auto">
          <a:xfrm>
            <a:off x="684213" y="3355975"/>
            <a:ext cx="7740650" cy="541338"/>
          </a:xfrm>
          <a:prstGeom prst="rect">
            <a:avLst/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74638" indent="-274638"/>
            <a:r>
              <a:rPr lang="en-US" altLang="zh-CN">
                <a:ea typeface="宋体" pitchFamily="2" charset="-122"/>
              </a:rPr>
              <a:t>3.	Past, present, and emerging technologies can work in synergy.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ity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524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9"/>
          <p:cNvSpPr>
            <a:spLocks noChangeArrowheads="1"/>
          </p:cNvSpPr>
          <p:nvPr/>
        </p:nvSpPr>
        <p:spPr bwMode="auto">
          <a:xfrm>
            <a:off x="1079500" y="1738572"/>
            <a:ext cx="6732588" cy="46831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/>
              <a:t>Classical 3-D system</a:t>
            </a:r>
            <a:endParaRPr lang="en-US" dirty="0"/>
          </a:p>
        </p:txBody>
      </p:sp>
      <p:sp>
        <p:nvSpPr>
          <p:cNvPr id="7172" name="AutoShape 10"/>
          <p:cNvSpPr>
            <a:spLocks noChangeArrowheads="1"/>
          </p:cNvSpPr>
          <p:nvPr/>
        </p:nvSpPr>
        <p:spPr bwMode="auto">
          <a:xfrm>
            <a:off x="1079500" y="2539466"/>
            <a:ext cx="6732588" cy="468313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/>
              <a:t>Digital holography</a:t>
            </a:r>
            <a:endParaRPr lang="en-US" dirty="0"/>
          </a:p>
        </p:txBody>
      </p:sp>
      <p:sp>
        <p:nvSpPr>
          <p:cNvPr id="7173" name="WordArt 11"/>
          <p:cNvSpPr>
            <a:spLocks noChangeArrowheads="1" noChangeShapeType="1" noTextEdit="1"/>
          </p:cNvSpPr>
          <p:nvPr/>
        </p:nvSpPr>
        <p:spPr bwMode="auto">
          <a:xfrm>
            <a:off x="2879725" y="333375"/>
            <a:ext cx="3275013" cy="400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Assessment</a:t>
            </a:r>
          </a:p>
        </p:txBody>
      </p:sp>
      <p:sp>
        <p:nvSpPr>
          <p:cNvPr id="7174" name="AutoShape 13"/>
          <p:cNvSpPr>
            <a:spLocks noChangeArrowheads="1"/>
          </p:cNvSpPr>
          <p:nvPr/>
        </p:nvSpPr>
        <p:spPr bwMode="auto">
          <a:xfrm>
            <a:off x="1079500" y="3368142"/>
            <a:ext cx="6732588" cy="46831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/>
              <a:t>Details on date and format of tests will be provided later</a:t>
            </a:r>
            <a:endParaRPr lang="en-US" dirty="0"/>
          </a:p>
        </p:txBody>
      </p:sp>
      <p:sp>
        <p:nvSpPr>
          <p:cNvPr id="7179" name="TextBox 2"/>
          <p:cNvSpPr txBox="1">
            <a:spLocks noChangeArrowheads="1"/>
          </p:cNvSpPr>
          <p:nvPr/>
        </p:nvSpPr>
        <p:spPr bwMode="auto">
          <a:xfrm>
            <a:off x="3096721" y="1118282"/>
            <a:ext cx="305801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 smtClean="0"/>
              <a:t>2 Tests on 2 major topics (40</a:t>
            </a:r>
            <a:r>
              <a:rPr lang="en-US" sz="1600" dirty="0"/>
              <a:t>%)</a:t>
            </a:r>
          </a:p>
        </p:txBody>
      </p:sp>
    </p:spTree>
    <p:extLst>
      <p:ext uri="{BB962C8B-B14F-4D97-AF65-F5344CB8AC3E}">
        <p14:creationId xmlns:p14="http://schemas.microsoft.com/office/powerpoint/2010/main" val="25142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 10"/>
          <p:cNvSpPr/>
          <p:nvPr/>
        </p:nvSpPr>
        <p:spPr>
          <a:xfrm rot="5400000" flipH="1">
            <a:off x="3187629" y="2626269"/>
            <a:ext cx="1504950" cy="1095376"/>
          </a:xfrm>
          <a:prstGeom prst="parallelogram">
            <a:avLst>
              <a:gd name="adj" fmla="val 47609"/>
            </a:avLst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Film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195" name="Picture 2" descr="city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524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1751013" y="836613"/>
            <a:ext cx="56292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3200">
                <a:ea typeface="宋体" pitchFamily="2" charset="-122"/>
              </a:rPr>
              <a:t>The classical 2D Photography</a:t>
            </a:r>
          </a:p>
        </p:txBody>
      </p:sp>
      <p:sp>
        <p:nvSpPr>
          <p:cNvPr id="8197" name="Oval 6"/>
          <p:cNvSpPr>
            <a:spLocks noChangeArrowheads="1"/>
          </p:cNvSpPr>
          <p:nvPr/>
        </p:nvSpPr>
        <p:spPr bwMode="auto">
          <a:xfrm>
            <a:off x="4487863" y="3697288"/>
            <a:ext cx="4572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solidFill>
                  <a:schemeClr val="bg1"/>
                </a:solidFill>
                <a:ea typeface="宋体" pitchFamily="2" charset="-122"/>
              </a:rPr>
              <a:t>L</a:t>
            </a:r>
          </a:p>
        </p:txBody>
      </p:sp>
      <p:sp>
        <p:nvSpPr>
          <p:cNvPr id="8198" name="Oval 7"/>
          <p:cNvSpPr>
            <a:spLocks noChangeArrowheads="1"/>
          </p:cNvSpPr>
          <p:nvPr/>
        </p:nvSpPr>
        <p:spPr bwMode="auto">
          <a:xfrm>
            <a:off x="5011738" y="3211513"/>
            <a:ext cx="4572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solidFill>
                  <a:schemeClr val="bg1"/>
                </a:solidFill>
                <a:ea typeface="宋体" pitchFamily="2" charset="-122"/>
              </a:rPr>
              <a:t>R</a:t>
            </a:r>
          </a:p>
        </p:txBody>
      </p:sp>
      <p:sp>
        <p:nvSpPr>
          <p:cNvPr id="3" name="Smiley Face 2"/>
          <p:cNvSpPr/>
          <p:nvPr/>
        </p:nvSpPr>
        <p:spPr>
          <a:xfrm>
            <a:off x="2305050" y="2554288"/>
            <a:ext cx="549275" cy="514350"/>
          </a:xfrm>
          <a:prstGeom prst="smileyFac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Isosceles Triangle 3"/>
          <p:cNvSpPr/>
          <p:nvPr/>
        </p:nvSpPr>
        <p:spPr>
          <a:xfrm rot="17444393">
            <a:off x="2443956" y="1912144"/>
            <a:ext cx="3643313" cy="3057525"/>
          </a:xfrm>
          <a:prstGeom prst="triangle">
            <a:avLst/>
          </a:prstGeom>
          <a:gradFill>
            <a:gsLst>
              <a:gs pos="0">
                <a:schemeClr val="accent2">
                  <a:lumMod val="75000"/>
                  <a:alpha val="59000"/>
                </a:schemeClr>
              </a:gs>
              <a:gs pos="100000">
                <a:schemeClr val="accent2">
                  <a:lumMod val="75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7628</TotalTime>
  <Words>3691</Words>
  <Application>Microsoft Office PowerPoint</Application>
  <PresentationFormat>On-screen Show (4:3)</PresentationFormat>
  <Paragraphs>660</Paragraphs>
  <Slides>76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76</vt:i4>
      </vt:variant>
    </vt:vector>
  </HeadingPairs>
  <TitlesOfParts>
    <vt:vector size="85" baseType="lpstr">
      <vt:lpstr>PMingLiU</vt:lpstr>
      <vt:lpstr>宋体</vt:lpstr>
      <vt:lpstr>Arial</vt:lpstr>
      <vt:lpstr>Calibri</vt:lpstr>
      <vt:lpstr>Times New Roman</vt:lpstr>
      <vt:lpstr>Wingdings</vt:lpstr>
      <vt:lpstr>Beam</vt:lpstr>
      <vt:lpstr>Bitmap Image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University of Hong Kong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</dc:creator>
  <cp:lastModifiedBy>Dr. TSANG Wai Ming Peter</cp:lastModifiedBy>
  <cp:revision>252</cp:revision>
  <dcterms:created xsi:type="dcterms:W3CDTF">2006-01-08T07:50:50Z</dcterms:created>
  <dcterms:modified xsi:type="dcterms:W3CDTF">2020-01-09T08:50:27Z</dcterms:modified>
</cp:coreProperties>
</file>