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351" r:id="rId2"/>
    <p:sldId id="364" r:id="rId3"/>
    <p:sldId id="365" r:id="rId4"/>
    <p:sldId id="366" r:id="rId5"/>
    <p:sldId id="367" r:id="rId6"/>
    <p:sldId id="356" r:id="rId7"/>
    <p:sldId id="359" r:id="rId8"/>
    <p:sldId id="360" r:id="rId9"/>
    <p:sldId id="361" r:id="rId10"/>
    <p:sldId id="363" r:id="rId11"/>
    <p:sldId id="358" r:id="rId12"/>
    <p:sldId id="362" r:id="rId13"/>
    <p:sldId id="368" r:id="rId14"/>
    <p:sldId id="369" r:id="rId15"/>
    <p:sldId id="370" r:id="rId16"/>
    <p:sldId id="3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FFCC00"/>
    <a:srgbClr val="336699"/>
    <a:srgbClr val="996600"/>
    <a:srgbClr val="003399"/>
    <a:srgbClr val="F8F8F8"/>
    <a:srgbClr val="990033"/>
    <a:srgbClr val="FF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719" autoAdjust="0"/>
  </p:normalViewPr>
  <p:slideViewPr>
    <p:cSldViewPr snapToGrid="0" snapToObjects="1">
      <p:cViewPr>
        <p:scale>
          <a:sx n="100" d="100"/>
          <a:sy n="100" d="100"/>
        </p:scale>
        <p:origin x="72" y="-16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9CADE-96B0-491D-A883-9AD8EADC0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18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DF26-7570-4BC2-B167-00657985D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8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9683E-1416-44A4-ACF7-2C214E37E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A6E93-F09D-4192-98AC-027277972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65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01B9A-BBF8-4635-AC52-BE98E971B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5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1D0A0-4F37-4925-8661-623D93806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2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9BDEF-04D3-45C6-B4C9-5678D372C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6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6DAC0-4DA8-489E-B044-70444ECF1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D04E0-28EF-4B3D-9855-AB02F3306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2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41A09-10C9-4164-BA00-A60C543D4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8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1A88E-8F64-4730-BA43-510C995ED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2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0508C-E9EB-4BB3-ACE9-06A7945C7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02F3C-5150-46EE-B1FE-0A3879342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5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ECFAB99-CD44-4E7A-A24F-AC1089B83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1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0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222" y="1795888"/>
            <a:ext cx="7011777" cy="346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54306" y="5469822"/>
            <a:ext cx="5235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Optical setup of  Hologram capturing system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</a:rPr>
              <a:t>(Camera can only capture real image)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989364" y="2103159"/>
            <a:ext cx="1963270" cy="107721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Reference and object waves are summed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up in camera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189693" y="3180377"/>
            <a:ext cx="781307" cy="10539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400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018" y="1735561"/>
            <a:ext cx="5914148" cy="4061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34" y="5967413"/>
            <a:ext cx="713422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897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54306" y="1708269"/>
            <a:ext cx="52353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Mixing object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wave and reference wave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" y="1313495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However, a 4 steps PSH require taking 4 images, hence cannot be applied to moving scenes. To overcome this problem, a checkerboard phase retarder array is employed.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158" y="5567049"/>
            <a:ext cx="862568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four phases are spatially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mutliplexed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that each pixel is obtained from the mixing of the object wave and the corresponding phase shifted reference plane wave at that point.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can be envisaged that the four phase-shifted images are now combined into one image.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75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445870"/>
            <a:ext cx="3795993" cy="233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8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791" y="2133601"/>
            <a:ext cx="3198018" cy="3172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4027068" y="3043518"/>
            <a:ext cx="1061850" cy="27790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45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42714" y="1937463"/>
            <a:ext cx="52353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Mixing object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wave and reference wave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" y="1313495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addition, each image is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downsampled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by 4 times, a bit similar to the integration of multiple view images in 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autostereoscopic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monitor.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43" y="2113828"/>
            <a:ext cx="2114005" cy="210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367" y="2110284"/>
            <a:ext cx="2117570" cy="2104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70" y="4625346"/>
            <a:ext cx="2105978" cy="2093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4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959" y="4625345"/>
            <a:ext cx="2105978" cy="2093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1792" y="3292406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375204" y="3292406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1792" y="5829414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375204" y="5829414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33129" y="3074894"/>
            <a:ext cx="1667436" cy="251908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Some sort of interpolation is needed to fill in the missing gap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3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818245" y="271790"/>
            <a:ext cx="5216493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Optical Scanning Holography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035074" y="2242267"/>
            <a:ext cx="52353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Mixing object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wave and reference wave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4759" y="1618299"/>
            <a:ext cx="862568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PSH is based on recording interference patterns of object and reference waves with a digital camera.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Hence size and resolution of the hologram, and hence the scene, are limited by the camera.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4760" y="3008370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Optical scanning holography (OSH) is based on scanning the object, and constructing the hologram in a pixel by pixel manner. Hence not rigidly limited to size and resolution.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4760" y="4141387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an OSH system, the recording sensor is a single photodetector. As such it can be considered as a ‘single pixel hologram camera’.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4760" y="5300778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technology is invented by ‘Poon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 in the late 70s. It can be used to capture holograms of both macroscopic and microscopic object.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818245" y="271790"/>
            <a:ext cx="5216493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Optical Scanning Holography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Isosceles Triangle 1"/>
          <p:cNvSpPr/>
          <p:nvPr/>
        </p:nvSpPr>
        <p:spPr>
          <a:xfrm rot="16200000">
            <a:off x="1873153" y="1889450"/>
            <a:ext cx="1487606" cy="2381534"/>
          </a:xfrm>
          <a:prstGeom prst="triangle">
            <a:avLst/>
          </a:prstGeom>
          <a:gradFill flip="none" rotWithShape="1">
            <a:gsLst>
              <a:gs pos="0">
                <a:srgbClr val="00B0F0">
                  <a:alpha val="0"/>
                </a:srgbClr>
              </a:gs>
              <a:gs pos="95000">
                <a:srgbClr val="00B0F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/>
          <p:cNvSpPr/>
          <p:nvPr/>
        </p:nvSpPr>
        <p:spPr>
          <a:xfrm>
            <a:off x="3275730" y="2597719"/>
            <a:ext cx="409435" cy="870608"/>
          </a:xfrm>
          <a:prstGeom prst="cloud">
            <a:avLst/>
          </a:prstGeom>
          <a:solidFill>
            <a:srgbClr val="00B05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876565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28965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92738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45138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79341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631741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95514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47914" y="2145344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079842" y="2133968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32242" y="2133968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396015" y="2133968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48415" y="2133968"/>
            <a:ext cx="0" cy="1849273"/>
          </a:xfrm>
          <a:prstGeom prst="line">
            <a:avLst/>
          </a:prstGeom>
          <a:ln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71747" y="2145344"/>
            <a:ext cx="191069" cy="1837897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2000">
                <a:schemeClr val="tx1">
                  <a:lumMod val="65000"/>
                  <a:lumOff val="35000"/>
                </a:schemeClr>
              </a:gs>
              <a:gs pos="95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25151" y="2597719"/>
            <a:ext cx="54659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725151" y="3058604"/>
            <a:ext cx="54659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725151" y="3495623"/>
            <a:ext cx="54659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268034" y="2473260"/>
            <a:ext cx="136477" cy="11706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8" idx="6"/>
            <a:endCxn id="12" idx="1"/>
          </p:cNvCxnSpPr>
          <p:nvPr/>
        </p:nvCxnSpPr>
        <p:spPr>
          <a:xfrm flipV="1">
            <a:off x="4462816" y="3058604"/>
            <a:ext cx="805218" cy="56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8" idx="7"/>
            <a:endCxn id="12" idx="1"/>
          </p:cNvCxnSpPr>
          <p:nvPr/>
        </p:nvCxnSpPr>
        <p:spPr>
          <a:xfrm>
            <a:off x="4434835" y="2414498"/>
            <a:ext cx="833199" cy="6441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" idx="5"/>
            <a:endCxn id="12" idx="1"/>
          </p:cNvCxnSpPr>
          <p:nvPr/>
        </p:nvCxnSpPr>
        <p:spPr>
          <a:xfrm flipV="1">
            <a:off x="4434835" y="3058604"/>
            <a:ext cx="833199" cy="6554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5404511" y="2834558"/>
            <a:ext cx="136478" cy="42308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127845" y="2721201"/>
            <a:ext cx="1050877" cy="6497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Band pass filter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36" idx="3"/>
            <a:endCxn id="37" idx="1"/>
          </p:cNvCxnSpPr>
          <p:nvPr/>
        </p:nvCxnSpPr>
        <p:spPr>
          <a:xfrm>
            <a:off x="5540989" y="3046098"/>
            <a:ext cx="58685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5116793" y="4734613"/>
            <a:ext cx="466253" cy="393717"/>
            <a:chOff x="5090615" y="4301113"/>
            <a:chExt cx="466253" cy="393717"/>
          </a:xfrm>
        </p:grpSpPr>
        <p:sp>
          <p:nvSpPr>
            <p:cNvPr id="41" name="Oval 40"/>
            <p:cNvSpPr/>
            <p:nvPr/>
          </p:nvSpPr>
          <p:spPr>
            <a:xfrm>
              <a:off x="5090615" y="4312693"/>
              <a:ext cx="450374" cy="382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5142972" y="4301113"/>
                  <a:ext cx="413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72" y="4301113"/>
                  <a:ext cx="413896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oup 44"/>
          <p:cNvGrpSpPr/>
          <p:nvPr/>
        </p:nvGrpSpPr>
        <p:grpSpPr>
          <a:xfrm>
            <a:off x="5116793" y="5459075"/>
            <a:ext cx="466253" cy="393717"/>
            <a:chOff x="5090615" y="4301113"/>
            <a:chExt cx="466253" cy="393717"/>
          </a:xfrm>
        </p:grpSpPr>
        <p:sp>
          <p:nvSpPr>
            <p:cNvPr id="46" name="Oval 45"/>
            <p:cNvSpPr/>
            <p:nvPr/>
          </p:nvSpPr>
          <p:spPr>
            <a:xfrm>
              <a:off x="5090615" y="4312693"/>
              <a:ext cx="450374" cy="38213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/>
                <p:cNvSpPr/>
                <p:nvPr/>
              </p:nvSpPr>
              <p:spPr>
                <a:xfrm>
                  <a:off x="5142972" y="4301113"/>
                  <a:ext cx="4138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Rectangle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2972" y="4301113"/>
                  <a:ext cx="413896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008842" y="4119450"/>
                <a:ext cx="65485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842" y="4119450"/>
                <a:ext cx="654859" cy="276999"/>
              </a:xfrm>
              <a:prstGeom prst="rect">
                <a:avLst/>
              </a:prstGeom>
              <a:blipFill>
                <a:blip r:embed="rId5"/>
                <a:stretch>
                  <a:fillRect l="-3738" r="-654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031284" y="6183537"/>
                <a:ext cx="63241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1284" y="6183537"/>
                <a:ext cx="632417" cy="276999"/>
              </a:xfrm>
              <a:prstGeom prst="rect">
                <a:avLst/>
              </a:prstGeom>
              <a:blipFill>
                <a:blip r:embed="rId6"/>
                <a:stretch>
                  <a:fillRect l="-7692" r="-6731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/>
          <p:cNvCxnSpPr>
            <a:stCxn id="44" idx="2"/>
            <a:endCxn id="41" idx="0"/>
          </p:cNvCxnSpPr>
          <p:nvPr/>
        </p:nvCxnSpPr>
        <p:spPr>
          <a:xfrm>
            <a:off x="5336272" y="4396449"/>
            <a:ext cx="5708" cy="3497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0"/>
            <a:endCxn id="46" idx="4"/>
          </p:cNvCxnSpPr>
          <p:nvPr/>
        </p:nvCxnSpPr>
        <p:spPr>
          <a:xfrm flipH="1" flipV="1">
            <a:off x="5341980" y="5852792"/>
            <a:ext cx="5513" cy="3307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42" idx="3"/>
            <a:endCxn id="46" idx="6"/>
          </p:cNvCxnSpPr>
          <p:nvPr/>
        </p:nvCxnSpPr>
        <p:spPr>
          <a:xfrm flipH="1">
            <a:off x="5567167" y="4919279"/>
            <a:ext cx="15879" cy="742445"/>
          </a:xfrm>
          <a:prstGeom prst="bentConnector3">
            <a:avLst>
              <a:gd name="adj1" fmla="val -1439637"/>
            </a:avLst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37" idx="2"/>
          </p:cNvCxnSpPr>
          <p:nvPr/>
        </p:nvCxnSpPr>
        <p:spPr>
          <a:xfrm rot="5400000">
            <a:off x="5282300" y="3919519"/>
            <a:ext cx="1919508" cy="822461"/>
          </a:xfrm>
          <a:prstGeom prst="bentConnector3">
            <a:avLst>
              <a:gd name="adj1" fmla="val 99770"/>
            </a:avLst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3315291" y="4693893"/>
            <a:ext cx="1050877" cy="4867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low pass filter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14733" y="5418356"/>
            <a:ext cx="1050877" cy="4867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low pass filter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12644" name="Straight Arrow Connector 112643"/>
          <p:cNvCxnSpPr>
            <a:stCxn id="41" idx="2"/>
            <a:endCxn id="67" idx="3"/>
          </p:cNvCxnSpPr>
          <p:nvPr/>
        </p:nvCxnSpPr>
        <p:spPr>
          <a:xfrm flipH="1" flipV="1">
            <a:off x="4366168" y="4937261"/>
            <a:ext cx="750625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646" name="Straight Arrow Connector 112645"/>
          <p:cNvCxnSpPr>
            <a:stCxn id="46" idx="2"/>
            <a:endCxn id="68" idx="3"/>
          </p:cNvCxnSpPr>
          <p:nvPr/>
        </p:nvCxnSpPr>
        <p:spPr>
          <a:xfrm flipH="1">
            <a:off x="4365610" y="5661724"/>
            <a:ext cx="75118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2648" name="Rectangle 112647"/>
              <p:cNvSpPr/>
              <p:nvPr/>
            </p:nvSpPr>
            <p:spPr>
              <a:xfrm>
                <a:off x="2357140" y="4758998"/>
                <a:ext cx="422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648" name="Rectangle 1126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140" y="4758998"/>
                <a:ext cx="42235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2360845" y="5477058"/>
                <a:ext cx="4172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0845" y="5477058"/>
                <a:ext cx="41729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650" name="Straight Arrow Connector 112649"/>
          <p:cNvCxnSpPr>
            <a:stCxn id="67" idx="1"/>
            <a:endCxn id="112648" idx="3"/>
          </p:cNvCxnSpPr>
          <p:nvPr/>
        </p:nvCxnSpPr>
        <p:spPr>
          <a:xfrm flipH="1">
            <a:off x="2779499" y="4937261"/>
            <a:ext cx="535792" cy="64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653" name="Straight Arrow Connector 112652"/>
          <p:cNvCxnSpPr>
            <a:stCxn id="68" idx="1"/>
            <a:endCxn id="75" idx="3"/>
          </p:cNvCxnSpPr>
          <p:nvPr/>
        </p:nvCxnSpPr>
        <p:spPr>
          <a:xfrm flipH="1">
            <a:off x="2778139" y="5661724"/>
            <a:ext cx="5365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55" name="TextBox 112654"/>
          <p:cNvSpPr txBox="1"/>
          <p:nvPr/>
        </p:nvSpPr>
        <p:spPr>
          <a:xfrm>
            <a:off x="2155989" y="1503130"/>
            <a:ext cx="1111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Plane wave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212596" y="2864161"/>
            <a:ext cx="1180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Point source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56" name="Rectangle 112655"/>
              <p:cNvSpPr/>
              <p:nvPr/>
            </p:nvSpPr>
            <p:spPr>
              <a:xfrm>
                <a:off x="549186" y="3118146"/>
                <a:ext cx="5228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656" name="Rectangle 1126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186" y="3118146"/>
                <a:ext cx="522835" cy="369332"/>
              </a:xfrm>
              <a:prstGeom prst="rect">
                <a:avLst/>
              </a:prstGeom>
              <a:blipFill>
                <a:blip r:embed="rId9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657" name="Rectangle 112656"/>
              <p:cNvSpPr/>
              <p:nvPr/>
            </p:nvSpPr>
            <p:spPr>
              <a:xfrm>
                <a:off x="2229542" y="1746498"/>
                <a:ext cx="9556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657" name="Rectangle 1126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542" y="1746498"/>
                <a:ext cx="955646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Box 85"/>
          <p:cNvSpPr txBox="1"/>
          <p:nvPr/>
        </p:nvSpPr>
        <p:spPr>
          <a:xfrm>
            <a:off x="4662948" y="2079454"/>
            <a:ext cx="1358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Photo-detector</a:t>
            </a:r>
            <a:endParaRPr lang="en-US" sz="1400" dirty="0"/>
          </a:p>
        </p:txBody>
      </p:sp>
      <p:sp>
        <p:nvSpPr>
          <p:cNvPr id="112658" name="Rectangle 112657"/>
          <p:cNvSpPr/>
          <p:nvPr/>
        </p:nvSpPr>
        <p:spPr>
          <a:xfrm>
            <a:off x="7034739" y="3994617"/>
            <a:ext cx="2018112" cy="2327419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Specimen is scanned with the combined beams of a plane wave and a spherical wave in a zigzag manner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562436" y="1286752"/>
            <a:ext cx="981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Specimen</a:t>
            </a:r>
            <a:endParaRPr lang="en-US" sz="1400" dirty="0"/>
          </a:p>
        </p:txBody>
      </p:sp>
      <p:cxnSp>
        <p:nvCxnSpPr>
          <p:cNvPr id="112660" name="Straight Arrow Connector 112659"/>
          <p:cNvCxnSpPr/>
          <p:nvPr/>
        </p:nvCxnSpPr>
        <p:spPr>
          <a:xfrm flipH="1">
            <a:off x="3562436" y="1662769"/>
            <a:ext cx="490680" cy="9349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1" name="Oval 112660"/>
          <p:cNvSpPr/>
          <p:nvPr/>
        </p:nvSpPr>
        <p:spPr>
          <a:xfrm>
            <a:off x="1392726" y="3033023"/>
            <a:ext cx="91440" cy="914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969695" y="4783373"/>
            <a:ext cx="1537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Cosine hologram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1174415" y="5508623"/>
            <a:ext cx="133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Sine hologram</a:t>
            </a:r>
            <a:endParaRPr lang="en-US" sz="1400" dirty="0"/>
          </a:p>
        </p:txBody>
      </p:sp>
      <p:sp>
        <p:nvSpPr>
          <p:cNvPr id="94" name="TextBox 93"/>
          <p:cNvSpPr txBox="1"/>
          <p:nvPr/>
        </p:nvSpPr>
        <p:spPr>
          <a:xfrm>
            <a:off x="322708" y="1998646"/>
            <a:ext cx="1399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Spherical wave</a:t>
            </a:r>
            <a:endParaRPr lang="en-US" sz="1400" dirty="0"/>
          </a:p>
        </p:txBody>
      </p:sp>
      <p:cxnSp>
        <p:nvCxnSpPr>
          <p:cNvPr id="112663" name="Straight Arrow Connector 112662"/>
          <p:cNvCxnSpPr>
            <a:stCxn id="94" idx="2"/>
          </p:cNvCxnSpPr>
          <p:nvPr/>
        </p:nvCxnSpPr>
        <p:spPr>
          <a:xfrm>
            <a:off x="1022579" y="2306423"/>
            <a:ext cx="722755" cy="6791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84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818245" y="271790"/>
            <a:ext cx="5216493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Optical Scanning Holography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58" name="Rectangle 112657"/>
          <p:cNvSpPr/>
          <p:nvPr/>
        </p:nvSpPr>
        <p:spPr>
          <a:xfrm>
            <a:off x="7178722" y="3994617"/>
            <a:ext cx="1596788" cy="2327419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Specimen is scanned with the combined beams in a zigzag manner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2" name="Cloud 61"/>
          <p:cNvSpPr/>
          <p:nvPr/>
        </p:nvSpPr>
        <p:spPr>
          <a:xfrm>
            <a:off x="2879948" y="2420298"/>
            <a:ext cx="586586" cy="870608"/>
          </a:xfrm>
          <a:prstGeom prst="cloud">
            <a:avLst/>
          </a:prstGeom>
          <a:solidFill>
            <a:srgbClr val="00B05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323833" y="2047164"/>
            <a:ext cx="4217158" cy="3875964"/>
          </a:xfrm>
          <a:prstGeom prst="ellipse">
            <a:avLst/>
          </a:prstGeom>
          <a:gradFill flip="none" rotWithShape="1">
            <a:gsLst>
              <a:gs pos="0">
                <a:srgbClr val="0099CC">
                  <a:alpha val="69000"/>
                </a:srgbClr>
              </a:gs>
              <a:gs pos="100000">
                <a:srgbClr val="0099CC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683649" y="1739387"/>
            <a:ext cx="1497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Combined beam</a:t>
            </a:r>
            <a:endParaRPr lang="en-US" sz="14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914400" y="3290906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914400" y="3290906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930277" y="3597777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930277" y="3597777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930277" y="3907625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930277" y="3907625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946154" y="4214496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946154" y="4214496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45022" y="4527115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945022" y="4527115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60899" y="4833986"/>
            <a:ext cx="507251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960899" y="4833986"/>
            <a:ext cx="5072514" cy="308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71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052 -0.01621 L -0.08629 0.00509 L 0.15052 0.02523 L -0.08629 0.04652 L 0.15052 0.06782 L -0.08629 0.08773 L 0.15052 0.10902 L -0.08629 0.12916 L 0.15052 0.15046 L -0.08629 0.17175 L 0.15052 0.19189 L -0.08629 0.21319 L 0.15052 0.2331 L -0.08629 0.25439 L 0.15052 0.27569 L -0.08629 0.29583 L 0.15052 0.31712 " pathEditMode="relative" rAng="5400000" ptsTypes="AAAAAAAAAAAAAAAAA">
                                      <p:cBhvr>
                                        <p:cTn id="6" dur="3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4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818245" y="271790"/>
            <a:ext cx="5216493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Optical Scanning Holography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868497" y="1725739"/>
            <a:ext cx="1547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Combined beam: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2873" y="2125692"/>
                <a:ext cx="6816290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Ψ</m:t>
                      </m:r>
                      <m:d>
                        <m:dPr>
                          <m:ctrl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𝐴𝑒𝑥𝑝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d>
                            <m:dPr>
                              <m:ctrl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m:rPr>
                                  <m:sty m:val="p"/>
                                </m:rPr>
                                <a:rPr lang="el-GR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i="1" dirty="0"/>
                            <m:t>t</m:t>
                          </m:r>
                          <m:r>
                            <m:rPr>
                              <m:nor/>
                            </m:rPr>
                            <a:rPr lang="en-US" i="1" dirty="0"/>
                            <m:t>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𝐵𝑒𝑥𝑝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73" y="2125692"/>
                <a:ext cx="6816290" cy="7087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100383" y="2819164"/>
            <a:ext cx="1111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Plane wave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5387" y="2819164"/>
            <a:ext cx="1399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Spherical wave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72847" y="3457391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10119" y="3955745"/>
                <a:ext cx="36297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⊗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Ψ</m:t>
                              </m:r>
                              <m:d>
                                <m:dPr>
                                  <m:ctrlPr>
                                    <a:rPr lang="el-G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119" y="3955745"/>
                <a:ext cx="3629712" cy="276999"/>
              </a:xfrm>
              <a:prstGeom prst="rect">
                <a:avLst/>
              </a:prstGeom>
              <a:blipFill>
                <a:blip r:embed="rId4"/>
                <a:stretch>
                  <a:fillRect l="-1007" t="-2222" r="-168" b="-2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16449" y="3509327"/>
            <a:ext cx="8382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When the specimen is illuminated with the combined beam, the signal picked up by the photodetector is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1172847" y="460263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10119" y="5100989"/>
                <a:ext cx="5425010" cy="6163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𝐴𝐵𝑠𝑖𝑛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119" y="5100989"/>
                <a:ext cx="5425010" cy="6163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16449" y="4654571"/>
                <a:ext cx="58849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After band-pass filtering tuned at the heterodyne frequency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1400" dirty="0" smtClean="0"/>
                  <a:t>, we have  </a:t>
                </a:r>
                <a:endParaRPr lang="en-US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49" y="4654571"/>
                <a:ext cx="5884944" cy="307777"/>
              </a:xfrm>
              <a:prstGeom prst="rect">
                <a:avLst/>
              </a:prstGeom>
              <a:blipFill>
                <a:blip r:embed="rId6"/>
                <a:stretch>
                  <a:fillRect l="-311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28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577209" y="4483237"/>
            <a:ext cx="401460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82705" y="1480528"/>
            <a:ext cx="75034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Plane wave: phase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shift is identical for the entire plane. However the phase shift varies with different position.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4" name="Parallelogram 3"/>
          <p:cNvSpPr/>
          <p:nvPr/>
        </p:nvSpPr>
        <p:spPr>
          <a:xfrm rot="5400000" flipH="1">
            <a:off x="2199456" y="3255073"/>
            <a:ext cx="1873624" cy="1228165"/>
          </a:xfrm>
          <a:prstGeom prst="parallelogram">
            <a:avLst/>
          </a:prstGeom>
          <a:solidFill>
            <a:schemeClr val="accent5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578003" y="2932343"/>
            <a:ext cx="401460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39271" y="3246108"/>
            <a:ext cx="401460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49837" y="4805970"/>
            <a:ext cx="401460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/>
          <p:cNvSpPr/>
          <p:nvPr/>
        </p:nvSpPr>
        <p:spPr>
          <a:xfrm rot="5400000" flipH="1">
            <a:off x="3745864" y="3255072"/>
            <a:ext cx="1873624" cy="1228165"/>
          </a:xfrm>
          <a:prstGeom prst="parallelogram">
            <a:avLst/>
          </a:prstGeom>
          <a:solidFill>
            <a:srgbClr val="FFC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lelogram 20"/>
          <p:cNvSpPr/>
          <p:nvPr/>
        </p:nvSpPr>
        <p:spPr>
          <a:xfrm rot="5400000" flipH="1">
            <a:off x="729251" y="3255071"/>
            <a:ext cx="1873624" cy="1228165"/>
          </a:xfrm>
          <a:prstGeom prst="parallelogram">
            <a:avLst/>
          </a:prstGeom>
          <a:solidFill>
            <a:srgbClr val="7030A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75145" y="3684487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0</a:t>
            </a:r>
            <a:endParaRPr lang="en-US" i="1" dirty="0">
              <a:latin typeface="Symbol" pitchFamily="18" charset="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82365" y="3712268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1</a:t>
            </a:r>
            <a:endParaRPr lang="en-US" i="1" dirty="0">
              <a:latin typeface="Symbol" pitchFamily="18" charset="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81408" y="3712268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i="1" baseline="-25000" dirty="0" smtClean="0">
                <a:solidFill>
                  <a:schemeClr val="bg1"/>
                </a:solidFill>
                <a:latin typeface="Symbol" pitchFamily="18" charset="2"/>
              </a:rPr>
              <a:t>2</a:t>
            </a:r>
            <a:endParaRPr lang="en-US" i="1" baseline="-25000" dirty="0">
              <a:latin typeface="Symbol" pitchFamily="18" charset="2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82704" y="5622223"/>
            <a:ext cx="75034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On-axis (inline) hologram: A hologram that is illuminated by a plane wave that is parallel to it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73250" y="2244334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Hologram plane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8532003" y="3466221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2</a:t>
            </a:r>
            <a:endParaRPr lang="en-US" baseline="-25000" dirty="0">
              <a:latin typeface="Symbol" pitchFamily="18" charset="2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30644" y="3033208"/>
            <a:ext cx="49306" cy="1192305"/>
          </a:xfrm>
          <a:prstGeom prst="rect">
            <a:avLst/>
          </a:prstGeom>
          <a:solidFill>
            <a:srgbClr val="99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endCxn id="28" idx="0"/>
          </p:cNvCxnSpPr>
          <p:nvPr/>
        </p:nvCxnSpPr>
        <p:spPr>
          <a:xfrm>
            <a:off x="6535271" y="3033208"/>
            <a:ext cx="20200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378198" y="4274810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0</a:t>
            </a:r>
            <a:endParaRPr lang="en-US" baseline="-25000" dirty="0">
              <a:latin typeface="Symbol" pitchFamily="18" charset="2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90510" y="2065952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sideview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12" idx="2"/>
            <a:endCxn id="20" idx="2"/>
          </p:cNvCxnSpPr>
          <p:nvPr/>
        </p:nvCxnSpPr>
        <p:spPr>
          <a:xfrm flipH="1">
            <a:off x="4682676" y="2613666"/>
            <a:ext cx="97233" cy="472198"/>
          </a:xfrm>
          <a:prstGeom prst="straightConnector1">
            <a:avLst/>
          </a:prstGeom>
          <a:ln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535271" y="3629360"/>
            <a:ext cx="20200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535271" y="4210721"/>
            <a:ext cx="20200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6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596061" y="3965610"/>
            <a:ext cx="3849674" cy="157905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82705" y="1480528"/>
            <a:ext cx="75034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Off-axis plane wave: phase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shift is identical for the entire plane. However the phase shift varies with different position.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10906" y="2330819"/>
            <a:ext cx="3734829" cy="1634791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3732" y="2779054"/>
            <a:ext cx="3554631" cy="1488141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4486825"/>
            <a:ext cx="3653243" cy="149711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/>
          <p:cNvSpPr/>
          <p:nvPr/>
        </p:nvSpPr>
        <p:spPr>
          <a:xfrm rot="5400000" flipH="1">
            <a:off x="3599789" y="4199959"/>
            <a:ext cx="1873624" cy="1228165"/>
          </a:xfrm>
          <a:prstGeom prst="parallelogram">
            <a:avLst/>
          </a:prstGeom>
          <a:solidFill>
            <a:srgbClr val="FFC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lelogram 20"/>
          <p:cNvSpPr/>
          <p:nvPr/>
        </p:nvSpPr>
        <p:spPr>
          <a:xfrm rot="5400000" flipH="1">
            <a:off x="616665" y="2951623"/>
            <a:ext cx="1958789" cy="1228165"/>
          </a:xfrm>
          <a:prstGeom prst="parallelogram">
            <a:avLst/>
          </a:prstGeom>
          <a:solidFill>
            <a:srgbClr val="7030A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894735" y="399072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endParaRPr lang="en-US" i="1" baseline="-25000" dirty="0">
              <a:latin typeface="Symbol" pitchFamily="18" charset="2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184776" y="3464850"/>
            <a:ext cx="49306" cy="1192305"/>
          </a:xfrm>
          <a:prstGeom prst="rect">
            <a:avLst/>
          </a:prstGeom>
          <a:solidFill>
            <a:srgbClr val="99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endCxn id="26" idx="0"/>
          </p:cNvCxnSpPr>
          <p:nvPr/>
        </p:nvCxnSpPr>
        <p:spPr>
          <a:xfrm>
            <a:off x="5880847" y="2259106"/>
            <a:ext cx="2328582" cy="1205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831541" y="3464850"/>
            <a:ext cx="2353235" cy="1205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956745" y="3075663"/>
            <a:ext cx="381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0</a:t>
            </a:r>
            <a:endParaRPr lang="en-US" baseline="-25000" dirty="0">
              <a:latin typeface="Symbol" pitchFamily="18" charset="2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5831540" y="2876785"/>
            <a:ext cx="2353235" cy="1205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344642" y="2497594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sideview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41682" y="6130081"/>
            <a:ext cx="3736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phase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shift is identical horizontally 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189582" y="5144842"/>
            <a:ext cx="233487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Vertically, phase shift</a:t>
            </a:r>
          </a:p>
          <a:p>
            <a:endParaRPr lang="en-US" dirty="0">
              <a:solidFill>
                <a:schemeClr val="bg1"/>
              </a:solidFill>
              <a:latin typeface="Arial" pitchFamily="34" charset="0"/>
              <a:ea typeface="Times New Roman" pitchFamily="18" charset="0"/>
            </a:endParaRPr>
          </a:p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q = q</a:t>
            </a:r>
            <a:r>
              <a:rPr lang="en-US" baseline="-25000" dirty="0" smtClean="0">
                <a:solidFill>
                  <a:schemeClr val="bg1"/>
                </a:solidFill>
                <a:latin typeface="Symbol" pitchFamily="18" charset="2"/>
              </a:rPr>
              <a:t>0 </a:t>
            </a:r>
            <a:r>
              <a:rPr lang="en-US" dirty="0" smtClean="0">
                <a:solidFill>
                  <a:schemeClr val="bg1"/>
                </a:solidFill>
                <a:latin typeface="Symbol" pitchFamily="18" charset="2"/>
              </a:rPr>
              <a:t> + </a:t>
            </a:r>
            <a:r>
              <a:rPr lang="en-US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US" i="1" dirty="0" err="1">
                <a:solidFill>
                  <a:schemeClr val="bg1"/>
                </a:solidFill>
                <a:latin typeface="Symbol" pitchFamily="18" charset="2"/>
              </a:rPr>
              <a:t>a</a:t>
            </a:r>
            <a:endParaRPr lang="en-US" i="1" baseline="-25000" dirty="0">
              <a:latin typeface="Symbol" pitchFamily="18" charset="2"/>
            </a:endParaRPr>
          </a:p>
          <a:p>
            <a:endParaRPr lang="en-US" baseline="-25000" dirty="0">
              <a:latin typeface="Symbol" pitchFamily="18" charset="2"/>
            </a:endParaRPr>
          </a:p>
          <a:p>
            <a:endParaRPr lang="en-US" i="1" baseline="-25000" dirty="0">
              <a:latin typeface="Symbol" pitchFamily="18" charset="2"/>
            </a:endParaRPr>
          </a:p>
          <a:p>
            <a:endParaRPr lang="en-US" i="1" baseline="-25000" dirty="0">
              <a:latin typeface="Symbol" pitchFamily="18" charset="2"/>
            </a:endParaRPr>
          </a:p>
          <a:p>
            <a:endParaRPr lang="en-US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</a:endParaRPr>
          </a:p>
          <a:p>
            <a:endParaRPr lang="en-US" dirty="0">
              <a:solidFill>
                <a:schemeClr val="bg1"/>
              </a:solidFill>
              <a:latin typeface="Arial" pitchFamily="34" charset="0"/>
            </a:endParaRPr>
          </a:p>
          <a:p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8524452" y="4536445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y</a:t>
            </a:r>
            <a:endParaRPr lang="en-US" i="1" dirty="0"/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8637303" y="3444995"/>
            <a:ext cx="0" cy="109145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6" idx="0"/>
          </p:cNvCxnSpPr>
          <p:nvPr/>
        </p:nvCxnSpPr>
        <p:spPr>
          <a:xfrm>
            <a:off x="8209429" y="3464850"/>
            <a:ext cx="7388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938815" y="3464850"/>
            <a:ext cx="252684" cy="500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583271" y="537882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589054" y="4667321"/>
            <a:ext cx="16060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7494448" y="4360052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Symbol" pitchFamily="18" charset="2"/>
              </a:rPr>
              <a:t>a</a:t>
            </a:r>
            <a:endParaRPr lang="en-US" i="1" baseline="-25000" dirty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9253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82705" y="1480528"/>
            <a:ext cx="75034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hangingPunct="0"/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Off-axis hologram: Reconstructed image and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twin image are separated by angle 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ymbol" pitchFamily="18" charset="2"/>
                <a:ea typeface="Times New Roman" pitchFamily="18" charset="0"/>
              </a:rPr>
              <a:t>a.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However, the 2 images will overlapped when is small or zero (inline hologram)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auto">
          <a:xfrm>
            <a:off x="134565" y="3765551"/>
            <a:ext cx="576263" cy="503237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 flipH="1">
            <a:off x="890215" y="2759076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0"/>
          <p:cNvSpPr>
            <a:spLocks noChangeShapeType="1"/>
          </p:cNvSpPr>
          <p:nvPr/>
        </p:nvSpPr>
        <p:spPr bwMode="auto">
          <a:xfrm flipH="1">
            <a:off x="890215" y="3011488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1"/>
          <p:cNvSpPr>
            <a:spLocks noChangeShapeType="1"/>
          </p:cNvSpPr>
          <p:nvPr/>
        </p:nvSpPr>
        <p:spPr bwMode="auto">
          <a:xfrm flipH="1">
            <a:off x="890215" y="3262313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710828" y="3802063"/>
            <a:ext cx="2808287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0828" y="3981451"/>
            <a:ext cx="2808287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710828" y="4197351"/>
            <a:ext cx="28067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5"/>
          <p:cNvSpPr>
            <a:spLocks noChangeShapeType="1"/>
          </p:cNvSpPr>
          <p:nvPr/>
        </p:nvSpPr>
        <p:spPr bwMode="auto">
          <a:xfrm>
            <a:off x="2474540" y="2757488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>
            <a:off x="2474540" y="3009901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7"/>
          <p:cNvSpPr>
            <a:spLocks noChangeShapeType="1"/>
          </p:cNvSpPr>
          <p:nvPr/>
        </p:nvSpPr>
        <p:spPr bwMode="auto">
          <a:xfrm>
            <a:off x="2474540" y="3260726"/>
            <a:ext cx="1044575" cy="863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2114178" y="2830513"/>
            <a:ext cx="252412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1863353" y="2355851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Laser</a:t>
            </a: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3555628" y="3441701"/>
            <a:ext cx="21590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18615" y="3890590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Symbol" pitchFamily="18" charset="2"/>
                <a:ea typeface="Times New Roman" pitchFamily="18" charset="0"/>
              </a:rPr>
              <a:t>a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4758673" y="4747839"/>
            <a:ext cx="144462" cy="1082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504673" y="6008314"/>
            <a:ext cx="687387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Display</a:t>
            </a:r>
          </a:p>
          <a:p>
            <a:pPr algn="ctr">
              <a:defRPr/>
            </a:pPr>
            <a:r>
              <a:rPr lang="en-US" sz="1200" i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i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u,v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47373" y="4944689"/>
            <a:ext cx="15113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247373" y="5630489"/>
            <a:ext cx="15113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283885" y="5151064"/>
            <a:ext cx="1006475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Plane Wave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V="1">
            <a:off x="4903135" y="4223964"/>
            <a:ext cx="2305050" cy="720725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4903135" y="4900239"/>
            <a:ext cx="2305050" cy="720725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be 61"/>
          <p:cNvSpPr/>
          <p:nvPr/>
        </p:nvSpPr>
        <p:spPr>
          <a:xfrm>
            <a:off x="6331885" y="4630364"/>
            <a:ext cx="227013" cy="26987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4934885" y="5630489"/>
            <a:ext cx="2303463" cy="71755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4868210" y="4944689"/>
            <a:ext cx="2303463" cy="72072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be 64"/>
          <p:cNvSpPr/>
          <p:nvPr/>
        </p:nvSpPr>
        <p:spPr>
          <a:xfrm>
            <a:off x="6310618" y="5637979"/>
            <a:ext cx="227037" cy="271264"/>
          </a:xfrm>
          <a:prstGeom prst="cube">
            <a:avLst/>
          </a:prstGeom>
          <a:ln>
            <a:noFill/>
          </a:ln>
          <a:effectLst>
            <a:glow rad="228600">
              <a:schemeClr val="accent5">
                <a:lumMod val="7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7381223" y="4246189"/>
            <a:ext cx="1173162" cy="463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Reconstructed</a:t>
            </a:r>
          </a:p>
          <a:p>
            <a:pPr algn="ctr"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image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370110" y="5817814"/>
            <a:ext cx="96043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Defocused </a:t>
            </a:r>
          </a:p>
          <a:p>
            <a:pPr algn="ctr"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twin</a:t>
            </a:r>
          </a:p>
          <a:p>
            <a:pPr algn="ctr"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image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934885" y="4944689"/>
            <a:ext cx="2915444" cy="68580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61000">
                <a:srgbClr val="7030A0">
                  <a:alpha val="16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7533623" y="5147889"/>
            <a:ext cx="406400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DC</a:t>
            </a:r>
          </a:p>
        </p:txBody>
      </p:sp>
      <p:sp>
        <p:nvSpPr>
          <p:cNvPr id="5" name="Rectangle 4"/>
          <p:cNvSpPr/>
          <p:nvPr/>
        </p:nvSpPr>
        <p:spPr>
          <a:xfrm>
            <a:off x="6223299" y="5102129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Symbol" pitchFamily="18" charset="2"/>
                <a:ea typeface="Times New Roman" pitchFamily="18" charset="0"/>
              </a:rPr>
              <a:t>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07173" y="2430180"/>
            <a:ext cx="42513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</a:rPr>
              <a:t>The value of </a:t>
            </a:r>
            <a:r>
              <a:rPr lang="en-US" sz="1600" dirty="0">
                <a:solidFill>
                  <a:schemeClr val="bg1"/>
                </a:solidFill>
                <a:latin typeface="Symbol" pitchFamily="18" charset="2"/>
                <a:ea typeface="Times New Roman" pitchFamily="18" charset="0"/>
              </a:rPr>
              <a:t>a </a:t>
            </a:r>
            <a:r>
              <a:rPr lang="en-US" sz="1600" dirty="0" smtClean="0">
                <a:solidFill>
                  <a:schemeClr val="bg1"/>
                </a:solidFill>
                <a:latin typeface="Symbol" pitchFamily="18" charset="2"/>
                <a:ea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</a:rPr>
              <a:t>is limited by the pixel size, only about 1.5 degree with pixel size = 10um. Current SLM size is between 3.4 to 18 micron, so </a:t>
            </a:r>
            <a:r>
              <a:rPr lang="en-US" sz="1600" dirty="0" smtClean="0">
                <a:solidFill>
                  <a:schemeClr val="bg1"/>
                </a:solidFill>
                <a:latin typeface="Symbol" pitchFamily="18" charset="2"/>
                <a:ea typeface="Times New Roman" pitchFamily="18" charset="0"/>
              </a:rPr>
              <a:t>a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</a:rPr>
              <a:t>is pretty small.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771528" y="3722969"/>
            <a:ext cx="2414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</a:rPr>
              <a:t>Camera or </a:t>
            </a:r>
            <a:r>
              <a:rPr lang="en-US" sz="1400" dirty="0" err="1" smtClean="0">
                <a:solidFill>
                  <a:schemeClr val="bg1"/>
                </a:solidFill>
                <a:latin typeface="Arial" pitchFamily="34" charset="0"/>
              </a:rPr>
              <a:t>photofilm</a:t>
            </a:r>
            <a:endParaRPr lang="en-US" sz="1400" dirty="0" smtClean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Arial" pitchFamily="34" charset="0"/>
              </a:rPr>
              <a:t>which only records intensity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0511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rgbClr val="0000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82705" y="1480528"/>
            <a:ext cx="75034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hangingPunct="0"/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Inline or on-axis hologram: does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not rely on the angle of the illumination beam, but need to suppress the twin image. But is that possible?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auto">
          <a:xfrm>
            <a:off x="2465389" y="3962821"/>
            <a:ext cx="576263" cy="503237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3041652" y="3999333"/>
            <a:ext cx="2808287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3041652" y="4178721"/>
            <a:ext cx="2808287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041652" y="4394621"/>
            <a:ext cx="28067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15"/>
          <p:cNvSpPr>
            <a:spLocks noChangeShapeType="1"/>
          </p:cNvSpPr>
          <p:nvPr/>
        </p:nvSpPr>
        <p:spPr bwMode="auto">
          <a:xfrm flipV="1">
            <a:off x="4715436" y="3818358"/>
            <a:ext cx="1134503" cy="158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16"/>
          <p:cNvSpPr>
            <a:spLocks noChangeShapeType="1"/>
          </p:cNvSpPr>
          <p:nvPr/>
        </p:nvSpPr>
        <p:spPr bwMode="auto">
          <a:xfrm>
            <a:off x="4715436" y="4070771"/>
            <a:ext cx="1134504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17"/>
          <p:cNvSpPr>
            <a:spLocks noChangeShapeType="1"/>
          </p:cNvSpPr>
          <p:nvPr/>
        </p:nvSpPr>
        <p:spPr bwMode="auto">
          <a:xfrm flipV="1">
            <a:off x="4715436" y="4321595"/>
            <a:ext cx="1134504" cy="158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329709" y="4087860"/>
            <a:ext cx="252412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4150659" y="3171686"/>
            <a:ext cx="75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chemeClr val="bg1"/>
                </a:solidFill>
              </a:rPr>
              <a:t>Laser</a:t>
            </a: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5886452" y="3638971"/>
            <a:ext cx="21590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 flipV="1">
            <a:off x="3105555" y="3819945"/>
            <a:ext cx="1134503" cy="158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6"/>
          <p:cNvSpPr>
            <a:spLocks noChangeShapeType="1"/>
          </p:cNvSpPr>
          <p:nvPr/>
        </p:nvSpPr>
        <p:spPr bwMode="auto">
          <a:xfrm>
            <a:off x="3105555" y="4072358"/>
            <a:ext cx="1134504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7"/>
          <p:cNvSpPr>
            <a:spLocks noChangeShapeType="1"/>
          </p:cNvSpPr>
          <p:nvPr/>
        </p:nvSpPr>
        <p:spPr bwMode="auto">
          <a:xfrm flipV="1">
            <a:off x="3105555" y="4323182"/>
            <a:ext cx="1134504" cy="158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 type="arrow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2705" y="5242576"/>
            <a:ext cx="8135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Consider a plane wave that is parallel to the hologram, and having a constant phase shift </a:t>
            </a:r>
            <a:r>
              <a:rPr lang="en-US" sz="1600" dirty="0">
                <a:solidFill>
                  <a:schemeClr val="bg1">
                    <a:lumMod val="95000"/>
                  </a:schemeClr>
                </a:solidFill>
                <a:latin typeface="Symbol" pitchFamily="18" charset="2"/>
                <a:cs typeface="Times New Roman" pitchFamily="18" charset="0"/>
              </a:rPr>
              <a:t>p</a:t>
            </a:r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</a:rPr>
              <a:t>on every point on the hologram plane.</a:t>
            </a:r>
            <a:endParaRPr lang="en-US" sz="16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96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292504" y="76200"/>
            <a:ext cx="7075976" cy="95410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objects:</a:t>
            </a:r>
          </a:p>
          <a:p>
            <a:pPr algn="ctr" eaLnBrk="1" hangingPunct="1"/>
            <a:r>
              <a:rPr lang="en-US" sz="2800" b="1" dirty="0" err="1" smtClean="0">
                <a:solidFill>
                  <a:srgbClr val="000066"/>
                </a:solidFill>
              </a:rPr>
              <a:t>Interferogram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54306" y="1708269"/>
            <a:ext cx="523538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Mixing object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wave and reference wave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96229"/>
              </p:ext>
            </p:extLst>
          </p:nvPr>
        </p:nvGraphicFramePr>
        <p:xfrm>
          <a:off x="365125" y="2189163"/>
          <a:ext cx="8412163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3" name="Equation" r:id="rId4" imgW="5613120" imgH="1600200" progId="Equation.3">
                  <p:embed/>
                </p:oleObj>
              </mc:Choice>
              <mc:Fallback>
                <p:oleObj name="Equation" r:id="rId4" imgW="5613120" imgH="1600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5125" y="2189163"/>
                        <a:ext cx="8412163" cy="240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399" y="1313495"/>
            <a:ext cx="862568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happen when 2 complex-valued pixel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(from object wave)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(from reference wave) are summed up in the camera?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intensity detected by the camera is equal to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which can be expressed 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0192" y="5711082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plane wave has identical phase all over the entire plane, and the 4 phases added to the reference  wave are 0, </a:t>
            </a:r>
            <a:r>
              <a:rPr lang="en-US" dirty="0" smtClean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/2,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3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/2.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190" y="4692045"/>
            <a:ext cx="862568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Note that the imaginary component is lost. PSH captures a complex-values hologram by mixing the object wave (i.e. pixel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with 4 reference waves, each with a different phase angle. This results in 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interferograms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8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316808" y="4841409"/>
            <a:ext cx="4695429" cy="16954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159" y="4841409"/>
            <a:ext cx="3905250" cy="16954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372830"/>
              </p:ext>
            </p:extLst>
          </p:nvPr>
        </p:nvGraphicFramePr>
        <p:xfrm>
          <a:off x="887413" y="2601913"/>
          <a:ext cx="240030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82" name="Equation" r:id="rId4" imgW="1600200" imgH="1396800" progId="Equation.3">
                  <p:embed/>
                </p:oleObj>
              </mc:Choice>
              <mc:Fallback>
                <p:oleObj name="Equation" r:id="rId4" imgW="1600200" imgH="1396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7413" y="2601913"/>
                        <a:ext cx="2400300" cy="209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9159" y="1454718"/>
            <a:ext cx="862568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plane wave has identical phase all over the entire plane, we assume that the 4 phases to be 0, </a:t>
            </a:r>
            <a:r>
              <a:rPr lang="en-US" dirty="0" smtClean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/2,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3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/2. Assuming the magnitude of B (reference) is unity and considerably larger than the magnitude of A, and dropping the latter as it is just a DC term, we have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860670"/>
              </p:ext>
            </p:extLst>
          </p:nvPr>
        </p:nvGraphicFramePr>
        <p:xfrm>
          <a:off x="259159" y="4841409"/>
          <a:ext cx="390525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83" name="Equation" r:id="rId6" imgW="2603160" imgH="1054080" progId="Equation.3">
                  <p:embed/>
                </p:oleObj>
              </mc:Choice>
              <mc:Fallback>
                <p:oleObj name="Equation" r:id="rId6" imgW="2603160" imgH="10540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159" y="4841409"/>
                        <a:ext cx="3905250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243268"/>
              </p:ext>
            </p:extLst>
          </p:nvPr>
        </p:nvGraphicFramePr>
        <p:xfrm>
          <a:off x="4287838" y="4841409"/>
          <a:ext cx="4724400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84" name="Equation" r:id="rId8" imgW="3149280" imgH="1130040" progId="Equation.3">
                  <p:embed/>
                </p:oleObj>
              </mc:Choice>
              <mc:Fallback>
                <p:oleObj name="Equation" r:id="rId8" imgW="3149280" imgH="1130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4841409"/>
                        <a:ext cx="4724400" cy="1695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682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4210049" y="1506538"/>
            <a:ext cx="4695429" cy="16954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06538"/>
            <a:ext cx="3905250" cy="169545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517205"/>
              </p:ext>
            </p:extLst>
          </p:nvPr>
        </p:nvGraphicFramePr>
        <p:xfrm>
          <a:off x="152400" y="1506538"/>
          <a:ext cx="390525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4" name="Equation" r:id="rId4" imgW="2603160" imgH="1054080" progId="Equation.3">
                  <p:embed/>
                </p:oleObj>
              </mc:Choice>
              <mc:Fallback>
                <p:oleObj name="Equation" r:id="rId4" imgW="2603160" imgH="1054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06538"/>
                        <a:ext cx="3905250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52338"/>
              </p:ext>
            </p:extLst>
          </p:nvPr>
        </p:nvGraphicFramePr>
        <p:xfrm>
          <a:off x="4181079" y="1506538"/>
          <a:ext cx="4724400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5" name="Equation" r:id="rId6" imgW="3149280" imgH="1130040" progId="Equation.3">
                  <p:embed/>
                </p:oleObj>
              </mc:Choice>
              <mc:Fallback>
                <p:oleObj name="Equation" r:id="rId6" imgW="3149280" imgH="1130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079" y="1506538"/>
                        <a:ext cx="4724400" cy="1695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996867"/>
              </p:ext>
            </p:extLst>
          </p:nvPr>
        </p:nvGraphicFramePr>
        <p:xfrm>
          <a:off x="2105025" y="3705225"/>
          <a:ext cx="5010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96" name="Equation" r:id="rId8" imgW="3340080" imgH="431640" progId="Equation.3">
                  <p:embed/>
                </p:oleObj>
              </mc:Choice>
              <mc:Fallback>
                <p:oleObj name="Equation" r:id="rId8" imgW="334008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3705225"/>
                        <a:ext cx="50101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18201" y="4724965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Apart from the phase shift of the reference plane wave, which does not affect the hologram, the complex-valued object wave is recovered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30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-76200"/>
            <a:ext cx="9144000" cy="1219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755" name="Picture 3" descr="city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6096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525587" y="271790"/>
            <a:ext cx="6955750" cy="52322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000066"/>
                </a:solidFill>
              </a:rPr>
              <a:t>Capturing hologram of physical objects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038530"/>
              </p:ext>
            </p:extLst>
          </p:nvPr>
        </p:nvGraphicFramePr>
        <p:xfrm>
          <a:off x="2105024" y="1759884"/>
          <a:ext cx="5010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7" name="Equation" r:id="rId4" imgW="3340080" imgH="431640" progId="Equation.3">
                  <p:embed/>
                </p:oleObj>
              </mc:Choice>
              <mc:Fallback>
                <p:oleObj name="Equation" r:id="rId4" imgW="3340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4" y="1759884"/>
                        <a:ext cx="501015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18200" y="3281647"/>
            <a:ext cx="862568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Extending it to the entire hologram by applying the same equations to all the pixels, and without loss of generality assuming </a:t>
            </a:r>
            <a:r>
              <a:rPr lang="en-US" i="1" dirty="0">
                <a:latin typeface="Symbol" pitchFamily="18" charset="2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=0, the object wave of the specimen is fully recovered.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661844"/>
              </p:ext>
            </p:extLst>
          </p:nvPr>
        </p:nvGraphicFramePr>
        <p:xfrm>
          <a:off x="435290" y="4494213"/>
          <a:ext cx="8191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8" name="Equation" r:id="rId6" imgW="5460840" imgH="431640" progId="Equation.3">
                  <p:embed/>
                </p:oleObj>
              </mc:Choice>
              <mc:Fallback>
                <p:oleObj name="Equation" r:id="rId6" imgW="546084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0" y="4494213"/>
                        <a:ext cx="8191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59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15896</TotalTime>
  <Words>1108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Symbol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ChuChu</dc:creator>
  <cp:lastModifiedBy>Dr. TSANG Wai Ming Peter</cp:lastModifiedBy>
  <cp:revision>289</cp:revision>
  <dcterms:created xsi:type="dcterms:W3CDTF">2009-04-13T04:03:58Z</dcterms:created>
  <dcterms:modified xsi:type="dcterms:W3CDTF">2020-01-09T08:56:56Z</dcterms:modified>
</cp:coreProperties>
</file>