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24" r:id="rId3"/>
    <p:sldId id="325" r:id="rId4"/>
    <p:sldId id="326" r:id="rId5"/>
    <p:sldId id="327" r:id="rId6"/>
    <p:sldId id="328" r:id="rId7"/>
    <p:sldId id="329" r:id="rId8"/>
    <p:sldId id="330" r:id="rId9"/>
    <p:sldId id="323" r:id="rId10"/>
    <p:sldId id="312" r:id="rId11"/>
    <p:sldId id="313" r:id="rId12"/>
    <p:sldId id="314" r:id="rId13"/>
    <p:sldId id="315" r:id="rId14"/>
    <p:sldId id="316" r:id="rId15"/>
    <p:sldId id="317" r:id="rId16"/>
    <p:sldId id="318" r:id="rId17"/>
    <p:sldId id="319" r:id="rId18"/>
    <p:sldId id="320" r:id="rId19"/>
    <p:sldId id="321" r:id="rId20"/>
    <p:sldId id="322" r:id="rId21"/>
    <p:sldId id="306" r:id="rId22"/>
    <p:sldId id="285" r:id="rId23"/>
    <p:sldId id="286" r:id="rId24"/>
    <p:sldId id="308" r:id="rId25"/>
    <p:sldId id="287" r:id="rId26"/>
    <p:sldId id="257" r:id="rId27"/>
    <p:sldId id="259" r:id="rId28"/>
    <p:sldId id="288" r:id="rId29"/>
    <p:sldId id="290" r:id="rId30"/>
    <p:sldId id="291" r:id="rId31"/>
    <p:sldId id="292" r:id="rId32"/>
    <p:sldId id="293" r:id="rId33"/>
    <p:sldId id="295" r:id="rId34"/>
    <p:sldId id="29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99"/>
    <a:srgbClr val="C0C0C0"/>
    <a:srgbClr val="000000"/>
    <a:srgbClr val="660066"/>
    <a:srgbClr val="8E0000"/>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snapToObjects="1">
      <p:cViewPr varScale="1">
        <p:scale>
          <a:sx n="59" d="100"/>
          <a:sy n="59" d="100"/>
        </p:scale>
        <p:origin x="1428"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BFB514-AE3A-4E0E-9D46-CE820144DAED}" type="slidenum">
              <a:rPr lang="en-US"/>
              <a:pPr>
                <a:defRPr/>
              </a:pPr>
              <a:t>‹#›</a:t>
            </a:fld>
            <a:endParaRPr lang="en-US"/>
          </a:p>
        </p:txBody>
      </p:sp>
    </p:spTree>
    <p:extLst>
      <p:ext uri="{BB962C8B-B14F-4D97-AF65-F5344CB8AC3E}">
        <p14:creationId xmlns:p14="http://schemas.microsoft.com/office/powerpoint/2010/main" val="203171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995BF8-5E14-4FEB-8197-8D6E54ED9B39}" type="slidenum">
              <a:rPr lang="en-US"/>
              <a:pPr>
                <a:defRPr/>
              </a:pPr>
              <a:t>‹#›</a:t>
            </a:fld>
            <a:endParaRPr lang="en-US"/>
          </a:p>
        </p:txBody>
      </p:sp>
    </p:spTree>
    <p:extLst>
      <p:ext uri="{BB962C8B-B14F-4D97-AF65-F5344CB8AC3E}">
        <p14:creationId xmlns:p14="http://schemas.microsoft.com/office/powerpoint/2010/main" val="316071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126673-A8EA-405A-87FE-51C98186D3F5}" type="slidenum">
              <a:rPr lang="en-US"/>
              <a:pPr>
                <a:defRPr/>
              </a:pPr>
              <a:t>‹#›</a:t>
            </a:fld>
            <a:endParaRPr lang="en-US"/>
          </a:p>
        </p:txBody>
      </p:sp>
    </p:spTree>
    <p:extLst>
      <p:ext uri="{BB962C8B-B14F-4D97-AF65-F5344CB8AC3E}">
        <p14:creationId xmlns:p14="http://schemas.microsoft.com/office/powerpoint/2010/main" val="270241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EBDD02-0869-46F9-BBCC-6DBC9BD9B886}" type="slidenum">
              <a:rPr lang="en-US"/>
              <a:pPr>
                <a:defRPr/>
              </a:pPr>
              <a:t>‹#›</a:t>
            </a:fld>
            <a:endParaRPr lang="en-US"/>
          </a:p>
        </p:txBody>
      </p:sp>
    </p:spTree>
    <p:extLst>
      <p:ext uri="{BB962C8B-B14F-4D97-AF65-F5344CB8AC3E}">
        <p14:creationId xmlns:p14="http://schemas.microsoft.com/office/powerpoint/2010/main" val="41400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59129A-5BB1-424D-A16F-9310FB7538FA}" type="slidenum">
              <a:rPr lang="en-US"/>
              <a:pPr>
                <a:defRPr/>
              </a:pPr>
              <a:t>‹#›</a:t>
            </a:fld>
            <a:endParaRPr lang="en-US"/>
          </a:p>
        </p:txBody>
      </p:sp>
    </p:spTree>
    <p:extLst>
      <p:ext uri="{BB962C8B-B14F-4D97-AF65-F5344CB8AC3E}">
        <p14:creationId xmlns:p14="http://schemas.microsoft.com/office/powerpoint/2010/main" val="242869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AF10-8924-4CAC-9C90-4695B2FF0005}" type="slidenum">
              <a:rPr lang="en-US"/>
              <a:pPr>
                <a:defRPr/>
              </a:pPr>
              <a:t>‹#›</a:t>
            </a:fld>
            <a:endParaRPr lang="en-US"/>
          </a:p>
        </p:txBody>
      </p:sp>
    </p:spTree>
    <p:extLst>
      <p:ext uri="{BB962C8B-B14F-4D97-AF65-F5344CB8AC3E}">
        <p14:creationId xmlns:p14="http://schemas.microsoft.com/office/powerpoint/2010/main" val="246332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935D4E-C948-4364-9527-320E4E8A3FB2}" type="slidenum">
              <a:rPr lang="en-US"/>
              <a:pPr>
                <a:defRPr/>
              </a:pPr>
              <a:t>‹#›</a:t>
            </a:fld>
            <a:endParaRPr lang="en-US"/>
          </a:p>
        </p:txBody>
      </p:sp>
    </p:spTree>
    <p:extLst>
      <p:ext uri="{BB962C8B-B14F-4D97-AF65-F5344CB8AC3E}">
        <p14:creationId xmlns:p14="http://schemas.microsoft.com/office/powerpoint/2010/main" val="108933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CEE447-8BA6-478A-A542-9CCA32042DD0}" type="slidenum">
              <a:rPr lang="en-US"/>
              <a:pPr>
                <a:defRPr/>
              </a:pPr>
              <a:t>‹#›</a:t>
            </a:fld>
            <a:endParaRPr lang="en-US"/>
          </a:p>
        </p:txBody>
      </p:sp>
    </p:spTree>
    <p:extLst>
      <p:ext uri="{BB962C8B-B14F-4D97-AF65-F5344CB8AC3E}">
        <p14:creationId xmlns:p14="http://schemas.microsoft.com/office/powerpoint/2010/main" val="172380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D4F76F-6D3F-40A8-8F92-9AD62E5A0C31}" type="slidenum">
              <a:rPr lang="en-US"/>
              <a:pPr>
                <a:defRPr/>
              </a:pPr>
              <a:t>‹#›</a:t>
            </a:fld>
            <a:endParaRPr lang="en-US"/>
          </a:p>
        </p:txBody>
      </p:sp>
    </p:spTree>
    <p:extLst>
      <p:ext uri="{BB962C8B-B14F-4D97-AF65-F5344CB8AC3E}">
        <p14:creationId xmlns:p14="http://schemas.microsoft.com/office/powerpoint/2010/main" val="82492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D6139D-FBA7-4A25-A6CF-A6EEAAEF2D23}" type="slidenum">
              <a:rPr lang="en-US"/>
              <a:pPr>
                <a:defRPr/>
              </a:pPr>
              <a:t>‹#›</a:t>
            </a:fld>
            <a:endParaRPr lang="en-US"/>
          </a:p>
        </p:txBody>
      </p:sp>
    </p:spTree>
    <p:extLst>
      <p:ext uri="{BB962C8B-B14F-4D97-AF65-F5344CB8AC3E}">
        <p14:creationId xmlns:p14="http://schemas.microsoft.com/office/powerpoint/2010/main" val="341016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305335-4F79-4089-A45F-585F9B6B027B}" type="slidenum">
              <a:rPr lang="en-US"/>
              <a:pPr>
                <a:defRPr/>
              </a:pPr>
              <a:t>‹#›</a:t>
            </a:fld>
            <a:endParaRPr lang="en-US"/>
          </a:p>
        </p:txBody>
      </p:sp>
    </p:spTree>
    <p:extLst>
      <p:ext uri="{BB962C8B-B14F-4D97-AF65-F5344CB8AC3E}">
        <p14:creationId xmlns:p14="http://schemas.microsoft.com/office/powerpoint/2010/main" val="3532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DED2F9-DF7A-4843-B736-A7A394446667}" type="slidenum">
              <a:rPr lang="en-US"/>
              <a:pPr>
                <a:defRPr/>
              </a:pPr>
              <a:t>‹#›</a:t>
            </a:fld>
            <a:endParaRPr lang="en-US"/>
          </a:p>
        </p:txBody>
      </p:sp>
    </p:spTree>
    <p:extLst>
      <p:ext uri="{BB962C8B-B14F-4D97-AF65-F5344CB8AC3E}">
        <p14:creationId xmlns:p14="http://schemas.microsoft.com/office/powerpoint/2010/main" val="140531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12445085-68EF-42A1-94D5-9E6B51FCC8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0.bin"/><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emf"/><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audio" Target="../media/media1.mp3"/><Relationship Id="rId7" Type="http://schemas.openxmlformats.org/officeDocument/2006/relationships/oleObject" Target="../embeddings/oleObject12.bin"/><Relationship Id="rId2" Type="http://schemas.microsoft.com/office/2007/relationships/media" Target="../media/media1.mp3"/><Relationship Id="rId1" Type="http://schemas.openxmlformats.org/officeDocument/2006/relationships/vmlDrawing" Target="../drawings/vmlDrawing7.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1.bin"/><Relationship Id="rId10" Type="http://schemas.openxmlformats.org/officeDocument/2006/relationships/image" Target="../media/image14.emf"/><Relationship Id="rId4" Type="http://schemas.openxmlformats.org/officeDocument/2006/relationships/slideLayout" Target="../slideLayouts/slideLayout1.xml"/><Relationship Id="rId9"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15.bin"/><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54">
            <a:extLst>
              <a:ext uri="{FF2B5EF4-FFF2-40B4-BE49-F238E27FC236}">
                <a16:creationId xmlns:a16="http://schemas.microsoft.com/office/drawing/2014/main" id="{2CA971BB-EDC5-4826-9DDD-0110CCD7EBA5}"/>
              </a:ext>
            </a:extLst>
          </p:cNvPr>
          <p:cNvSpPr txBox="1">
            <a:spLocks noChangeArrowheads="1"/>
          </p:cNvSpPr>
          <p:nvPr/>
        </p:nvSpPr>
        <p:spPr bwMode="auto">
          <a:xfrm>
            <a:off x="2060575" y="331788"/>
            <a:ext cx="503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3D for the public viewers</a:t>
            </a:r>
          </a:p>
        </p:txBody>
      </p:sp>
      <p:sp>
        <p:nvSpPr>
          <p:cNvPr id="45" name="Rectangle 1">
            <a:extLst>
              <a:ext uri="{FF2B5EF4-FFF2-40B4-BE49-F238E27FC236}">
                <a16:creationId xmlns:a16="http://schemas.microsoft.com/office/drawing/2014/main" id="{CF754B4C-ACE3-4136-85EE-013EAE19206B}"/>
              </a:ext>
            </a:extLst>
          </p:cNvPr>
          <p:cNvSpPr>
            <a:spLocks noChangeArrowheads="1"/>
          </p:cNvSpPr>
          <p:nvPr/>
        </p:nvSpPr>
        <p:spPr bwMode="auto">
          <a:xfrm>
            <a:off x="647700" y="1268413"/>
            <a:ext cx="7885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u="sng"/>
              <a:t>Binocular (perceivable with 2 eyes)</a:t>
            </a:r>
          </a:p>
        </p:txBody>
      </p:sp>
      <p:grpSp>
        <p:nvGrpSpPr>
          <p:cNvPr id="46" name="Group 3">
            <a:extLst>
              <a:ext uri="{FF2B5EF4-FFF2-40B4-BE49-F238E27FC236}">
                <a16:creationId xmlns:a16="http://schemas.microsoft.com/office/drawing/2014/main" id="{93D77B53-61C5-44EC-AF5F-4AF520CC8EBA}"/>
              </a:ext>
            </a:extLst>
          </p:cNvPr>
          <p:cNvGrpSpPr>
            <a:grpSpLocks/>
          </p:cNvGrpSpPr>
          <p:nvPr/>
        </p:nvGrpSpPr>
        <p:grpSpPr bwMode="auto">
          <a:xfrm>
            <a:off x="979488" y="2724150"/>
            <a:ext cx="1058862" cy="431800"/>
            <a:chOff x="755576" y="2816932"/>
            <a:chExt cx="1057926" cy="432048"/>
          </a:xfrm>
        </p:grpSpPr>
        <p:sp>
          <p:nvSpPr>
            <p:cNvPr id="47" name="Cube 46">
              <a:extLst>
                <a:ext uri="{FF2B5EF4-FFF2-40B4-BE49-F238E27FC236}">
                  <a16:creationId xmlns:a16="http://schemas.microsoft.com/office/drawing/2014/main" id="{FEC5C8E6-0BB8-4320-AF76-1CAD3C68F667}"/>
                </a:ext>
              </a:extLst>
            </p:cNvPr>
            <p:cNvSpPr/>
            <p:nvPr/>
          </p:nvSpPr>
          <p:spPr>
            <a:xfrm flipH="1">
              <a:off x="1642204" y="2932887"/>
              <a:ext cx="171298" cy="208081"/>
            </a:xfrm>
            <a:prstGeom prst="cub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Cube 47">
              <a:extLst>
                <a:ext uri="{FF2B5EF4-FFF2-40B4-BE49-F238E27FC236}">
                  <a16:creationId xmlns:a16="http://schemas.microsoft.com/office/drawing/2014/main" id="{E51E98B9-E8B1-4EAD-9806-2A8EF15B5A59}"/>
                </a:ext>
              </a:extLst>
            </p:cNvPr>
            <p:cNvSpPr/>
            <p:nvPr/>
          </p:nvSpPr>
          <p:spPr>
            <a:xfrm flipH="1">
              <a:off x="755576" y="2816932"/>
              <a:ext cx="972277" cy="432048"/>
            </a:xfrm>
            <a:prstGeom prst="cub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9" name="Group 7">
            <a:extLst>
              <a:ext uri="{FF2B5EF4-FFF2-40B4-BE49-F238E27FC236}">
                <a16:creationId xmlns:a16="http://schemas.microsoft.com/office/drawing/2014/main" id="{BF1B00C1-A998-4F92-B91E-C47B322DD226}"/>
              </a:ext>
            </a:extLst>
          </p:cNvPr>
          <p:cNvGrpSpPr>
            <a:grpSpLocks/>
          </p:cNvGrpSpPr>
          <p:nvPr/>
        </p:nvGrpSpPr>
        <p:grpSpPr bwMode="auto">
          <a:xfrm>
            <a:off x="1736725" y="3408363"/>
            <a:ext cx="1057275" cy="431800"/>
            <a:chOff x="755576" y="2816932"/>
            <a:chExt cx="1057926" cy="432048"/>
          </a:xfrm>
        </p:grpSpPr>
        <p:sp>
          <p:nvSpPr>
            <p:cNvPr id="50" name="Cube 49">
              <a:extLst>
                <a:ext uri="{FF2B5EF4-FFF2-40B4-BE49-F238E27FC236}">
                  <a16:creationId xmlns:a16="http://schemas.microsoft.com/office/drawing/2014/main" id="{300AA60B-517F-4CDD-85E4-ABCB3132591E}"/>
                </a:ext>
              </a:extLst>
            </p:cNvPr>
            <p:cNvSpPr/>
            <p:nvPr/>
          </p:nvSpPr>
          <p:spPr>
            <a:xfrm flipH="1">
              <a:off x="1641946" y="2932886"/>
              <a:ext cx="171556" cy="208082"/>
            </a:xfrm>
            <a:prstGeom prst="cub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Cube 50">
              <a:extLst>
                <a:ext uri="{FF2B5EF4-FFF2-40B4-BE49-F238E27FC236}">
                  <a16:creationId xmlns:a16="http://schemas.microsoft.com/office/drawing/2014/main" id="{01949477-82FC-4EC1-8CB1-03D191A7766E}"/>
                </a:ext>
              </a:extLst>
            </p:cNvPr>
            <p:cNvSpPr/>
            <p:nvPr/>
          </p:nvSpPr>
          <p:spPr>
            <a:xfrm flipH="1">
              <a:off x="755576" y="2816932"/>
              <a:ext cx="972148" cy="432048"/>
            </a:xfrm>
            <a:prstGeom prst="cub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2" name="Isosceles Triangle 51">
            <a:extLst>
              <a:ext uri="{FF2B5EF4-FFF2-40B4-BE49-F238E27FC236}">
                <a16:creationId xmlns:a16="http://schemas.microsoft.com/office/drawing/2014/main" id="{AE5F25E7-7785-42ED-93DF-C7B332C35DF5}"/>
              </a:ext>
            </a:extLst>
          </p:cNvPr>
          <p:cNvSpPr/>
          <p:nvPr/>
        </p:nvSpPr>
        <p:spPr>
          <a:xfrm rot="16200000">
            <a:off x="3657600" y="860425"/>
            <a:ext cx="930275" cy="4168775"/>
          </a:xfrm>
          <a:prstGeom prst="triangle">
            <a:avLst/>
          </a:prstGeom>
          <a:gradFill>
            <a:gsLst>
              <a:gs pos="0">
                <a:schemeClr val="accent6">
                  <a:lumMod val="75000"/>
                  <a:alpha val="86000"/>
                </a:schemeClr>
              </a:gs>
              <a:gs pos="100000">
                <a:srgbClr val="7030A0">
                  <a:alpha val="4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Isosceles Triangle 52">
            <a:extLst>
              <a:ext uri="{FF2B5EF4-FFF2-40B4-BE49-F238E27FC236}">
                <a16:creationId xmlns:a16="http://schemas.microsoft.com/office/drawing/2014/main" id="{962A6A49-4D89-47B6-93C2-9254D72842C1}"/>
              </a:ext>
            </a:extLst>
          </p:cNvPr>
          <p:cNvSpPr/>
          <p:nvPr/>
        </p:nvSpPr>
        <p:spPr>
          <a:xfrm rot="16200000">
            <a:off x="3994150" y="1898650"/>
            <a:ext cx="965200" cy="3460750"/>
          </a:xfrm>
          <a:prstGeom prst="triangle">
            <a:avLst/>
          </a:prstGeom>
          <a:gradFill>
            <a:gsLst>
              <a:gs pos="0">
                <a:schemeClr val="accent6">
                  <a:lumMod val="75000"/>
                  <a:alpha val="86000"/>
                </a:schemeClr>
              </a:gs>
              <a:gs pos="100000">
                <a:srgbClr val="7030A0">
                  <a:alpha val="48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Can 6">
            <a:extLst>
              <a:ext uri="{FF2B5EF4-FFF2-40B4-BE49-F238E27FC236}">
                <a16:creationId xmlns:a16="http://schemas.microsoft.com/office/drawing/2014/main" id="{882CC00D-4E8F-4D55-8371-C32ADDCC3BA2}"/>
              </a:ext>
            </a:extLst>
          </p:cNvPr>
          <p:cNvSpPr/>
          <p:nvPr/>
        </p:nvSpPr>
        <p:spPr>
          <a:xfrm>
            <a:off x="5683250" y="2940050"/>
            <a:ext cx="360363" cy="684213"/>
          </a:xfrm>
          <a:prstGeom prst="can">
            <a:avLst/>
          </a:prstGeom>
          <a:blipFill>
            <a:blip r:embed="rId2"/>
            <a:tile tx="0" ty="0" sx="100000" sy="100000" flip="none" algn="tl"/>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10">
            <a:extLst>
              <a:ext uri="{FF2B5EF4-FFF2-40B4-BE49-F238E27FC236}">
                <a16:creationId xmlns:a16="http://schemas.microsoft.com/office/drawing/2014/main" id="{CCA71E4F-EFF0-46CF-A221-DA05A6F1B79B}"/>
              </a:ext>
            </a:extLst>
          </p:cNvPr>
          <p:cNvSpPr txBox="1">
            <a:spLocks noChangeArrowheads="1"/>
          </p:cNvSpPr>
          <p:nvPr/>
        </p:nvSpPr>
        <p:spPr bwMode="auto">
          <a:xfrm>
            <a:off x="1155700" y="2427288"/>
            <a:ext cx="569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Left</a:t>
            </a:r>
          </a:p>
        </p:txBody>
      </p:sp>
      <p:sp>
        <p:nvSpPr>
          <p:cNvPr id="56" name="TextBox 14">
            <a:extLst>
              <a:ext uri="{FF2B5EF4-FFF2-40B4-BE49-F238E27FC236}">
                <a16:creationId xmlns:a16="http://schemas.microsoft.com/office/drawing/2014/main" id="{5600BFAC-7E56-410E-B0D2-B00AC170A4F5}"/>
              </a:ext>
            </a:extLst>
          </p:cNvPr>
          <p:cNvSpPr txBox="1">
            <a:spLocks noChangeArrowheads="1"/>
          </p:cNvSpPr>
          <p:nvPr/>
        </p:nvSpPr>
        <p:spPr bwMode="auto">
          <a:xfrm>
            <a:off x="1839913" y="3084513"/>
            <a:ext cx="72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Right</a:t>
            </a:r>
          </a:p>
        </p:txBody>
      </p:sp>
      <p:sp>
        <p:nvSpPr>
          <p:cNvPr id="57" name="Rectangle 56">
            <a:extLst>
              <a:ext uri="{FF2B5EF4-FFF2-40B4-BE49-F238E27FC236}">
                <a16:creationId xmlns:a16="http://schemas.microsoft.com/office/drawing/2014/main" id="{43113285-5405-416B-B24E-3316675286F8}"/>
              </a:ext>
            </a:extLst>
          </p:cNvPr>
          <p:cNvSpPr/>
          <p:nvPr/>
        </p:nvSpPr>
        <p:spPr>
          <a:xfrm>
            <a:off x="3136900" y="4487863"/>
            <a:ext cx="1079500" cy="1404937"/>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Optical</a:t>
            </a:r>
          </a:p>
          <a:p>
            <a:pPr algn="ctr">
              <a:defRPr/>
            </a:pPr>
            <a:r>
              <a:rPr lang="en-US" dirty="0"/>
              <a:t>Splitter</a:t>
            </a:r>
          </a:p>
        </p:txBody>
      </p:sp>
      <p:cxnSp>
        <p:nvCxnSpPr>
          <p:cNvPr id="58" name="Elbow Connector 15">
            <a:extLst>
              <a:ext uri="{FF2B5EF4-FFF2-40B4-BE49-F238E27FC236}">
                <a16:creationId xmlns:a16="http://schemas.microsoft.com/office/drawing/2014/main" id="{6178C95B-BB2C-46E5-9FEA-2A1085B23A47}"/>
              </a:ext>
            </a:extLst>
          </p:cNvPr>
          <p:cNvCxnSpPr>
            <a:stCxn id="51" idx="3"/>
            <a:endCxn id="57" idx="0"/>
          </p:cNvCxnSpPr>
          <p:nvPr/>
        </p:nvCxnSpPr>
        <p:spPr>
          <a:xfrm rot="16200000" flipH="1">
            <a:off x="2652713" y="3463925"/>
            <a:ext cx="647700" cy="1400175"/>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17">
            <a:extLst>
              <a:ext uri="{FF2B5EF4-FFF2-40B4-BE49-F238E27FC236}">
                <a16:creationId xmlns:a16="http://schemas.microsoft.com/office/drawing/2014/main" id="{06C919BC-245A-4198-A35E-42149A668112}"/>
              </a:ext>
            </a:extLst>
          </p:cNvPr>
          <p:cNvCxnSpPr>
            <a:stCxn id="48" idx="3"/>
            <a:endCxn id="57" idx="1"/>
          </p:cNvCxnSpPr>
          <p:nvPr/>
        </p:nvCxnSpPr>
        <p:spPr>
          <a:xfrm rot="16200000" flipH="1">
            <a:off x="1311275" y="3365500"/>
            <a:ext cx="2035175" cy="161607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20">
            <a:extLst>
              <a:ext uri="{FF2B5EF4-FFF2-40B4-BE49-F238E27FC236}">
                <a16:creationId xmlns:a16="http://schemas.microsoft.com/office/drawing/2014/main" id="{D70F9D6D-A9C5-4F11-9D47-7F675B285F17}"/>
              </a:ext>
            </a:extLst>
          </p:cNvPr>
          <p:cNvSpPr txBox="1">
            <a:spLocks noChangeArrowheads="1"/>
          </p:cNvSpPr>
          <p:nvPr/>
        </p:nvSpPr>
        <p:spPr bwMode="auto">
          <a:xfrm>
            <a:off x="4864100" y="4521200"/>
            <a:ext cx="100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Left eye</a:t>
            </a:r>
          </a:p>
        </p:txBody>
      </p:sp>
      <p:sp>
        <p:nvSpPr>
          <p:cNvPr id="61" name="TextBox 21">
            <a:extLst>
              <a:ext uri="{FF2B5EF4-FFF2-40B4-BE49-F238E27FC236}">
                <a16:creationId xmlns:a16="http://schemas.microsoft.com/office/drawing/2014/main" id="{4089EF49-4EA3-4A52-898E-FF7E9AC8FA61}"/>
              </a:ext>
            </a:extLst>
          </p:cNvPr>
          <p:cNvSpPr txBox="1">
            <a:spLocks noChangeArrowheads="1"/>
          </p:cNvSpPr>
          <p:nvPr/>
        </p:nvSpPr>
        <p:spPr bwMode="auto">
          <a:xfrm>
            <a:off x="4900613" y="531653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Right eye</a:t>
            </a:r>
          </a:p>
        </p:txBody>
      </p:sp>
      <p:cxnSp>
        <p:nvCxnSpPr>
          <p:cNvPr id="62" name="Straight Arrow Connector 61">
            <a:extLst>
              <a:ext uri="{FF2B5EF4-FFF2-40B4-BE49-F238E27FC236}">
                <a16:creationId xmlns:a16="http://schemas.microsoft.com/office/drawing/2014/main" id="{9D99D833-96D2-4B4E-B660-D4E0845B1DE3}"/>
              </a:ext>
            </a:extLst>
          </p:cNvPr>
          <p:cNvCxnSpPr>
            <a:endCxn id="60" idx="1"/>
          </p:cNvCxnSpPr>
          <p:nvPr/>
        </p:nvCxnSpPr>
        <p:spPr>
          <a:xfrm>
            <a:off x="4216400" y="4705350"/>
            <a:ext cx="647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CDC58F5-2211-4473-B6FB-BBEF57D78A23}"/>
              </a:ext>
            </a:extLst>
          </p:cNvPr>
          <p:cNvCxnSpPr>
            <a:endCxn id="61" idx="1"/>
          </p:cNvCxnSpPr>
          <p:nvPr/>
        </p:nvCxnSpPr>
        <p:spPr>
          <a:xfrm>
            <a:off x="4216400" y="5500688"/>
            <a:ext cx="6842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Frame 63">
            <a:extLst>
              <a:ext uri="{FF2B5EF4-FFF2-40B4-BE49-F238E27FC236}">
                <a16:creationId xmlns:a16="http://schemas.microsoft.com/office/drawing/2014/main" id="{55CCBCD3-B030-4E3A-B14A-FC3247558169}"/>
              </a:ext>
            </a:extLst>
          </p:cNvPr>
          <p:cNvSpPr/>
          <p:nvPr/>
        </p:nvSpPr>
        <p:spPr>
          <a:xfrm>
            <a:off x="6659563" y="4173538"/>
            <a:ext cx="1873250" cy="2243137"/>
          </a:xfrm>
          <a:prstGeom prst="fram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How to direct the left and right images to the correct eye?</a:t>
            </a:r>
          </a:p>
        </p:txBody>
      </p:sp>
    </p:spTree>
  </p:cSld>
  <p:clrMapOvr>
    <a:masterClrMapping/>
  </p:clrMapOvr>
  <mc:AlternateContent xmlns:mc="http://schemas.openxmlformats.org/markup-compatibility/2006" xmlns:p14="http://schemas.microsoft.com/office/powerpoint/2010/main">
    <mc:Choice Requires="p14">
      <p:transition spd="slow" p14:dur="2000" advClick="0" advTm="102000"/>
    </mc:Choice>
    <mc:Fallback xmlns="">
      <p:transition spd="slow" advClick="0" advTm="102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1184275" y="331788"/>
            <a:ext cx="678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Glass free (naked eye) 3D viewing</a:t>
            </a:r>
          </a:p>
        </p:txBody>
      </p:sp>
      <p:sp>
        <p:nvSpPr>
          <p:cNvPr id="25603" name="Rectangle 91"/>
          <p:cNvSpPr>
            <a:spLocks noChangeArrowheads="1"/>
          </p:cNvSpPr>
          <p:nvPr/>
        </p:nvSpPr>
        <p:spPr bwMode="auto">
          <a:xfrm>
            <a:off x="454025" y="1376363"/>
            <a:ext cx="79200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Interleaving left and right images on the screen can be described as a decimation and interpolation process.</a:t>
            </a:r>
          </a:p>
          <a:p>
            <a:endParaRPr lang="en-US" dirty="0"/>
          </a:p>
          <a:p>
            <a:r>
              <a:rPr lang="en-US" dirty="0"/>
              <a:t>1. Each image is decimated into a new image that is half of its original width. 2. The decimated images are interpolated and interleave on the screen.</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606" name="Rectangle 42"/>
          <p:cNvSpPr>
            <a:spLocks noChangeArrowheads="1"/>
          </p:cNvSpPr>
          <p:nvPr/>
        </p:nvSpPr>
        <p:spPr bwMode="auto">
          <a:xfrm>
            <a:off x="1853439" y="6060738"/>
            <a:ext cx="51212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en-US" altLang="zh-CN" sz="1200" b="1" u="sng" dirty="0">
              <a:latin typeface="Times New Roman" pitchFamily="18" charset="0"/>
              <a:ea typeface="宋体" pitchFamily="2" charset="-122"/>
            </a:endParaRPr>
          </a:p>
          <a:p>
            <a:pPr algn="ctr" eaLnBrk="0" hangingPunct="0"/>
            <a:r>
              <a:rPr lang="en-US" altLang="zh-CN" sz="1200" b="1" u="sng" dirty="0">
                <a:latin typeface="Times New Roman" pitchFamily="18" charset="0"/>
                <a:ea typeface="宋体" pitchFamily="2" charset="-122"/>
              </a:rPr>
              <a:t>Decimation, interpolation, and Interleaving of a pair of stereoscopic images</a:t>
            </a:r>
            <a:endParaRPr lang="en-US" altLang="zh-CN" dirty="0">
              <a:ea typeface="宋体" pitchFamily="2" charset="-122"/>
            </a:endParaRPr>
          </a:p>
        </p:txBody>
      </p:sp>
      <p:sp>
        <p:nvSpPr>
          <p:cNvPr id="2" name="Rectangle 1"/>
          <p:cNvSpPr/>
          <p:nvPr/>
        </p:nvSpPr>
        <p:spPr>
          <a:xfrm>
            <a:off x="1188720" y="3566160"/>
            <a:ext cx="1121919" cy="1043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rPr>
              <a:t>A</a:t>
            </a:r>
          </a:p>
        </p:txBody>
      </p:sp>
      <p:sp>
        <p:nvSpPr>
          <p:cNvPr id="41" name="Rectangle 40"/>
          <p:cNvSpPr/>
          <p:nvPr/>
        </p:nvSpPr>
        <p:spPr>
          <a:xfrm>
            <a:off x="3106039" y="3566160"/>
            <a:ext cx="1121919" cy="1043940"/>
          </a:xfrm>
          <a:prstGeom prst="rect">
            <a:avLst/>
          </a:prstGeom>
          <a:solidFill>
            <a:schemeClr val="tx1"/>
          </a:solidFill>
          <a:ln>
            <a:solidFill>
              <a:schemeClr val="tx1"/>
            </a:solidFill>
          </a:ln>
          <a:scene3d>
            <a:camera prst="orthographicFront">
              <a:rot lat="0"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rPr>
              <a:t>A</a:t>
            </a:r>
          </a:p>
        </p:txBody>
      </p:sp>
      <p:sp>
        <p:nvSpPr>
          <p:cNvPr id="3" name="Right Arrow 2"/>
          <p:cNvSpPr/>
          <p:nvPr/>
        </p:nvSpPr>
        <p:spPr>
          <a:xfrm>
            <a:off x="2572639" y="3935730"/>
            <a:ext cx="533400" cy="3048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69925" y="4783574"/>
            <a:ext cx="1338828" cy="369332"/>
          </a:xfrm>
          <a:prstGeom prst="rect">
            <a:avLst/>
          </a:prstGeom>
          <a:noFill/>
        </p:spPr>
        <p:txBody>
          <a:bodyPr wrap="none" rtlCol="0">
            <a:spAutoFit/>
          </a:bodyPr>
          <a:lstStyle/>
          <a:p>
            <a:r>
              <a:rPr lang="en-US" dirty="0"/>
              <a:t>Decimation</a:t>
            </a:r>
          </a:p>
        </p:txBody>
      </p:sp>
      <p:sp>
        <p:nvSpPr>
          <p:cNvPr id="45" name="Right Arrow 44"/>
          <p:cNvSpPr/>
          <p:nvPr/>
        </p:nvSpPr>
        <p:spPr>
          <a:xfrm>
            <a:off x="4500499" y="3935730"/>
            <a:ext cx="533400" cy="3048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040077" y="4783574"/>
            <a:ext cx="1454244" cy="369332"/>
          </a:xfrm>
          <a:prstGeom prst="rect">
            <a:avLst/>
          </a:prstGeom>
          <a:noFill/>
        </p:spPr>
        <p:txBody>
          <a:bodyPr wrap="none" rtlCol="0">
            <a:spAutoFit/>
          </a:bodyPr>
          <a:lstStyle/>
          <a:p>
            <a:r>
              <a:rPr lang="en-US" dirty="0"/>
              <a:t>Interpolation</a:t>
            </a:r>
          </a:p>
        </p:txBody>
      </p:sp>
      <p:sp>
        <p:nvSpPr>
          <p:cNvPr id="47" name="Rectangle 46"/>
          <p:cNvSpPr/>
          <p:nvPr/>
        </p:nvSpPr>
        <p:spPr>
          <a:xfrm>
            <a:off x="5608320" y="3566160"/>
            <a:ext cx="1121919" cy="1043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rPr>
              <a:t>A</a:t>
            </a:r>
          </a:p>
        </p:txBody>
      </p:sp>
      <p:cxnSp>
        <p:nvCxnSpPr>
          <p:cNvPr id="7" name="Straight Connector 6"/>
          <p:cNvCxnSpPr/>
          <p:nvPr/>
        </p:nvCxnSpPr>
        <p:spPr>
          <a:xfrm>
            <a:off x="5859780" y="3566160"/>
            <a:ext cx="7620" cy="10439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12180" y="3566160"/>
            <a:ext cx="7620" cy="10439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64580" y="3566160"/>
            <a:ext cx="7620" cy="10439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16980" y="3573780"/>
            <a:ext cx="7620" cy="10439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469380" y="3573780"/>
            <a:ext cx="7620" cy="10439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608320" y="3566160"/>
            <a:ext cx="1121919" cy="10439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tx1"/>
              </a:solidFill>
            </a:endParaRPr>
          </a:p>
        </p:txBody>
      </p:sp>
      <p:sp>
        <p:nvSpPr>
          <p:cNvPr id="55" name="TextBox 54"/>
          <p:cNvSpPr txBox="1"/>
          <p:nvPr/>
        </p:nvSpPr>
        <p:spPr>
          <a:xfrm>
            <a:off x="454025" y="5530334"/>
            <a:ext cx="8354695" cy="369332"/>
          </a:xfrm>
          <a:prstGeom prst="rect">
            <a:avLst/>
          </a:prstGeom>
          <a:noFill/>
        </p:spPr>
        <p:txBody>
          <a:bodyPr wrap="square" rtlCol="0">
            <a:spAutoFit/>
          </a:bodyPr>
          <a:lstStyle/>
          <a:p>
            <a:r>
              <a:rPr lang="en-US" dirty="0"/>
              <a:t>Decimation leads to distortion which cannot be fully recovered with interpolation.</a:t>
            </a:r>
          </a:p>
        </p:txBody>
      </p:sp>
      <p:sp>
        <p:nvSpPr>
          <p:cNvPr id="56" name="TextBox 55"/>
          <p:cNvSpPr txBox="1"/>
          <p:nvPr/>
        </p:nvSpPr>
        <p:spPr>
          <a:xfrm>
            <a:off x="6870637" y="3844558"/>
            <a:ext cx="1709784" cy="487144"/>
          </a:xfrm>
          <a:prstGeom prst="rect">
            <a:avLst/>
          </a:prstGeom>
          <a:noFill/>
        </p:spPr>
        <p:txBody>
          <a:bodyPr wrap="square" rtlCol="0">
            <a:noAutofit/>
          </a:bodyPr>
          <a:lstStyle/>
          <a:p>
            <a:r>
              <a:rPr lang="en-US" sz="1400" dirty="0"/>
              <a:t>Blank strip filled by the second image</a:t>
            </a:r>
          </a:p>
        </p:txBody>
      </p:sp>
    </p:spTree>
    <p:extLst>
      <p:ext uri="{BB962C8B-B14F-4D97-AF65-F5344CB8AC3E}">
        <p14:creationId xmlns:p14="http://schemas.microsoft.com/office/powerpoint/2010/main" val="1560188186"/>
      </p:ext>
    </p:extLst>
  </p:cSld>
  <p:clrMapOvr>
    <a:masterClrMapping/>
  </p:clrMapOvr>
  <mc:AlternateContent xmlns:mc="http://schemas.openxmlformats.org/markup-compatibility/2006" xmlns:p14="http://schemas.microsoft.com/office/powerpoint/2010/main">
    <mc:Choice Requires="p14">
      <p:transition spd="slow" p14:dur="2000" advClick="0" advTm="242000"/>
    </mc:Choice>
    <mc:Fallback xmlns="">
      <p:transition spd="slow" advClick="0" advTm="24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3380757" y="331788"/>
            <a:ext cx="2393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 name="Line 3"/>
          <p:cNvSpPr>
            <a:spLocks noChangeShapeType="1"/>
          </p:cNvSpPr>
          <p:nvPr/>
        </p:nvSpPr>
        <p:spPr bwMode="auto">
          <a:xfrm>
            <a:off x="2914650" y="1763856"/>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4"/>
          <p:cNvSpPr>
            <a:spLocks noChangeArrowheads="1"/>
          </p:cNvSpPr>
          <p:nvPr/>
        </p:nvSpPr>
        <p:spPr bwMode="auto">
          <a:xfrm>
            <a:off x="1936041" y="1468581"/>
            <a:ext cx="8031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dirty="0">
                <a:latin typeface="Times New Roman" pitchFamily="18" charset="0"/>
                <a:cs typeface="Times New Roman" pitchFamily="18" charset="0"/>
              </a:rPr>
              <a:t>x</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a:t>
            </a:r>
          </a:p>
        </p:txBody>
      </p:sp>
      <p:sp>
        <p:nvSpPr>
          <p:cNvPr id="22" name="Oval 5"/>
          <p:cNvSpPr>
            <a:spLocks noChangeArrowheads="1"/>
          </p:cNvSpPr>
          <p:nvPr/>
        </p:nvSpPr>
        <p:spPr bwMode="auto">
          <a:xfrm>
            <a:off x="4044950" y="1365394"/>
            <a:ext cx="901700" cy="825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6"/>
          <p:cNvSpPr>
            <a:spLocks noChangeShapeType="1"/>
          </p:cNvSpPr>
          <p:nvPr/>
        </p:nvSpPr>
        <p:spPr bwMode="auto">
          <a:xfrm>
            <a:off x="4343400" y="1541606"/>
            <a:ext cx="0" cy="520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7"/>
          <p:cNvSpPr>
            <a:spLocks noChangeArrowheads="1"/>
          </p:cNvSpPr>
          <p:nvPr/>
        </p:nvSpPr>
        <p:spPr bwMode="auto">
          <a:xfrm>
            <a:off x="4398963" y="1544781"/>
            <a:ext cx="50174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dirty="0">
                <a:latin typeface="Times New Roman" pitchFamily="18" charset="0"/>
                <a:cs typeface="Times New Roman" pitchFamily="18" charset="0"/>
              </a:rPr>
              <a:t>M</a:t>
            </a:r>
          </a:p>
        </p:txBody>
      </p:sp>
      <p:sp>
        <p:nvSpPr>
          <p:cNvPr id="25" name="Rectangle 8"/>
          <p:cNvSpPr>
            <a:spLocks noChangeArrowheads="1"/>
          </p:cNvSpPr>
          <p:nvPr/>
        </p:nvSpPr>
        <p:spPr bwMode="auto">
          <a:xfrm>
            <a:off x="6289067" y="1468581"/>
            <a:ext cx="78226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dirty="0">
                <a:latin typeface="Times New Roman" pitchFamily="18" charset="0"/>
                <a:cs typeface="Times New Roman" pitchFamily="18" charset="0"/>
              </a:rPr>
              <a:t>y</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a:t>
            </a:r>
          </a:p>
        </p:txBody>
      </p:sp>
      <p:sp>
        <p:nvSpPr>
          <p:cNvPr id="26" name="Line 9"/>
          <p:cNvSpPr>
            <a:spLocks noChangeShapeType="1"/>
          </p:cNvSpPr>
          <p:nvPr/>
        </p:nvSpPr>
        <p:spPr bwMode="auto">
          <a:xfrm>
            <a:off x="4972050" y="1763856"/>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0"/>
          <p:cNvSpPr>
            <a:spLocks noChangeShapeType="1"/>
          </p:cNvSpPr>
          <p:nvPr/>
        </p:nvSpPr>
        <p:spPr bwMode="auto">
          <a:xfrm>
            <a:off x="385618" y="4299017"/>
            <a:ext cx="3797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8" name="Line 11"/>
          <p:cNvSpPr>
            <a:spLocks noChangeShapeType="1"/>
          </p:cNvSpPr>
          <p:nvPr/>
        </p:nvSpPr>
        <p:spPr bwMode="auto">
          <a:xfrm flipV="1">
            <a:off x="3792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9" name="Line 12"/>
          <p:cNvSpPr>
            <a:spLocks noChangeShapeType="1"/>
          </p:cNvSpPr>
          <p:nvPr/>
        </p:nvSpPr>
        <p:spPr bwMode="auto">
          <a:xfrm flipV="1">
            <a:off x="836468" y="3683067"/>
            <a:ext cx="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0" name="Line 13"/>
          <p:cNvSpPr>
            <a:spLocks noChangeShapeType="1"/>
          </p:cNvSpPr>
          <p:nvPr/>
        </p:nvSpPr>
        <p:spPr bwMode="auto">
          <a:xfrm flipV="1">
            <a:off x="1293668" y="3378267"/>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1" name="Line 14"/>
          <p:cNvSpPr>
            <a:spLocks noChangeShapeType="1"/>
          </p:cNvSpPr>
          <p:nvPr/>
        </p:nvSpPr>
        <p:spPr bwMode="auto">
          <a:xfrm flipV="1">
            <a:off x="1750868" y="3683067"/>
            <a:ext cx="0" cy="622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Line 15"/>
          <p:cNvSpPr>
            <a:spLocks noChangeShapeType="1"/>
          </p:cNvSpPr>
          <p:nvPr/>
        </p:nvSpPr>
        <p:spPr bwMode="auto">
          <a:xfrm flipV="1">
            <a:off x="2208068" y="3530667"/>
            <a:ext cx="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3" name="Line 16"/>
          <p:cNvSpPr>
            <a:spLocks noChangeShapeType="1"/>
          </p:cNvSpPr>
          <p:nvPr/>
        </p:nvSpPr>
        <p:spPr bwMode="auto">
          <a:xfrm flipV="1">
            <a:off x="2665268" y="3835467"/>
            <a:ext cx="0" cy="469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Line 17"/>
          <p:cNvSpPr>
            <a:spLocks noChangeShapeType="1"/>
          </p:cNvSpPr>
          <p:nvPr/>
        </p:nvSpPr>
        <p:spPr bwMode="auto">
          <a:xfrm flipV="1">
            <a:off x="31224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5" name="Line 18"/>
          <p:cNvSpPr>
            <a:spLocks noChangeShapeType="1"/>
          </p:cNvSpPr>
          <p:nvPr/>
        </p:nvSpPr>
        <p:spPr bwMode="auto">
          <a:xfrm flipV="1">
            <a:off x="3579668" y="3911667"/>
            <a:ext cx="0" cy="393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6" name="Line 19"/>
          <p:cNvSpPr>
            <a:spLocks noChangeShapeType="1"/>
          </p:cNvSpPr>
          <p:nvPr/>
        </p:nvSpPr>
        <p:spPr bwMode="auto">
          <a:xfrm flipV="1">
            <a:off x="40368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7" name="Rectangle 21"/>
          <p:cNvSpPr>
            <a:spLocks noChangeArrowheads="1"/>
          </p:cNvSpPr>
          <p:nvPr/>
        </p:nvSpPr>
        <p:spPr bwMode="auto">
          <a:xfrm>
            <a:off x="4944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dirty="0">
                <a:latin typeface="Times New Roman" pitchFamily="18" charset="0"/>
                <a:cs typeface="Times New Roman" pitchFamily="18" charset="0"/>
              </a:rPr>
              <a:t>-3</a:t>
            </a:r>
          </a:p>
        </p:txBody>
      </p:sp>
      <p:sp>
        <p:nvSpPr>
          <p:cNvPr id="38" name="Rectangle 22"/>
          <p:cNvSpPr>
            <a:spLocks noChangeArrowheads="1"/>
          </p:cNvSpPr>
          <p:nvPr/>
        </p:nvSpPr>
        <p:spPr bwMode="auto">
          <a:xfrm>
            <a:off x="9516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39" name="Rectangle 23"/>
          <p:cNvSpPr>
            <a:spLocks noChangeArrowheads="1"/>
          </p:cNvSpPr>
          <p:nvPr/>
        </p:nvSpPr>
        <p:spPr bwMode="auto">
          <a:xfrm>
            <a:off x="14088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40" name="Rectangle 24"/>
          <p:cNvSpPr>
            <a:spLocks noChangeArrowheads="1"/>
          </p:cNvSpPr>
          <p:nvPr/>
        </p:nvSpPr>
        <p:spPr bwMode="auto">
          <a:xfrm>
            <a:off x="20015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0</a:t>
            </a:r>
          </a:p>
        </p:txBody>
      </p:sp>
      <p:sp>
        <p:nvSpPr>
          <p:cNvPr id="42" name="Rectangle 25"/>
          <p:cNvSpPr>
            <a:spLocks noChangeArrowheads="1"/>
          </p:cNvSpPr>
          <p:nvPr/>
        </p:nvSpPr>
        <p:spPr bwMode="auto">
          <a:xfrm>
            <a:off x="24587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43" name="Rectangle 26"/>
          <p:cNvSpPr>
            <a:spLocks noChangeArrowheads="1"/>
          </p:cNvSpPr>
          <p:nvPr/>
        </p:nvSpPr>
        <p:spPr bwMode="auto">
          <a:xfrm>
            <a:off x="29159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44" name="Rectangle 27"/>
          <p:cNvSpPr>
            <a:spLocks noChangeArrowheads="1"/>
          </p:cNvSpPr>
          <p:nvPr/>
        </p:nvSpPr>
        <p:spPr bwMode="auto">
          <a:xfrm>
            <a:off x="33731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
        <p:nvSpPr>
          <p:cNvPr id="48" name="Rectangle 28"/>
          <p:cNvSpPr>
            <a:spLocks noChangeArrowheads="1"/>
          </p:cNvSpPr>
          <p:nvPr/>
        </p:nvSpPr>
        <p:spPr bwMode="auto">
          <a:xfrm>
            <a:off x="38303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sp>
        <p:nvSpPr>
          <p:cNvPr id="49" name="Oval 29"/>
          <p:cNvSpPr>
            <a:spLocks noChangeArrowheads="1"/>
          </p:cNvSpPr>
          <p:nvPr/>
        </p:nvSpPr>
        <p:spPr bwMode="auto">
          <a:xfrm>
            <a:off x="3094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6" name="Oval 30"/>
          <p:cNvSpPr>
            <a:spLocks noChangeArrowheads="1"/>
          </p:cNvSpPr>
          <p:nvPr/>
        </p:nvSpPr>
        <p:spPr bwMode="auto">
          <a:xfrm>
            <a:off x="7666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7" name="Oval 31"/>
          <p:cNvSpPr>
            <a:spLocks noChangeArrowheads="1"/>
          </p:cNvSpPr>
          <p:nvPr/>
        </p:nvSpPr>
        <p:spPr bwMode="auto">
          <a:xfrm>
            <a:off x="12238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8" name="Oval 32"/>
          <p:cNvSpPr>
            <a:spLocks noChangeArrowheads="1"/>
          </p:cNvSpPr>
          <p:nvPr/>
        </p:nvSpPr>
        <p:spPr bwMode="auto">
          <a:xfrm>
            <a:off x="16810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9" name="Oval 33"/>
          <p:cNvSpPr>
            <a:spLocks noChangeArrowheads="1"/>
          </p:cNvSpPr>
          <p:nvPr/>
        </p:nvSpPr>
        <p:spPr bwMode="auto">
          <a:xfrm>
            <a:off x="21382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0" name="Oval 34"/>
          <p:cNvSpPr>
            <a:spLocks noChangeArrowheads="1"/>
          </p:cNvSpPr>
          <p:nvPr/>
        </p:nvSpPr>
        <p:spPr bwMode="auto">
          <a:xfrm>
            <a:off x="25954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1" name="Oval 35"/>
          <p:cNvSpPr>
            <a:spLocks noChangeArrowheads="1"/>
          </p:cNvSpPr>
          <p:nvPr/>
        </p:nvSpPr>
        <p:spPr bwMode="auto">
          <a:xfrm>
            <a:off x="30526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2" name="Oval 36"/>
          <p:cNvSpPr>
            <a:spLocks noChangeArrowheads="1"/>
          </p:cNvSpPr>
          <p:nvPr/>
        </p:nvSpPr>
        <p:spPr bwMode="auto">
          <a:xfrm>
            <a:off x="35098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3" name="Oval 37"/>
          <p:cNvSpPr>
            <a:spLocks noChangeArrowheads="1"/>
          </p:cNvSpPr>
          <p:nvPr/>
        </p:nvSpPr>
        <p:spPr bwMode="auto">
          <a:xfrm>
            <a:off x="39670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4" name="Line 38"/>
          <p:cNvSpPr>
            <a:spLocks noChangeShapeType="1"/>
          </p:cNvSpPr>
          <p:nvPr/>
        </p:nvSpPr>
        <p:spPr bwMode="auto">
          <a:xfrm>
            <a:off x="5110018" y="4299017"/>
            <a:ext cx="3797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5" name="Line 39"/>
          <p:cNvSpPr>
            <a:spLocks noChangeShapeType="1"/>
          </p:cNvSpPr>
          <p:nvPr/>
        </p:nvSpPr>
        <p:spPr bwMode="auto">
          <a:xfrm flipV="1">
            <a:off x="51036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6" name="Line 40"/>
          <p:cNvSpPr>
            <a:spLocks noChangeShapeType="1"/>
          </p:cNvSpPr>
          <p:nvPr/>
        </p:nvSpPr>
        <p:spPr bwMode="auto">
          <a:xfrm flipV="1">
            <a:off x="78468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7" name="Line 41"/>
          <p:cNvSpPr>
            <a:spLocks noChangeShapeType="1"/>
          </p:cNvSpPr>
          <p:nvPr/>
        </p:nvSpPr>
        <p:spPr bwMode="auto">
          <a:xfrm flipV="1">
            <a:off x="8761268" y="40640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8" name="Rectangle 42"/>
          <p:cNvSpPr>
            <a:spLocks noChangeArrowheads="1"/>
          </p:cNvSpPr>
          <p:nvPr/>
        </p:nvSpPr>
        <p:spPr bwMode="auto">
          <a:xfrm>
            <a:off x="47616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sp>
        <p:nvSpPr>
          <p:cNvPr id="69" name="Rectangle 43"/>
          <p:cNvSpPr>
            <a:spLocks noChangeArrowheads="1"/>
          </p:cNvSpPr>
          <p:nvPr/>
        </p:nvSpPr>
        <p:spPr bwMode="auto">
          <a:xfrm>
            <a:off x="52950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
        <p:nvSpPr>
          <p:cNvPr id="70" name="Rectangle 44"/>
          <p:cNvSpPr>
            <a:spLocks noChangeArrowheads="1"/>
          </p:cNvSpPr>
          <p:nvPr/>
        </p:nvSpPr>
        <p:spPr bwMode="auto">
          <a:xfrm>
            <a:off x="57522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71" name="Rectangle 45"/>
          <p:cNvSpPr>
            <a:spLocks noChangeArrowheads="1"/>
          </p:cNvSpPr>
          <p:nvPr/>
        </p:nvSpPr>
        <p:spPr bwMode="auto">
          <a:xfrm>
            <a:off x="6209410"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72" name="Rectangle 46"/>
          <p:cNvSpPr>
            <a:spLocks noChangeArrowheads="1"/>
          </p:cNvSpPr>
          <p:nvPr/>
        </p:nvSpPr>
        <p:spPr bwMode="auto">
          <a:xfrm>
            <a:off x="68021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0</a:t>
            </a:r>
          </a:p>
        </p:txBody>
      </p:sp>
      <p:sp>
        <p:nvSpPr>
          <p:cNvPr id="73" name="Rectangle 47"/>
          <p:cNvSpPr>
            <a:spLocks noChangeArrowheads="1"/>
          </p:cNvSpPr>
          <p:nvPr/>
        </p:nvSpPr>
        <p:spPr bwMode="auto">
          <a:xfrm>
            <a:off x="72593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74" name="Rectangle 48"/>
          <p:cNvSpPr>
            <a:spLocks noChangeArrowheads="1"/>
          </p:cNvSpPr>
          <p:nvPr/>
        </p:nvSpPr>
        <p:spPr bwMode="auto">
          <a:xfrm>
            <a:off x="77165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75" name="Rectangle 49"/>
          <p:cNvSpPr>
            <a:spLocks noChangeArrowheads="1"/>
          </p:cNvSpPr>
          <p:nvPr/>
        </p:nvSpPr>
        <p:spPr bwMode="auto">
          <a:xfrm>
            <a:off x="81737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
        <p:nvSpPr>
          <p:cNvPr id="76" name="Rectangle 50"/>
          <p:cNvSpPr>
            <a:spLocks noChangeArrowheads="1"/>
          </p:cNvSpPr>
          <p:nvPr/>
        </p:nvSpPr>
        <p:spPr bwMode="auto">
          <a:xfrm>
            <a:off x="8630928" y="4308542"/>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sp>
        <p:nvSpPr>
          <p:cNvPr id="77" name="Oval 51"/>
          <p:cNvSpPr>
            <a:spLocks noChangeArrowheads="1"/>
          </p:cNvSpPr>
          <p:nvPr/>
        </p:nvSpPr>
        <p:spPr bwMode="auto">
          <a:xfrm>
            <a:off x="50338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78" name="Oval 52"/>
          <p:cNvSpPr>
            <a:spLocks noChangeArrowheads="1"/>
          </p:cNvSpPr>
          <p:nvPr/>
        </p:nvSpPr>
        <p:spPr bwMode="auto">
          <a:xfrm>
            <a:off x="54910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79" name="Oval 53"/>
          <p:cNvSpPr>
            <a:spLocks noChangeArrowheads="1"/>
          </p:cNvSpPr>
          <p:nvPr/>
        </p:nvSpPr>
        <p:spPr bwMode="auto">
          <a:xfrm>
            <a:off x="59482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0" name="Oval 54"/>
          <p:cNvSpPr>
            <a:spLocks noChangeArrowheads="1"/>
          </p:cNvSpPr>
          <p:nvPr/>
        </p:nvSpPr>
        <p:spPr bwMode="auto">
          <a:xfrm>
            <a:off x="64054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1" name="Oval 55"/>
          <p:cNvSpPr>
            <a:spLocks noChangeArrowheads="1"/>
          </p:cNvSpPr>
          <p:nvPr/>
        </p:nvSpPr>
        <p:spPr bwMode="auto">
          <a:xfrm>
            <a:off x="68626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2" name="Oval 56"/>
          <p:cNvSpPr>
            <a:spLocks noChangeArrowheads="1"/>
          </p:cNvSpPr>
          <p:nvPr/>
        </p:nvSpPr>
        <p:spPr bwMode="auto">
          <a:xfrm>
            <a:off x="73198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3" name="Oval 57"/>
          <p:cNvSpPr>
            <a:spLocks noChangeArrowheads="1"/>
          </p:cNvSpPr>
          <p:nvPr/>
        </p:nvSpPr>
        <p:spPr bwMode="auto">
          <a:xfrm>
            <a:off x="77770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4" name="Oval 58"/>
          <p:cNvSpPr>
            <a:spLocks noChangeArrowheads="1"/>
          </p:cNvSpPr>
          <p:nvPr/>
        </p:nvSpPr>
        <p:spPr bwMode="auto">
          <a:xfrm>
            <a:off x="82342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5" name="Oval 59"/>
          <p:cNvSpPr>
            <a:spLocks noChangeArrowheads="1"/>
          </p:cNvSpPr>
          <p:nvPr/>
        </p:nvSpPr>
        <p:spPr bwMode="auto">
          <a:xfrm>
            <a:off x="8691418" y="42291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6" name="Line 60"/>
          <p:cNvSpPr>
            <a:spLocks noChangeShapeType="1"/>
          </p:cNvSpPr>
          <p:nvPr/>
        </p:nvSpPr>
        <p:spPr bwMode="auto">
          <a:xfrm>
            <a:off x="3979718" y="3537017"/>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7" name="Line 61"/>
          <p:cNvSpPr>
            <a:spLocks noChangeShapeType="1"/>
          </p:cNvSpPr>
          <p:nvPr/>
        </p:nvSpPr>
        <p:spPr bwMode="auto">
          <a:xfrm flipV="1">
            <a:off x="6018068" y="3378267"/>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8" name="Line 62"/>
          <p:cNvSpPr>
            <a:spLocks noChangeShapeType="1"/>
          </p:cNvSpPr>
          <p:nvPr/>
        </p:nvSpPr>
        <p:spPr bwMode="auto">
          <a:xfrm flipV="1">
            <a:off x="6932468" y="3530667"/>
            <a:ext cx="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89" name="Rectangle 63"/>
          <p:cNvSpPr>
            <a:spLocks noChangeArrowheads="1"/>
          </p:cNvSpPr>
          <p:nvPr/>
        </p:nvSpPr>
        <p:spPr bwMode="auto">
          <a:xfrm>
            <a:off x="3709688" y="2860742"/>
            <a:ext cx="167353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e.g. M = </a:t>
            </a:r>
            <a:r>
              <a:rPr lang="en-US" sz="2800" b="1">
                <a:latin typeface="Times New Roman" pitchFamily="18" charset="0"/>
                <a:cs typeface="Times New Roman" pitchFamily="18" charset="0"/>
              </a:rPr>
              <a:t>2</a:t>
            </a:r>
          </a:p>
        </p:txBody>
      </p:sp>
      <p:sp>
        <p:nvSpPr>
          <p:cNvPr id="90" name="Rectangle 64"/>
          <p:cNvSpPr>
            <a:spLocks noChangeArrowheads="1"/>
          </p:cNvSpPr>
          <p:nvPr/>
        </p:nvSpPr>
        <p:spPr bwMode="auto">
          <a:xfrm>
            <a:off x="1781909" y="2860742"/>
            <a:ext cx="8031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91" name="Rectangle 65"/>
          <p:cNvSpPr>
            <a:spLocks noChangeArrowheads="1"/>
          </p:cNvSpPr>
          <p:nvPr/>
        </p:nvSpPr>
        <p:spPr bwMode="auto">
          <a:xfrm>
            <a:off x="6666766" y="2860742"/>
            <a:ext cx="942567"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92" name="Line 66"/>
          <p:cNvSpPr>
            <a:spLocks noChangeShapeType="1"/>
          </p:cNvSpPr>
          <p:nvPr/>
        </p:nvSpPr>
        <p:spPr bwMode="auto">
          <a:xfrm>
            <a:off x="6176818" y="6356417"/>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3" name="Line 67"/>
          <p:cNvSpPr>
            <a:spLocks noChangeShapeType="1"/>
          </p:cNvSpPr>
          <p:nvPr/>
        </p:nvSpPr>
        <p:spPr bwMode="auto">
          <a:xfrm flipV="1">
            <a:off x="6170468" y="61214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4" name="Line 68"/>
          <p:cNvSpPr>
            <a:spLocks noChangeShapeType="1"/>
          </p:cNvSpPr>
          <p:nvPr/>
        </p:nvSpPr>
        <p:spPr bwMode="auto">
          <a:xfrm flipV="1">
            <a:off x="7542068" y="61214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5" name="Line 69"/>
          <p:cNvSpPr>
            <a:spLocks noChangeShapeType="1"/>
          </p:cNvSpPr>
          <p:nvPr/>
        </p:nvSpPr>
        <p:spPr bwMode="auto">
          <a:xfrm flipV="1">
            <a:off x="7999268" y="6121467"/>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6" name="Oval 75"/>
          <p:cNvSpPr>
            <a:spLocks noChangeArrowheads="1"/>
          </p:cNvSpPr>
          <p:nvPr/>
        </p:nvSpPr>
        <p:spPr bwMode="auto">
          <a:xfrm>
            <a:off x="6100618" y="62865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7" name="Oval 76"/>
          <p:cNvSpPr>
            <a:spLocks noChangeArrowheads="1"/>
          </p:cNvSpPr>
          <p:nvPr/>
        </p:nvSpPr>
        <p:spPr bwMode="auto">
          <a:xfrm>
            <a:off x="6557818" y="62865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8" name="Oval 77"/>
          <p:cNvSpPr>
            <a:spLocks noChangeArrowheads="1"/>
          </p:cNvSpPr>
          <p:nvPr/>
        </p:nvSpPr>
        <p:spPr bwMode="auto">
          <a:xfrm>
            <a:off x="7015018" y="62865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9" name="Oval 78"/>
          <p:cNvSpPr>
            <a:spLocks noChangeArrowheads="1"/>
          </p:cNvSpPr>
          <p:nvPr/>
        </p:nvSpPr>
        <p:spPr bwMode="auto">
          <a:xfrm>
            <a:off x="7472218" y="62865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0" name="Oval 79"/>
          <p:cNvSpPr>
            <a:spLocks noChangeArrowheads="1"/>
          </p:cNvSpPr>
          <p:nvPr/>
        </p:nvSpPr>
        <p:spPr bwMode="auto">
          <a:xfrm>
            <a:off x="7929418" y="6286567"/>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1" name="Line 80"/>
          <p:cNvSpPr>
            <a:spLocks noChangeShapeType="1"/>
          </p:cNvSpPr>
          <p:nvPr/>
        </p:nvSpPr>
        <p:spPr bwMode="auto">
          <a:xfrm flipV="1">
            <a:off x="6627668" y="5435667"/>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2" name="Line 81"/>
          <p:cNvSpPr>
            <a:spLocks noChangeShapeType="1"/>
          </p:cNvSpPr>
          <p:nvPr/>
        </p:nvSpPr>
        <p:spPr bwMode="auto">
          <a:xfrm flipV="1">
            <a:off x="7084868" y="5588067"/>
            <a:ext cx="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3" name="Rectangle 82"/>
          <p:cNvSpPr>
            <a:spLocks noChangeArrowheads="1"/>
          </p:cNvSpPr>
          <p:nvPr/>
        </p:nvSpPr>
        <p:spPr bwMode="auto">
          <a:xfrm>
            <a:off x="7203323" y="5146742"/>
            <a:ext cx="78226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y</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05" name="Line 83"/>
          <p:cNvSpPr>
            <a:spLocks noChangeShapeType="1"/>
          </p:cNvSpPr>
          <p:nvPr/>
        </p:nvSpPr>
        <p:spPr bwMode="auto">
          <a:xfrm>
            <a:off x="5054492" y="5253891"/>
            <a:ext cx="0" cy="557016"/>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6" name="Line 84"/>
          <p:cNvSpPr>
            <a:spLocks noChangeShapeType="1"/>
          </p:cNvSpPr>
          <p:nvPr/>
        </p:nvSpPr>
        <p:spPr bwMode="auto">
          <a:xfrm>
            <a:off x="5054492" y="5810907"/>
            <a:ext cx="868326"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7" name="Rectangle 21"/>
          <p:cNvSpPr>
            <a:spLocks noChangeArrowheads="1"/>
          </p:cNvSpPr>
          <p:nvPr/>
        </p:nvSpPr>
        <p:spPr bwMode="auto">
          <a:xfrm>
            <a:off x="68165" y="4308542"/>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dirty="0">
                <a:latin typeface="Times New Roman" pitchFamily="18" charset="0"/>
                <a:cs typeface="Times New Roman" pitchFamily="18" charset="0"/>
              </a:rPr>
              <a:t>-4</a:t>
            </a:r>
          </a:p>
        </p:txBody>
      </p:sp>
      <p:sp>
        <p:nvSpPr>
          <p:cNvPr id="4" name="TextBox 3"/>
          <p:cNvSpPr txBox="1"/>
          <p:nvPr/>
        </p:nvSpPr>
        <p:spPr>
          <a:xfrm>
            <a:off x="2942581" y="5975417"/>
            <a:ext cx="2005677" cy="369332"/>
          </a:xfrm>
          <a:prstGeom prst="rect">
            <a:avLst/>
          </a:prstGeom>
          <a:noFill/>
        </p:spPr>
        <p:txBody>
          <a:bodyPr wrap="none" rtlCol="0">
            <a:spAutoFit/>
          </a:bodyPr>
          <a:lstStyle/>
          <a:p>
            <a:r>
              <a:rPr lang="en-US" dirty="0"/>
              <a:t>Something is lost!</a:t>
            </a:r>
          </a:p>
        </p:txBody>
      </p:sp>
      <p:sp>
        <p:nvSpPr>
          <p:cNvPr id="108" name="TextBox 107"/>
          <p:cNvSpPr txBox="1"/>
          <p:nvPr/>
        </p:nvSpPr>
        <p:spPr>
          <a:xfrm>
            <a:off x="3465716" y="2268790"/>
            <a:ext cx="2223686" cy="307777"/>
          </a:xfrm>
          <a:prstGeom prst="rect">
            <a:avLst/>
          </a:prstGeom>
          <a:noFill/>
        </p:spPr>
        <p:txBody>
          <a:bodyPr wrap="none" rtlCol="0">
            <a:spAutoFit/>
          </a:bodyPr>
          <a:lstStyle/>
          <a:p>
            <a:r>
              <a:rPr lang="en-US" sz="1400" i="1" dirty="0"/>
              <a:t>M</a:t>
            </a:r>
            <a:r>
              <a:rPr lang="en-US" sz="1400" dirty="0"/>
              <a:t> is the decimation factor</a:t>
            </a:r>
          </a:p>
        </p:txBody>
      </p:sp>
    </p:spTree>
    <p:extLst>
      <p:ext uri="{BB962C8B-B14F-4D97-AF65-F5344CB8AC3E}">
        <p14:creationId xmlns:p14="http://schemas.microsoft.com/office/powerpoint/2010/main" val="3300870079"/>
      </p:ext>
    </p:extLst>
  </p:cSld>
  <p:clrMapOvr>
    <a:masterClrMapping/>
  </p:clrMapOvr>
  <mc:AlternateContent xmlns:mc="http://schemas.openxmlformats.org/markup-compatibility/2006" xmlns:p14="http://schemas.microsoft.com/office/powerpoint/2010/main">
    <mc:Choice Requires="p14">
      <p:transition spd="slow" p14:dur="2000" advClick="0" advTm="300000"/>
    </mc:Choice>
    <mc:Fallback xmlns="">
      <p:transition spd="slow" advClick="0" advTm="30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1541316" y="331788"/>
            <a:ext cx="6072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in 2 steps: 1</a:t>
            </a:r>
            <a:r>
              <a:rPr lang="en-US" sz="3200" b="1" baseline="30000" dirty="0"/>
              <a:t>st</a:t>
            </a:r>
            <a:r>
              <a:rPr lang="en-US" sz="3200" b="1" dirty="0"/>
              <a:t> step</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 name="Line 3"/>
          <p:cNvSpPr>
            <a:spLocks noChangeShapeType="1"/>
          </p:cNvSpPr>
          <p:nvPr/>
        </p:nvSpPr>
        <p:spPr bwMode="auto">
          <a:xfrm>
            <a:off x="3905250" y="16764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08" name="Rectangle 4"/>
          <p:cNvSpPr>
            <a:spLocks noChangeArrowheads="1"/>
          </p:cNvSpPr>
          <p:nvPr/>
        </p:nvSpPr>
        <p:spPr bwMode="auto">
          <a:xfrm>
            <a:off x="2850441" y="1381125"/>
            <a:ext cx="8031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09" name="Rectangle 5"/>
          <p:cNvSpPr>
            <a:spLocks noChangeArrowheads="1"/>
          </p:cNvSpPr>
          <p:nvPr/>
        </p:nvSpPr>
        <p:spPr bwMode="auto">
          <a:xfrm>
            <a:off x="5219110" y="1381125"/>
            <a:ext cx="942567"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10" name="Rectangle 6"/>
          <p:cNvSpPr>
            <a:spLocks noChangeArrowheads="1"/>
          </p:cNvSpPr>
          <p:nvPr/>
        </p:nvSpPr>
        <p:spPr bwMode="auto">
          <a:xfrm>
            <a:off x="370952" y="3002575"/>
            <a:ext cx="135133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 = </a:t>
            </a:r>
          </a:p>
        </p:txBody>
      </p:sp>
      <p:sp>
        <p:nvSpPr>
          <p:cNvPr id="111" name="Freeform 7"/>
          <p:cNvSpPr>
            <a:spLocks/>
          </p:cNvSpPr>
          <p:nvPr/>
        </p:nvSpPr>
        <p:spPr bwMode="auto">
          <a:xfrm>
            <a:off x="1831637" y="2688250"/>
            <a:ext cx="458788" cy="1220788"/>
          </a:xfrm>
          <a:custGeom>
            <a:avLst/>
            <a:gdLst>
              <a:gd name="T0" fmla="*/ 288 w 289"/>
              <a:gd name="T1" fmla="*/ 0 h 769"/>
              <a:gd name="T2" fmla="*/ 0 w 289"/>
              <a:gd name="T3" fmla="*/ 0 h 769"/>
              <a:gd name="T4" fmla="*/ 0 w 289"/>
              <a:gd name="T5" fmla="*/ 768 h 769"/>
              <a:gd name="T6" fmla="*/ 288 w 289"/>
              <a:gd name="T7" fmla="*/ 768 h 769"/>
            </a:gdLst>
            <a:ahLst/>
            <a:cxnLst>
              <a:cxn ang="0">
                <a:pos x="T0" y="T1"/>
              </a:cxn>
              <a:cxn ang="0">
                <a:pos x="T2" y="T3"/>
              </a:cxn>
              <a:cxn ang="0">
                <a:pos x="T4" y="T5"/>
              </a:cxn>
              <a:cxn ang="0">
                <a:pos x="T6" y="T7"/>
              </a:cxn>
            </a:cxnLst>
            <a:rect l="0" t="0" r="r" b="b"/>
            <a:pathLst>
              <a:path w="289" h="769">
                <a:moveTo>
                  <a:pt x="288" y="0"/>
                </a:moveTo>
                <a:lnTo>
                  <a:pt x="0" y="0"/>
                </a:lnTo>
                <a:lnTo>
                  <a:pt x="0" y="768"/>
                </a:lnTo>
                <a:lnTo>
                  <a:pt x="288" y="76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112" name="Rectangle 8"/>
          <p:cNvSpPr>
            <a:spLocks noChangeArrowheads="1"/>
          </p:cNvSpPr>
          <p:nvPr/>
        </p:nvSpPr>
        <p:spPr bwMode="auto">
          <a:xfrm>
            <a:off x="2425362" y="2392975"/>
            <a:ext cx="614591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dirty="0">
                <a:latin typeface="Times New Roman" pitchFamily="18" charset="0"/>
                <a:cs typeface="Times New Roman" pitchFamily="18" charset="0"/>
              </a:rPr>
              <a:t>x</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 = 0 , </a:t>
            </a:r>
            <a:r>
              <a:rPr lang="en-US" sz="2800" b="1" u="sng" dirty="0">
                <a:latin typeface="Times New Roman" pitchFamily="18" charset="0"/>
                <a:cs typeface="Times New Roman" pitchFamily="18" charset="0"/>
              </a:rPr>
              <a:t>+</a:t>
            </a:r>
            <a:r>
              <a:rPr lang="en-US" sz="2800" b="1" i="1" dirty="0">
                <a:latin typeface="Times New Roman" pitchFamily="18" charset="0"/>
                <a:cs typeface="Times New Roman" pitchFamily="18" charset="0"/>
              </a:rPr>
              <a:t>M</a:t>
            </a:r>
            <a:r>
              <a:rPr lang="en-US" sz="2800" b="1" dirty="0">
                <a:latin typeface="Times New Roman" pitchFamily="18" charset="0"/>
                <a:cs typeface="Times New Roman" pitchFamily="18" charset="0"/>
              </a:rPr>
              <a:t> , </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2</a:t>
            </a:r>
            <a:r>
              <a:rPr lang="en-US" sz="2800" b="1" i="1" dirty="0">
                <a:latin typeface="Times New Roman" pitchFamily="18" charset="0"/>
                <a:cs typeface="Times New Roman" pitchFamily="18" charset="0"/>
              </a:rPr>
              <a:t>M</a:t>
            </a:r>
            <a:r>
              <a:rPr lang="en-US" sz="2800" b="1" dirty="0">
                <a:latin typeface="Times New Roman" pitchFamily="18" charset="0"/>
                <a:cs typeface="Times New Roman" pitchFamily="18" charset="0"/>
              </a:rPr>
              <a:t> , </a:t>
            </a:r>
            <a:r>
              <a:rPr lang="en-US" sz="2800" b="1" u="sng" dirty="0">
                <a:latin typeface="Times New Roman" pitchFamily="18" charset="0"/>
                <a:cs typeface="Times New Roman" pitchFamily="18" charset="0"/>
              </a:rPr>
              <a:t>+</a:t>
            </a:r>
            <a:r>
              <a:rPr lang="en-US" sz="2800" b="1" i="1" dirty="0">
                <a:latin typeface="Times New Roman" pitchFamily="18" charset="0"/>
                <a:cs typeface="Times New Roman" pitchFamily="18" charset="0"/>
              </a:rPr>
              <a:t>3M</a:t>
            </a:r>
            <a:r>
              <a:rPr lang="en-US" sz="2800" b="1" dirty="0">
                <a:latin typeface="Times New Roman" pitchFamily="18" charset="0"/>
                <a:cs typeface="Times New Roman" pitchFamily="18" charset="0"/>
              </a:rPr>
              <a:t> , </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4</a:t>
            </a:r>
            <a:r>
              <a:rPr lang="en-US" sz="2800" b="1" i="1" dirty="0">
                <a:latin typeface="Times New Roman" pitchFamily="18" charset="0"/>
                <a:cs typeface="Times New Roman" pitchFamily="18" charset="0"/>
              </a:rPr>
              <a:t>M</a:t>
            </a:r>
            <a:r>
              <a:rPr lang="en-US" sz="2800" b="1" dirty="0">
                <a:latin typeface="Times New Roman" pitchFamily="18" charset="0"/>
                <a:cs typeface="Times New Roman" pitchFamily="18" charset="0"/>
              </a:rPr>
              <a:t>, ... </a:t>
            </a:r>
          </a:p>
        </p:txBody>
      </p:sp>
      <p:sp>
        <p:nvSpPr>
          <p:cNvPr id="113" name="Rectangle 9"/>
          <p:cNvSpPr>
            <a:spLocks noChangeArrowheads="1"/>
          </p:cNvSpPr>
          <p:nvPr/>
        </p:nvSpPr>
        <p:spPr bwMode="auto">
          <a:xfrm>
            <a:off x="2242800" y="3612175"/>
            <a:ext cx="309880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2800" b="1" dirty="0">
                <a:latin typeface="Times New Roman" pitchFamily="18" charset="0"/>
                <a:cs typeface="Times New Roman" pitchFamily="18" charset="0"/>
              </a:rPr>
              <a:t>   0	  otherwise</a:t>
            </a:r>
          </a:p>
        </p:txBody>
      </p:sp>
      <p:grpSp>
        <p:nvGrpSpPr>
          <p:cNvPr id="114" name="Group 12"/>
          <p:cNvGrpSpPr>
            <a:grpSpLocks/>
          </p:cNvGrpSpPr>
          <p:nvPr/>
        </p:nvGrpSpPr>
        <p:grpSpPr bwMode="auto">
          <a:xfrm>
            <a:off x="957263" y="4964906"/>
            <a:ext cx="7561263" cy="1062037"/>
            <a:chOff x="603" y="3285"/>
            <a:chExt cx="4763" cy="669"/>
          </a:xfrm>
        </p:grpSpPr>
        <p:graphicFrame>
          <p:nvGraphicFramePr>
            <p:cNvPr id="115" name="Object 10">
              <a:hlinkClick r:id="" action="ppaction://ole?verb=0"/>
            </p:cNvPr>
            <p:cNvGraphicFramePr>
              <a:graphicFrameLocks/>
            </p:cNvGraphicFramePr>
            <p:nvPr/>
          </p:nvGraphicFramePr>
          <p:xfrm>
            <a:off x="603" y="3285"/>
            <a:ext cx="3683" cy="669"/>
          </p:xfrm>
          <a:graphic>
            <a:graphicData uri="http://schemas.openxmlformats.org/presentationml/2006/ole">
              <mc:AlternateContent xmlns:mc="http://schemas.openxmlformats.org/markup-compatibility/2006">
                <mc:Choice xmlns:v="urn:schemas-microsoft-com:vml" Requires="v">
                  <p:oleObj spid="_x0000_s40011" name="Equation" r:id="rId3" imgW="2398680" imgH="430200" progId="Equation.2">
                    <p:embed/>
                  </p:oleObj>
                </mc:Choice>
                <mc:Fallback>
                  <p:oleObj name="Equation" r:id="rId3" imgW="2398680" imgH="43020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 y="3285"/>
                          <a:ext cx="3683" cy="669"/>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6" name="Rectangle 11"/>
            <p:cNvSpPr>
              <a:spLocks noChangeArrowheads="1"/>
            </p:cNvSpPr>
            <p:nvPr/>
          </p:nvSpPr>
          <p:spPr bwMode="auto">
            <a:xfrm>
              <a:off x="4973" y="3462"/>
              <a:ext cx="393"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dirty="0">
                  <a:latin typeface="Times New Roman" pitchFamily="18" charset="0"/>
                  <a:cs typeface="Times New Roman" pitchFamily="18" charset="0"/>
                </a:rPr>
                <a:t>(1)</a:t>
              </a:r>
            </a:p>
          </p:txBody>
        </p:sp>
      </p:grpSp>
    </p:spTree>
    <p:extLst>
      <p:ext uri="{BB962C8B-B14F-4D97-AF65-F5344CB8AC3E}">
        <p14:creationId xmlns:p14="http://schemas.microsoft.com/office/powerpoint/2010/main" val="3087763271"/>
      </p:ext>
    </p:extLst>
  </p:cSld>
  <p:clrMapOvr>
    <a:masterClrMapping/>
  </p:clrMapOvr>
  <mc:AlternateContent xmlns:mc="http://schemas.openxmlformats.org/markup-compatibility/2006" xmlns:p14="http://schemas.microsoft.com/office/powerpoint/2010/main">
    <mc:Choice Requires="p14">
      <p:transition spd="slow" p14:dur="2000" advClick="0" advTm="139000"/>
    </mc:Choice>
    <mc:Fallback xmlns="">
      <p:transition spd="slow" advClick="0" advTm="13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2542390" y="331788"/>
            <a:ext cx="4070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1</a:t>
            </a:r>
            <a:r>
              <a:rPr lang="en-US" sz="3200" b="1" baseline="30000" dirty="0"/>
              <a:t>st</a:t>
            </a:r>
            <a:r>
              <a:rPr lang="en-US" sz="3200" b="1" dirty="0"/>
              <a:t> step</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14" name="Group 26"/>
          <p:cNvGrpSpPr>
            <a:grpSpLocks/>
          </p:cNvGrpSpPr>
          <p:nvPr/>
        </p:nvGrpSpPr>
        <p:grpSpPr bwMode="auto">
          <a:xfrm>
            <a:off x="804863" y="1176338"/>
            <a:ext cx="7561263" cy="1062037"/>
            <a:chOff x="507" y="741"/>
            <a:chExt cx="4763" cy="669"/>
          </a:xfrm>
        </p:grpSpPr>
        <p:graphicFrame>
          <p:nvGraphicFramePr>
            <p:cNvPr id="15" name="Object 3">
              <a:hlinkClick r:id="" action="ppaction://ole?verb=0"/>
            </p:cNvPr>
            <p:cNvGraphicFramePr>
              <a:graphicFrameLocks/>
            </p:cNvGraphicFramePr>
            <p:nvPr/>
          </p:nvGraphicFramePr>
          <p:xfrm>
            <a:off x="507" y="741"/>
            <a:ext cx="3683" cy="669"/>
          </p:xfrm>
          <a:graphic>
            <a:graphicData uri="http://schemas.openxmlformats.org/presentationml/2006/ole">
              <mc:AlternateContent xmlns:mc="http://schemas.openxmlformats.org/markup-compatibility/2006">
                <mc:Choice xmlns:v="urn:schemas-microsoft-com:vml" Requires="v">
                  <p:oleObj spid="_x0000_s41108" name="Equation" r:id="rId3" imgW="2398680" imgH="430200" progId="Equation.2">
                    <p:embed/>
                  </p:oleObj>
                </mc:Choice>
                <mc:Fallback>
                  <p:oleObj name="Equation" r:id="rId3" imgW="2398680" imgH="43020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 y="741"/>
                          <a:ext cx="3683" cy="669"/>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4"/>
            <p:cNvSpPr>
              <a:spLocks noChangeArrowheads="1"/>
            </p:cNvSpPr>
            <p:nvPr/>
          </p:nvSpPr>
          <p:spPr bwMode="auto">
            <a:xfrm>
              <a:off x="4877" y="918"/>
              <a:ext cx="393"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grpSp>
      <p:sp>
        <p:nvSpPr>
          <p:cNvPr id="17" name="Rectangle 5"/>
          <p:cNvSpPr>
            <a:spLocks noChangeArrowheads="1"/>
          </p:cNvSpPr>
          <p:nvPr/>
        </p:nvSpPr>
        <p:spPr bwMode="auto">
          <a:xfrm>
            <a:off x="334963" y="4634865"/>
            <a:ext cx="81280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b="1" i="1" dirty="0">
                <a:latin typeface="Times New Roman" pitchFamily="18" charset="0"/>
                <a:cs typeface="Times New Roman" pitchFamily="18" charset="0"/>
              </a:rPr>
              <a:t>i</a:t>
            </a:r>
            <a:r>
              <a:rPr lang="en-US" b="1" dirty="0">
                <a:latin typeface="Times New Roman" pitchFamily="18" charset="0"/>
                <a:cs typeface="Times New Roman" pitchFamily="18" charset="0"/>
              </a:rPr>
              <a:t>(</a:t>
            </a:r>
            <a:r>
              <a:rPr lang="en-US" b="1" i="1" dirty="0">
                <a:latin typeface="Times New Roman" pitchFamily="18" charset="0"/>
                <a:cs typeface="Times New Roman" pitchFamily="18" charset="0"/>
              </a:rPr>
              <a:t>n</a:t>
            </a:r>
            <a:r>
              <a:rPr lang="en-US" b="1" dirty="0">
                <a:latin typeface="Times New Roman" pitchFamily="18" charset="0"/>
                <a:cs typeface="Times New Roman" pitchFamily="18" charset="0"/>
              </a:rPr>
              <a:t>) is a periodic impulse train that can be expressed as</a:t>
            </a:r>
          </a:p>
        </p:txBody>
      </p:sp>
      <p:graphicFrame>
        <p:nvGraphicFramePr>
          <p:cNvPr id="18" name="Object 6">
            <a:hlinkClick r:id="" action="ppaction://ole?verb=0"/>
          </p:cNvPr>
          <p:cNvGraphicFramePr>
            <a:graphicFrameLocks/>
          </p:cNvGraphicFramePr>
          <p:nvPr>
            <p:extLst>
              <p:ext uri="{D42A27DB-BD31-4B8C-83A1-F6EECF244321}">
                <p14:modId xmlns:p14="http://schemas.microsoft.com/office/powerpoint/2010/main" val="262834917"/>
              </p:ext>
            </p:extLst>
          </p:nvPr>
        </p:nvGraphicFramePr>
        <p:xfrm>
          <a:off x="786766" y="5305063"/>
          <a:ext cx="5351462" cy="1030287"/>
        </p:xfrm>
        <a:graphic>
          <a:graphicData uri="http://schemas.openxmlformats.org/presentationml/2006/ole">
            <mc:AlternateContent xmlns:mc="http://schemas.openxmlformats.org/markup-compatibility/2006">
              <mc:Choice xmlns:v="urn:schemas-microsoft-com:vml" Requires="v">
                <p:oleObj spid="_x0000_s41109" name="Equation" r:id="rId5" imgW="2195280" imgH="417240" progId="Equation.2">
                  <p:embed/>
                </p:oleObj>
              </mc:Choice>
              <mc:Fallback>
                <p:oleObj name="Equation" r:id="rId5" imgW="2195280" imgH="417240" progId="Equation.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766" y="5305063"/>
                        <a:ext cx="5351462" cy="1030287"/>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7"/>
          <p:cNvSpPr>
            <a:spLocks noChangeArrowheads="1"/>
          </p:cNvSpPr>
          <p:nvPr/>
        </p:nvSpPr>
        <p:spPr bwMode="auto">
          <a:xfrm>
            <a:off x="7742556" y="5538425"/>
            <a:ext cx="6235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21" name="Line 8"/>
          <p:cNvSpPr>
            <a:spLocks noChangeShapeType="1"/>
          </p:cNvSpPr>
          <p:nvPr/>
        </p:nvSpPr>
        <p:spPr bwMode="auto">
          <a:xfrm>
            <a:off x="996950" y="3581400"/>
            <a:ext cx="66167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2" name="Line 9"/>
          <p:cNvSpPr>
            <a:spLocks noChangeShapeType="1"/>
          </p:cNvSpPr>
          <p:nvPr/>
        </p:nvSpPr>
        <p:spPr bwMode="auto">
          <a:xfrm>
            <a:off x="2133600" y="2825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3" name="Line 10"/>
          <p:cNvSpPr>
            <a:spLocks noChangeShapeType="1"/>
          </p:cNvSpPr>
          <p:nvPr/>
        </p:nvSpPr>
        <p:spPr bwMode="auto">
          <a:xfrm>
            <a:off x="3200400" y="2825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4" name="Line 11"/>
          <p:cNvSpPr>
            <a:spLocks noChangeShapeType="1"/>
          </p:cNvSpPr>
          <p:nvPr/>
        </p:nvSpPr>
        <p:spPr bwMode="auto">
          <a:xfrm>
            <a:off x="7092950" y="2971800"/>
            <a:ext cx="520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5" name="Line 12"/>
          <p:cNvSpPr>
            <a:spLocks noChangeShapeType="1"/>
          </p:cNvSpPr>
          <p:nvPr/>
        </p:nvSpPr>
        <p:spPr bwMode="auto">
          <a:xfrm>
            <a:off x="4267200" y="2825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6" name="Line 13"/>
          <p:cNvSpPr>
            <a:spLocks noChangeShapeType="1"/>
          </p:cNvSpPr>
          <p:nvPr/>
        </p:nvSpPr>
        <p:spPr bwMode="auto">
          <a:xfrm>
            <a:off x="5334000" y="2825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7" name="Line 14"/>
          <p:cNvSpPr>
            <a:spLocks noChangeShapeType="1"/>
          </p:cNvSpPr>
          <p:nvPr/>
        </p:nvSpPr>
        <p:spPr bwMode="auto">
          <a:xfrm>
            <a:off x="6400800" y="2825750"/>
            <a:ext cx="0" cy="749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8" name="Line 15"/>
          <p:cNvSpPr>
            <a:spLocks noChangeShapeType="1"/>
          </p:cNvSpPr>
          <p:nvPr/>
        </p:nvSpPr>
        <p:spPr bwMode="auto">
          <a:xfrm>
            <a:off x="920750" y="2971800"/>
            <a:ext cx="520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9" name="Rectangle 16"/>
          <p:cNvSpPr>
            <a:spLocks noChangeArrowheads="1"/>
          </p:cNvSpPr>
          <p:nvPr/>
        </p:nvSpPr>
        <p:spPr bwMode="auto">
          <a:xfrm>
            <a:off x="-12700" y="2752725"/>
            <a:ext cx="742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i</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30" name="Rectangle 17"/>
          <p:cNvSpPr>
            <a:spLocks noChangeArrowheads="1"/>
          </p:cNvSpPr>
          <p:nvPr/>
        </p:nvSpPr>
        <p:spPr bwMode="auto">
          <a:xfrm>
            <a:off x="4059238" y="3667125"/>
            <a:ext cx="361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0</a:t>
            </a:r>
          </a:p>
        </p:txBody>
      </p:sp>
      <p:sp>
        <p:nvSpPr>
          <p:cNvPr id="31" name="Rectangle 18"/>
          <p:cNvSpPr>
            <a:spLocks noChangeArrowheads="1"/>
          </p:cNvSpPr>
          <p:nvPr/>
        </p:nvSpPr>
        <p:spPr bwMode="auto">
          <a:xfrm>
            <a:off x="5135563" y="3667125"/>
            <a:ext cx="5016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M</a:t>
            </a:r>
          </a:p>
        </p:txBody>
      </p:sp>
      <p:sp>
        <p:nvSpPr>
          <p:cNvPr id="32" name="Rectangle 19"/>
          <p:cNvSpPr>
            <a:spLocks noChangeArrowheads="1"/>
          </p:cNvSpPr>
          <p:nvPr/>
        </p:nvSpPr>
        <p:spPr bwMode="auto">
          <a:xfrm>
            <a:off x="6108700" y="3667125"/>
            <a:ext cx="68738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2M</a:t>
            </a:r>
          </a:p>
        </p:txBody>
      </p:sp>
      <p:sp>
        <p:nvSpPr>
          <p:cNvPr id="33" name="Rectangle 20"/>
          <p:cNvSpPr>
            <a:spLocks noChangeArrowheads="1"/>
          </p:cNvSpPr>
          <p:nvPr/>
        </p:nvSpPr>
        <p:spPr bwMode="auto">
          <a:xfrm>
            <a:off x="1630363" y="3667125"/>
            <a:ext cx="80645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-2M</a:t>
            </a:r>
          </a:p>
        </p:txBody>
      </p:sp>
      <p:sp>
        <p:nvSpPr>
          <p:cNvPr id="34" name="Rectangle 21"/>
          <p:cNvSpPr>
            <a:spLocks noChangeArrowheads="1"/>
          </p:cNvSpPr>
          <p:nvPr/>
        </p:nvSpPr>
        <p:spPr bwMode="auto">
          <a:xfrm>
            <a:off x="2787650" y="3667125"/>
            <a:ext cx="622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-M</a:t>
            </a:r>
          </a:p>
        </p:txBody>
      </p:sp>
      <p:sp>
        <p:nvSpPr>
          <p:cNvPr id="35" name="Line 22"/>
          <p:cNvSpPr>
            <a:spLocks noChangeShapeType="1"/>
          </p:cNvSpPr>
          <p:nvPr/>
        </p:nvSpPr>
        <p:spPr bwMode="auto">
          <a:xfrm>
            <a:off x="7092950" y="3886200"/>
            <a:ext cx="520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6" name="Line 23"/>
          <p:cNvSpPr>
            <a:spLocks noChangeShapeType="1"/>
          </p:cNvSpPr>
          <p:nvPr/>
        </p:nvSpPr>
        <p:spPr bwMode="auto">
          <a:xfrm>
            <a:off x="920750" y="3886200"/>
            <a:ext cx="520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562067980"/>
      </p:ext>
    </p:extLst>
  </p:cSld>
  <p:clrMapOvr>
    <a:masterClrMapping/>
  </p:clrMapOvr>
  <mc:AlternateContent xmlns:mc="http://schemas.openxmlformats.org/markup-compatibility/2006" xmlns:p14="http://schemas.microsoft.com/office/powerpoint/2010/main">
    <mc:Choice Requires="p14">
      <p:transition spd="slow" p14:dur="2000" advClick="0" advTm="126000"/>
    </mc:Choice>
    <mc:Fallback xmlns="">
      <p:transition spd="slow" advClick="0" advTm="12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2542390" y="331788"/>
            <a:ext cx="4070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1</a:t>
            </a:r>
            <a:r>
              <a:rPr lang="en-US" sz="3200" b="1" baseline="30000" dirty="0"/>
              <a:t>st</a:t>
            </a:r>
            <a:r>
              <a:rPr lang="en-US" sz="3200" b="1" dirty="0"/>
              <a:t> step</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7" name="Object 3">
            <a:hlinkClick r:id="" action="ppaction://ole?verb=0"/>
          </p:cNvPr>
          <p:cNvGraphicFramePr>
            <a:graphicFrameLocks/>
          </p:cNvGraphicFramePr>
          <p:nvPr/>
        </p:nvGraphicFramePr>
        <p:xfrm>
          <a:off x="804863" y="1481138"/>
          <a:ext cx="5846762" cy="1062037"/>
        </p:xfrm>
        <a:graphic>
          <a:graphicData uri="http://schemas.openxmlformats.org/presentationml/2006/ole">
            <mc:AlternateContent xmlns:mc="http://schemas.openxmlformats.org/markup-compatibility/2006">
              <mc:Choice xmlns:v="urn:schemas-microsoft-com:vml" Requires="v">
                <p:oleObj spid="_x0000_s43223" name="Equation" r:id="rId3" imgW="2398680" imgH="430200" progId="Equation.2">
                  <p:embed/>
                </p:oleObj>
              </mc:Choice>
              <mc:Fallback>
                <p:oleObj name="Equation" r:id="rId3" imgW="2398680" imgH="43020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3" y="1481138"/>
                        <a:ext cx="5846762" cy="1062037"/>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4"/>
          <p:cNvSpPr>
            <a:spLocks noChangeArrowheads="1"/>
          </p:cNvSpPr>
          <p:nvPr/>
        </p:nvSpPr>
        <p:spPr bwMode="auto">
          <a:xfrm>
            <a:off x="7741603" y="1762125"/>
            <a:ext cx="6235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graphicFrame>
        <p:nvGraphicFramePr>
          <p:cNvPr id="39" name="Object 5">
            <a:hlinkClick r:id="" action="ppaction://ole?verb=0"/>
          </p:cNvPr>
          <p:cNvGraphicFramePr>
            <a:graphicFrameLocks/>
          </p:cNvGraphicFramePr>
          <p:nvPr/>
        </p:nvGraphicFramePr>
        <p:xfrm>
          <a:off x="738188" y="3319463"/>
          <a:ext cx="5349875" cy="1030287"/>
        </p:xfrm>
        <a:graphic>
          <a:graphicData uri="http://schemas.openxmlformats.org/presentationml/2006/ole">
            <mc:AlternateContent xmlns:mc="http://schemas.openxmlformats.org/markup-compatibility/2006">
              <mc:Choice xmlns:v="urn:schemas-microsoft-com:vml" Requires="v">
                <p:oleObj spid="_x0000_s43224" name="Equation" r:id="rId5" imgW="2195280" imgH="417240" progId="Equation.2">
                  <p:embed/>
                </p:oleObj>
              </mc:Choice>
              <mc:Fallback>
                <p:oleObj name="Equation" r:id="rId5" imgW="2195280" imgH="417240" progId="Equation.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8" y="3319463"/>
                        <a:ext cx="5349875" cy="1030287"/>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 name="Rectangle 6"/>
          <p:cNvSpPr>
            <a:spLocks noChangeArrowheads="1"/>
          </p:cNvSpPr>
          <p:nvPr/>
        </p:nvSpPr>
        <p:spPr bwMode="auto">
          <a:xfrm>
            <a:off x="7741603" y="3590925"/>
            <a:ext cx="6235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graphicFrame>
        <p:nvGraphicFramePr>
          <p:cNvPr id="41" name="Object 7">
            <a:hlinkClick r:id="" action="ppaction://ole?verb=0"/>
          </p:cNvPr>
          <p:cNvGraphicFramePr>
            <a:graphicFrameLocks/>
          </p:cNvGraphicFramePr>
          <p:nvPr/>
        </p:nvGraphicFramePr>
        <p:xfrm>
          <a:off x="738188" y="5210175"/>
          <a:ext cx="6313487" cy="1028700"/>
        </p:xfrm>
        <a:graphic>
          <a:graphicData uri="http://schemas.openxmlformats.org/presentationml/2006/ole">
            <mc:AlternateContent xmlns:mc="http://schemas.openxmlformats.org/markup-compatibility/2006">
              <mc:Choice xmlns:v="urn:schemas-microsoft-com:vml" Requires="v">
                <p:oleObj spid="_x0000_s43225" name="Equation" r:id="rId7" imgW="2589120" imgH="417240" progId="Equation.2">
                  <p:embed/>
                </p:oleObj>
              </mc:Choice>
              <mc:Fallback>
                <p:oleObj name="Equation" r:id="rId7" imgW="2589120" imgH="417240" progId="Equation.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88" y="5210175"/>
                        <a:ext cx="6313487" cy="1028700"/>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ectangle 8"/>
          <p:cNvSpPr>
            <a:spLocks noChangeArrowheads="1"/>
          </p:cNvSpPr>
          <p:nvPr/>
        </p:nvSpPr>
        <p:spPr bwMode="auto">
          <a:xfrm>
            <a:off x="7741603" y="5419725"/>
            <a:ext cx="6235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Tree>
    <p:extLst>
      <p:ext uri="{BB962C8B-B14F-4D97-AF65-F5344CB8AC3E}">
        <p14:creationId xmlns:p14="http://schemas.microsoft.com/office/powerpoint/2010/main" val="834960845"/>
      </p:ext>
    </p:extLst>
  </p:cSld>
  <p:clrMapOvr>
    <a:masterClrMapping/>
  </p:clrMapOvr>
  <mc:AlternateContent xmlns:mc="http://schemas.openxmlformats.org/markup-compatibility/2006" xmlns:p14="http://schemas.microsoft.com/office/powerpoint/2010/main">
    <mc:Choice Requires="p14">
      <p:transition spd="slow" p14:dur="2000" advClick="0" advTm="112000"/>
    </mc:Choice>
    <mc:Fallback xmlns="">
      <p:transition spd="slow" advClick="0" advTm="1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2497506" y="331788"/>
            <a:ext cx="4160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2</a:t>
            </a:r>
            <a:r>
              <a:rPr lang="en-US" sz="3200" b="1" baseline="30000" dirty="0"/>
              <a:t>nd</a:t>
            </a:r>
            <a:r>
              <a:rPr lang="en-US" sz="3200" b="1" dirty="0"/>
              <a:t> step</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Line 3"/>
          <p:cNvSpPr>
            <a:spLocks noChangeShapeType="1"/>
          </p:cNvSpPr>
          <p:nvPr/>
        </p:nvSpPr>
        <p:spPr bwMode="auto">
          <a:xfrm>
            <a:off x="2762250" y="16764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1" name="Rectangle 4"/>
          <p:cNvSpPr>
            <a:spLocks noChangeArrowheads="1"/>
          </p:cNvSpPr>
          <p:nvPr/>
        </p:nvSpPr>
        <p:spPr bwMode="auto">
          <a:xfrm>
            <a:off x="1707441" y="1381125"/>
            <a:ext cx="8031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2" name="Rectangle 5"/>
          <p:cNvSpPr>
            <a:spLocks noChangeArrowheads="1"/>
          </p:cNvSpPr>
          <p:nvPr/>
        </p:nvSpPr>
        <p:spPr bwMode="auto">
          <a:xfrm>
            <a:off x="4076110" y="1381125"/>
            <a:ext cx="942567"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3" name="Line 6"/>
          <p:cNvSpPr>
            <a:spLocks noChangeShapeType="1"/>
          </p:cNvSpPr>
          <p:nvPr/>
        </p:nvSpPr>
        <p:spPr bwMode="auto">
          <a:xfrm>
            <a:off x="5200650" y="16764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4" name="Rectangle 7"/>
          <p:cNvSpPr>
            <a:spLocks noChangeArrowheads="1"/>
          </p:cNvSpPr>
          <p:nvPr/>
        </p:nvSpPr>
        <p:spPr bwMode="auto">
          <a:xfrm>
            <a:off x="6593867" y="1381125"/>
            <a:ext cx="78226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y</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5" name="Rectangle 8"/>
          <p:cNvSpPr>
            <a:spLocks noChangeArrowheads="1"/>
          </p:cNvSpPr>
          <p:nvPr/>
        </p:nvSpPr>
        <p:spPr bwMode="auto">
          <a:xfrm>
            <a:off x="2899914" y="2295525"/>
            <a:ext cx="2226572"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y</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 = </a:t>
            </a: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Mn</a:t>
            </a:r>
            <a:r>
              <a:rPr lang="en-US" sz="2800" b="1">
                <a:latin typeface="Times New Roman" pitchFamily="18" charset="0"/>
                <a:cs typeface="Times New Roman" pitchFamily="18" charset="0"/>
              </a:rPr>
              <a:t>)</a:t>
            </a:r>
          </a:p>
        </p:txBody>
      </p:sp>
      <p:sp>
        <p:nvSpPr>
          <p:cNvPr id="16" name="Rectangle 9"/>
          <p:cNvSpPr>
            <a:spLocks noChangeArrowheads="1"/>
          </p:cNvSpPr>
          <p:nvPr/>
        </p:nvSpPr>
        <p:spPr bwMode="auto">
          <a:xfrm>
            <a:off x="7360603" y="2295525"/>
            <a:ext cx="62357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grpSp>
        <p:nvGrpSpPr>
          <p:cNvPr id="17" name="Group 15"/>
          <p:cNvGrpSpPr>
            <a:grpSpLocks/>
          </p:cNvGrpSpPr>
          <p:nvPr/>
        </p:nvGrpSpPr>
        <p:grpSpPr bwMode="auto">
          <a:xfrm>
            <a:off x="433389" y="3438525"/>
            <a:ext cx="6313488" cy="1657350"/>
            <a:chOff x="273" y="2166"/>
            <a:chExt cx="3977" cy="1044"/>
          </a:xfrm>
        </p:grpSpPr>
        <p:graphicFrame>
          <p:nvGraphicFramePr>
            <p:cNvPr id="18" name="Object 10">
              <a:hlinkClick r:id="" action="ppaction://ole?verb=0"/>
            </p:cNvPr>
            <p:cNvGraphicFramePr>
              <a:graphicFrameLocks/>
            </p:cNvGraphicFramePr>
            <p:nvPr/>
          </p:nvGraphicFramePr>
          <p:xfrm>
            <a:off x="273" y="2562"/>
            <a:ext cx="3977" cy="648"/>
          </p:xfrm>
          <a:graphic>
            <a:graphicData uri="http://schemas.openxmlformats.org/presentationml/2006/ole">
              <mc:AlternateContent xmlns:mc="http://schemas.openxmlformats.org/markup-compatibility/2006">
                <mc:Choice xmlns:v="urn:schemas-microsoft-com:vml" Requires="v">
                  <p:oleObj spid="_x0000_s44178" name="Equation" r:id="rId3" imgW="2589120" imgH="417240" progId="Equation.2">
                    <p:embed/>
                  </p:oleObj>
                </mc:Choice>
                <mc:Fallback>
                  <p:oleObj name="Equation" r:id="rId3" imgW="2589120" imgH="41724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 y="2562"/>
                          <a:ext cx="3977" cy="64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1"/>
            <p:cNvSpPr>
              <a:spLocks noChangeArrowheads="1"/>
            </p:cNvSpPr>
            <p:nvPr/>
          </p:nvSpPr>
          <p:spPr bwMode="auto">
            <a:xfrm>
              <a:off x="305" y="2166"/>
              <a:ext cx="17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dirty="0">
                  <a:latin typeface="Times New Roman" pitchFamily="18" charset="0"/>
                  <a:cs typeface="Times New Roman" pitchFamily="18" charset="0"/>
                </a:rPr>
                <a:t>According to equation (3)</a:t>
              </a:r>
            </a:p>
          </p:txBody>
        </p:sp>
      </p:grpSp>
      <p:grpSp>
        <p:nvGrpSpPr>
          <p:cNvPr id="21" name="Group 16"/>
          <p:cNvGrpSpPr>
            <a:grpSpLocks/>
          </p:cNvGrpSpPr>
          <p:nvPr/>
        </p:nvGrpSpPr>
        <p:grpSpPr bwMode="auto">
          <a:xfrm>
            <a:off x="409575" y="5500688"/>
            <a:ext cx="7575551" cy="996950"/>
            <a:chOff x="258" y="3465"/>
            <a:chExt cx="4772" cy="628"/>
          </a:xfrm>
        </p:grpSpPr>
        <p:graphicFrame>
          <p:nvGraphicFramePr>
            <p:cNvPr id="22" name="Object 13">
              <a:hlinkClick r:id="" action="ppaction://ole?verb=0"/>
            </p:cNvPr>
            <p:cNvGraphicFramePr>
              <a:graphicFrameLocks/>
            </p:cNvGraphicFramePr>
            <p:nvPr/>
          </p:nvGraphicFramePr>
          <p:xfrm>
            <a:off x="258" y="3465"/>
            <a:ext cx="3430" cy="628"/>
          </p:xfrm>
          <a:graphic>
            <a:graphicData uri="http://schemas.openxmlformats.org/presentationml/2006/ole">
              <mc:AlternateContent xmlns:mc="http://schemas.openxmlformats.org/markup-compatibility/2006">
                <mc:Choice xmlns:v="urn:schemas-microsoft-com:vml" Requires="v">
                  <p:oleObj spid="_x0000_s44179" name="Equation" r:id="rId5" imgW="2233440" imgH="404640" progId="Equation.2">
                    <p:embed/>
                  </p:oleObj>
                </mc:Choice>
                <mc:Fallback>
                  <p:oleObj name="Equation" r:id="rId5" imgW="2233440" imgH="404640" progId="Equation.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 y="3465"/>
                          <a:ext cx="3430" cy="62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14"/>
            <p:cNvSpPr>
              <a:spLocks noChangeArrowheads="1"/>
            </p:cNvSpPr>
            <p:nvPr/>
          </p:nvSpPr>
          <p:spPr bwMode="auto">
            <a:xfrm>
              <a:off x="4637" y="3558"/>
              <a:ext cx="393"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(5)</a:t>
              </a:r>
            </a:p>
          </p:txBody>
        </p:sp>
      </p:grpSp>
    </p:spTree>
    <p:extLst>
      <p:ext uri="{BB962C8B-B14F-4D97-AF65-F5344CB8AC3E}">
        <p14:creationId xmlns:p14="http://schemas.microsoft.com/office/powerpoint/2010/main" val="2996852853"/>
      </p:ext>
    </p:extLst>
  </p:cSld>
  <p:clrMapOvr>
    <a:masterClrMapping/>
  </p:clrMapOvr>
  <mc:AlternateContent xmlns:mc="http://schemas.openxmlformats.org/markup-compatibility/2006" xmlns:p14="http://schemas.microsoft.com/office/powerpoint/2010/main">
    <mc:Choice Requires="p14">
      <p:transition spd="slow" p14:dur="2000" advClick="0" advTm="67000"/>
    </mc:Choice>
    <mc:Fallback xmlns="">
      <p:transition spd="slow" advClick="0" advTm="6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2497506" y="331788"/>
            <a:ext cx="41601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2</a:t>
            </a:r>
            <a:r>
              <a:rPr lang="en-US" sz="3200" b="1" baseline="30000" dirty="0"/>
              <a:t>nd</a:t>
            </a:r>
            <a:r>
              <a:rPr lang="en-US" sz="3200" b="1" dirty="0"/>
              <a:t> step</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 name="Object 2">
            <a:hlinkClick r:id="" action="ppaction://ole?verb=0"/>
          </p:cNvPr>
          <p:cNvGraphicFramePr>
            <a:graphicFrameLocks/>
          </p:cNvGraphicFramePr>
          <p:nvPr>
            <p:extLst>
              <p:ext uri="{D42A27DB-BD31-4B8C-83A1-F6EECF244321}">
                <p14:modId xmlns:p14="http://schemas.microsoft.com/office/powerpoint/2010/main" val="3260602264"/>
              </p:ext>
            </p:extLst>
          </p:nvPr>
        </p:nvGraphicFramePr>
        <p:xfrm>
          <a:off x="2270125" y="3059113"/>
          <a:ext cx="4603750" cy="1392237"/>
        </p:xfrm>
        <a:graphic>
          <a:graphicData uri="http://schemas.openxmlformats.org/presentationml/2006/ole">
            <mc:AlternateContent xmlns:mc="http://schemas.openxmlformats.org/markup-compatibility/2006">
              <mc:Choice xmlns:v="urn:schemas-microsoft-com:vml" Requires="v">
                <p:oleObj spid="_x0000_s42060" name="Equation" r:id="rId3" imgW="1897414" imgH="525726" progId="Equation.2">
                  <p:embed/>
                </p:oleObj>
              </mc:Choice>
              <mc:Fallback>
                <p:oleObj name="Equation" r:id="rId3" imgW="1897414" imgH="525726" progId="Equation.2">
                  <p:embed/>
                  <p:pic>
                    <p:nvPicPr>
                      <p:cNvPr id="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059113"/>
                        <a:ext cx="4603750" cy="1392237"/>
                      </a:xfrm>
                      <a:prstGeom prst="rect">
                        <a:avLst/>
                      </a:prstGeom>
                      <a:solidFill>
                        <a:schemeClr val="accent2"/>
                      </a:solidFill>
                      <a:ln w="12700">
                        <a:solidFill>
                          <a:schemeClr val="tx1"/>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20" name="Rectangle 5"/>
              <p:cNvSpPr>
                <a:spLocks noChangeArrowheads="1"/>
              </p:cNvSpPr>
              <p:nvPr/>
            </p:nvSpPr>
            <p:spPr bwMode="auto">
              <a:xfrm>
                <a:off x="513562" y="2028825"/>
                <a:ext cx="8128000" cy="705321"/>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spAutoFit/>
              </a:bodyPr>
              <a:lstStyle/>
              <a:p>
                <a:r>
                  <a:rPr lang="en-US" sz="2000" dirty="0">
                    <a:latin typeface="Times New Roman" pitchFamily="18" charset="0"/>
                    <a:cs typeface="Times New Roman" pitchFamily="18" charset="0"/>
                  </a:rPr>
                  <a:t>Converting the decimated signal </a:t>
                </a:r>
                <a:r>
                  <a:rPr lang="en-US" sz="2000" i="1" dirty="0">
                    <a:latin typeface="Times New Roman" pitchFamily="18" charset="0"/>
                    <a:cs typeface="Times New Roman" pitchFamily="18" charset="0"/>
                  </a:rPr>
                  <a:t>y</a:t>
                </a:r>
                <a14:m>
                  <m:oMath xmlns:m="http://schemas.openxmlformats.org/officeDocument/2006/math">
                    <m:d>
                      <m:dPr>
                        <m:ctrlPr>
                          <a:rPr lang="en-US" sz="2000" i="1">
                            <a:latin typeface="Cambria Math" panose="02040503050406030204" pitchFamily="18" charset="0"/>
                          </a:rPr>
                        </m:ctrlPr>
                      </m:dPr>
                      <m:e>
                        <m:r>
                          <a:rPr lang="en-US" sz="2000" i="1">
                            <a:latin typeface="Cambria Math"/>
                          </a:rPr>
                          <m:t>𝑛</m:t>
                        </m:r>
                      </m:e>
                    </m:d>
                    <m:r>
                      <a:rPr lang="en-US" sz="2000" i="1">
                        <a:latin typeface="Cambria Math"/>
                      </a:rPr>
                      <m:t> </m:t>
                    </m:r>
                  </m:oMath>
                </a14:m>
                <a:r>
                  <a:rPr lang="en-US" sz="2000" dirty="0">
                    <a:latin typeface="Times New Roman" pitchFamily="18" charset="0"/>
                    <a:cs typeface="Times New Roman" pitchFamily="18" charset="0"/>
                  </a:rPr>
                  <a:t>to frequency space with discrete Fourier transform:</a:t>
                </a:r>
              </a:p>
            </p:txBody>
          </p:sp>
        </mc:Choice>
        <mc:Fallback xmlns="">
          <p:sp>
            <p:nvSpPr>
              <p:cNvPr id="20" name="Rectangle 5"/>
              <p:cNvSpPr>
                <a:spLocks noRot="1" noChangeAspect="1" noMove="1" noResize="1" noEditPoints="1" noAdjustHandles="1" noChangeArrowheads="1" noChangeShapeType="1" noTextEdit="1"/>
              </p:cNvSpPr>
              <p:nvPr/>
            </p:nvSpPr>
            <p:spPr bwMode="auto">
              <a:xfrm>
                <a:off x="513562" y="2028825"/>
                <a:ext cx="8128000" cy="705321"/>
              </a:xfrm>
              <a:prstGeom prst="rect">
                <a:avLst/>
              </a:prstGeom>
              <a:blipFill rotWithShape="1">
                <a:blip r:embed="rId7"/>
                <a:stretch>
                  <a:fillRect l="-750" t="-4310" b="-146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5"/>
              <p:cNvSpPr>
                <a:spLocks noChangeArrowheads="1"/>
              </p:cNvSpPr>
              <p:nvPr/>
            </p:nvSpPr>
            <p:spPr bwMode="auto">
              <a:xfrm>
                <a:off x="513562" y="4916805"/>
                <a:ext cx="8128000" cy="199933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0488" tIns="44450" rIns="90488" bIns="44450">
                <a:spAutoFit/>
              </a:bodyPr>
              <a:lstStyle/>
              <a:p>
                <a:pPr marL="342900" indent="-342900">
                  <a:buAutoNum type="arabicPeriod"/>
                </a:pPr>
                <a:r>
                  <a:rPr lang="en-US" dirty="0">
                    <a:latin typeface="Times New Roman" pitchFamily="18" charset="0"/>
                    <a:cs typeface="Times New Roman" pitchFamily="18" charset="0"/>
                  </a:rPr>
                  <a:t>The frequency spectrum is scaled by a factor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Frequency axis is lengthened.</a:t>
                </a:r>
              </a:p>
              <a:p>
                <a:pPr marL="342900" indent="-342900">
                  <a:buAutoNum type="arabicPeriod"/>
                </a:pPr>
                <a:r>
                  <a:rPr lang="en-US" dirty="0">
                    <a:latin typeface="Times New Roman" pitchFamily="18" charset="0"/>
                    <a:cs typeface="Times New Roman" pitchFamily="18" charset="0"/>
                  </a:rPr>
                  <a:t>There are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copies (replicas) of the original base-band (scale in width).</a:t>
                </a:r>
              </a:p>
              <a:p>
                <a:pPr marL="342900" indent="-342900">
                  <a:buFontTx/>
                  <a:buAutoNum type="arabicPeriod"/>
                </a:pPr>
                <a:r>
                  <a:rPr lang="en-US" dirty="0">
                    <a:latin typeface="Times New Roman" pitchFamily="18" charset="0"/>
                    <a:cs typeface="Times New Roman" pitchFamily="18" charset="0"/>
                  </a:rPr>
                  <a:t>The replicas are located at </a:t>
                </a:r>
                <a14:m>
                  <m:oMath xmlns:m="http://schemas.openxmlformats.org/officeDocument/2006/math">
                    <m:f>
                      <m:fPr>
                        <m:ctrlPr>
                          <a:rPr lang="en-US" i="1">
                            <a:latin typeface="Cambria Math" panose="02040503050406030204" pitchFamily="18" charset="0"/>
                          </a:rPr>
                        </m:ctrlPr>
                      </m:fPr>
                      <m:num>
                        <m:r>
                          <a:rPr lang="en-US" i="1">
                            <a:latin typeface="Cambria Math"/>
                          </a:rPr>
                          <m:t>2</m:t>
                        </m:r>
                        <m:r>
                          <a:rPr lang="en-US" i="1">
                            <a:latin typeface="Cambria Math"/>
                          </a:rPr>
                          <m:t>𝜋</m:t>
                        </m:r>
                        <m:r>
                          <a:rPr lang="en-US" i="1">
                            <a:latin typeface="Cambria Math"/>
                          </a:rPr>
                          <m:t>𝑘</m:t>
                        </m:r>
                      </m:num>
                      <m:den>
                        <m:r>
                          <a:rPr lang="en-US" i="1">
                            <a:latin typeface="Cambria Math"/>
                          </a:rPr>
                          <m:t>𝑀</m:t>
                        </m:r>
                      </m:den>
                    </m:f>
                    <m:sSub>
                      <m:sSubPr>
                        <m:ctrlPr>
                          <a:rPr lang="en-US" i="1">
                            <a:latin typeface="Cambria Math" panose="02040503050406030204" pitchFamily="18" charset="0"/>
                          </a:rPr>
                        </m:ctrlPr>
                      </m:sSubPr>
                      <m:e>
                        <m:r>
                          <a:rPr lang="en-US" i="1">
                            <a:latin typeface="Cambria Math"/>
                          </a:rPr>
                          <m:t>|</m:t>
                        </m:r>
                      </m:e>
                      <m:sub>
                        <m:r>
                          <a:rPr lang="en-US" i="1">
                            <a:latin typeface="Cambria Math"/>
                          </a:rPr>
                          <m:t>0≤</m:t>
                        </m:r>
                        <m:r>
                          <a:rPr lang="en-US" i="1">
                            <a:latin typeface="Cambria Math"/>
                          </a:rPr>
                          <m:t>𝑘</m:t>
                        </m:r>
                        <m:r>
                          <a:rPr lang="en-US" i="1">
                            <a:latin typeface="Cambria Math"/>
                          </a:rPr>
                          <m:t>&lt;</m:t>
                        </m:r>
                        <m:r>
                          <a:rPr lang="en-US" i="1">
                            <a:latin typeface="Cambria Math"/>
                          </a:rPr>
                          <m:t>𝑀</m:t>
                        </m:r>
                      </m:sub>
                    </m:sSub>
                  </m:oMath>
                </a14:m>
                <a:r>
                  <a:rPr lang="en-US" dirty="0"/>
                  <a:t>.</a:t>
                </a:r>
              </a:p>
              <a:p>
                <a:pPr marL="342900" indent="-342900">
                  <a:buFontTx/>
                  <a:buAutoNum type="arabicPeriod"/>
                </a:pPr>
                <a:r>
                  <a:rPr lang="en-US" dirty="0">
                    <a:latin typeface="Times New Roman" pitchFamily="18" charset="0"/>
                    <a:cs typeface="Times New Roman" pitchFamily="18" charset="0"/>
                  </a:rPr>
                  <a:t>If the bandwidth of the signal exceeds </a:t>
                </a:r>
                <a14:m>
                  <m:oMath xmlns:m="http://schemas.openxmlformats.org/officeDocument/2006/math">
                    <m:f>
                      <m:fPr>
                        <m:ctrlPr>
                          <a:rPr lang="en-US" i="1">
                            <a:latin typeface="Cambria Math" panose="02040503050406030204" pitchFamily="18" charset="0"/>
                          </a:rPr>
                        </m:ctrlPr>
                      </m:fPr>
                      <m:num>
                        <m:r>
                          <a:rPr lang="en-US" i="1">
                            <a:latin typeface="Cambria Math"/>
                          </a:rPr>
                          <m:t>2</m:t>
                        </m:r>
                        <m:r>
                          <a:rPr lang="en-US" i="1">
                            <a:latin typeface="Cambria Math"/>
                          </a:rPr>
                          <m:t>𝜋</m:t>
                        </m:r>
                      </m:num>
                      <m:den>
                        <m:r>
                          <a:rPr lang="en-US" i="1">
                            <a:latin typeface="Cambria Math"/>
                          </a:rPr>
                          <m:t>𝑀</m:t>
                        </m:r>
                      </m:den>
                    </m:f>
                  </m:oMath>
                </a14:m>
                <a:r>
                  <a:rPr lang="en-US" dirty="0"/>
                  <a:t>, </a:t>
                </a:r>
                <a:r>
                  <a:rPr lang="en-US" dirty="0">
                    <a:latin typeface="Times New Roman" pitchFamily="18" charset="0"/>
                    <a:cs typeface="Times New Roman" pitchFamily="18" charset="0"/>
                  </a:rPr>
                  <a:t>the replicas overlap with each other, leading to aliasing error.</a:t>
                </a:r>
              </a:p>
              <a:p>
                <a:pPr marL="342900" indent="-342900">
                  <a:buFontTx/>
                  <a:buAutoNum type="arabicPeriod"/>
                </a:pPr>
                <a:endParaRPr lang="en-US" dirty="0">
                  <a:latin typeface="Times New Roman" pitchFamily="18" charset="0"/>
                  <a:cs typeface="Times New Roman" pitchFamily="18" charset="0"/>
                </a:endParaRPr>
              </a:p>
            </p:txBody>
          </p:sp>
        </mc:Choice>
        <mc:Fallback xmlns="">
          <p:sp>
            <p:nvSpPr>
              <p:cNvPr id="25" name="Rectangle 5"/>
              <p:cNvSpPr>
                <a:spLocks noRot="1" noChangeAspect="1" noMove="1" noResize="1" noEditPoints="1" noAdjustHandles="1" noChangeArrowheads="1" noChangeShapeType="1" noTextEdit="1"/>
              </p:cNvSpPr>
              <p:nvPr/>
            </p:nvSpPr>
            <p:spPr bwMode="auto">
              <a:xfrm>
                <a:off x="513562" y="4916805"/>
                <a:ext cx="8128000" cy="1999330"/>
              </a:xfrm>
              <a:prstGeom prst="rect">
                <a:avLst/>
              </a:prstGeom>
              <a:blipFill rotWithShape="1">
                <a:blip r:embed="rId8"/>
                <a:stretch>
                  <a:fillRect l="-450" t="-18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3562" y="1432560"/>
                <a:ext cx="6888480" cy="439736"/>
              </a:xfrm>
              <a:prstGeom prst="rect">
                <a:avLst/>
              </a:prstGeom>
              <a:noFill/>
            </p:spPr>
            <p:txBody>
              <a:bodyPr wrap="square" rtlCol="0">
                <a:spAutoFit/>
              </a:bodyPr>
              <a:lstStyle/>
              <a:p>
                <a:r>
                  <a:rPr lang="en-US" sz="2000" dirty="0">
                    <a:latin typeface="Times New Roman" pitchFamily="18" charset="0"/>
                    <a:cs typeface="Times New Roman" pitchFamily="18" charset="0"/>
                  </a:rPr>
                  <a:t>The frequency spectrum of </a:t>
                </a:r>
                <a:r>
                  <a:rPr lang="en-US" sz="2000" i="1" dirty="0">
                    <a:latin typeface="Times New Roman" pitchFamily="18" charset="0"/>
                    <a:cs typeface="Times New Roman" pitchFamily="18" charset="0"/>
                  </a:rPr>
                  <a:t>x</a:t>
                </a:r>
                <a14:m>
                  <m:oMath xmlns:m="http://schemas.openxmlformats.org/officeDocument/2006/math">
                    <m:d>
                      <m:dPr>
                        <m:ctrlPr>
                          <a:rPr lang="en-US" sz="2000" i="1">
                            <a:latin typeface="Cambria Math" panose="02040503050406030204" pitchFamily="18" charset="0"/>
                          </a:rPr>
                        </m:ctrlPr>
                      </m:dPr>
                      <m:e>
                        <m:r>
                          <a:rPr lang="en-US" sz="2000" b="0" i="1" smtClean="0">
                            <a:latin typeface="Cambria Math"/>
                          </a:rPr>
                          <m:t>𝑛</m:t>
                        </m:r>
                      </m:e>
                    </m:d>
                    <m:r>
                      <a:rPr lang="en-US" sz="2000" i="1">
                        <a:latin typeface="Cambria Math"/>
                      </a:rPr>
                      <m:t> </m:t>
                    </m:r>
                  </m:oMath>
                </a14:m>
                <a:r>
                  <a:rPr lang="en-US" sz="2000" dirty="0"/>
                  <a:t> </a:t>
                </a:r>
                <a:r>
                  <a:rPr lang="en-US" sz="2000" dirty="0">
                    <a:latin typeface="Times New Roman" pitchFamily="18" charset="0"/>
                    <a:cs typeface="Times New Roman" pitchFamily="18" charset="0"/>
                  </a:rPr>
                  <a:t>is</a:t>
                </a:r>
                <a:r>
                  <a:rPr lang="en-US" sz="2000" dirty="0"/>
                  <a:t> </a:t>
                </a:r>
                <a14:m>
                  <m:oMath xmlns:m="http://schemas.openxmlformats.org/officeDocument/2006/math">
                    <m:r>
                      <a:rPr lang="en-US" sz="2000" i="1">
                        <a:latin typeface="Cambria Math"/>
                      </a:rPr>
                      <m:t>𝑋</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a:rPr>
                              <m:t>𝑒</m:t>
                            </m:r>
                          </m:e>
                          <m:sup>
                            <m:r>
                              <a:rPr lang="en-US" sz="2000" i="1">
                                <a:latin typeface="Cambria Math"/>
                              </a:rPr>
                              <m:t>𝑗</m:t>
                            </m:r>
                            <m:r>
                              <a:rPr lang="en-US" sz="2000" i="1">
                                <a:latin typeface="Cambria Math"/>
                              </a:rPr>
                              <m:t>𝜔</m:t>
                            </m:r>
                          </m:sup>
                        </m:sSup>
                      </m:e>
                    </m:d>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13562" y="1432560"/>
                <a:ext cx="6888480" cy="439736"/>
              </a:xfrm>
              <a:prstGeom prst="rect">
                <a:avLst/>
              </a:prstGeom>
              <a:blipFill rotWithShape="1">
                <a:blip r:embed="rId9"/>
                <a:stretch>
                  <a:fillRect l="-885" t="-2778" b="-19444"/>
                </a:stretch>
              </a:blipFill>
            </p:spPr>
            <p:txBody>
              <a:bodyPr/>
              <a:lstStyle/>
              <a:p>
                <a:r>
                  <a:rPr lang="en-US">
                    <a:noFill/>
                  </a:rPr>
                  <a:t> </a:t>
                </a:r>
              </a:p>
            </p:txBody>
          </p:sp>
        </mc:Fallback>
      </mc:AlternateContent>
    </p:spTree>
    <p:extLst>
      <p:ext uri="{BB962C8B-B14F-4D97-AF65-F5344CB8AC3E}">
        <p14:creationId xmlns:p14="http://schemas.microsoft.com/office/powerpoint/2010/main" val="905979869"/>
      </p:ext>
    </p:extLst>
  </p:cSld>
  <p:clrMapOvr>
    <a:masterClrMapping/>
  </p:clrMapOvr>
  <mc:AlternateContent xmlns:mc="http://schemas.openxmlformats.org/markup-compatibility/2006" xmlns:p14="http://schemas.microsoft.com/office/powerpoint/2010/main">
    <mc:Choice Requires="p14">
      <p:transition spd="slow" p14:dur="2000" advClick="0" advTm="407000"/>
    </mc:Choice>
    <mc:Fallback xmlns="">
      <p:transition spd="slow" advClick="0" advTm="40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2208968" y="331788"/>
            <a:ext cx="47371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Decimation: illustration</a:t>
            </a:r>
          </a:p>
        </p:txBody>
      </p:sp>
      <p:sp>
        <p:nvSpPr>
          <p:cNvPr id="8" name="Line 3"/>
          <p:cNvSpPr>
            <a:spLocks noChangeShapeType="1"/>
          </p:cNvSpPr>
          <p:nvPr/>
        </p:nvSpPr>
        <p:spPr bwMode="auto">
          <a:xfrm>
            <a:off x="2748608" y="1256161"/>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9" name="Rectangle 4"/>
          <p:cNvSpPr>
            <a:spLocks noChangeArrowheads="1"/>
          </p:cNvSpPr>
          <p:nvPr/>
        </p:nvSpPr>
        <p:spPr bwMode="auto">
          <a:xfrm>
            <a:off x="1805207" y="1035816"/>
            <a:ext cx="58028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a:latin typeface="Times New Roman" pitchFamily="18" charset="0"/>
                <a:cs typeface="Times New Roman" pitchFamily="18" charset="0"/>
              </a:rPr>
              <a:t>x</a:t>
            </a:r>
            <a:r>
              <a:rPr lang="en-US" b="1">
                <a:latin typeface="Times New Roman" pitchFamily="18" charset="0"/>
                <a:cs typeface="Times New Roman" pitchFamily="18" charset="0"/>
              </a:rPr>
              <a:t>(</a:t>
            </a:r>
            <a:r>
              <a:rPr lang="en-US" b="1" i="1">
                <a:latin typeface="Times New Roman" pitchFamily="18" charset="0"/>
                <a:cs typeface="Times New Roman" pitchFamily="18" charset="0"/>
              </a:rPr>
              <a:t>n</a:t>
            </a:r>
            <a:r>
              <a:rPr lang="en-US" b="1">
                <a:latin typeface="Times New Roman" pitchFamily="18" charset="0"/>
                <a:cs typeface="Times New Roman" pitchFamily="18" charset="0"/>
              </a:rPr>
              <a:t>)</a:t>
            </a:r>
          </a:p>
        </p:txBody>
      </p:sp>
      <p:sp>
        <p:nvSpPr>
          <p:cNvPr id="10" name="Rectangle 5"/>
          <p:cNvSpPr>
            <a:spLocks noChangeArrowheads="1"/>
          </p:cNvSpPr>
          <p:nvPr/>
        </p:nvSpPr>
        <p:spPr bwMode="auto">
          <a:xfrm>
            <a:off x="4204342" y="1035816"/>
            <a:ext cx="65723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a:latin typeface="Times New Roman" pitchFamily="18" charset="0"/>
                <a:cs typeface="Times New Roman" pitchFamily="18" charset="0"/>
              </a:rPr>
              <a:t>x’</a:t>
            </a:r>
            <a:r>
              <a:rPr lang="en-US" b="1">
                <a:latin typeface="Times New Roman" pitchFamily="18" charset="0"/>
                <a:cs typeface="Times New Roman" pitchFamily="18" charset="0"/>
              </a:rPr>
              <a:t>(</a:t>
            </a:r>
            <a:r>
              <a:rPr lang="en-US" b="1" i="1">
                <a:latin typeface="Times New Roman" pitchFamily="18" charset="0"/>
                <a:cs typeface="Times New Roman" pitchFamily="18" charset="0"/>
              </a:rPr>
              <a:t>n</a:t>
            </a:r>
            <a:r>
              <a:rPr lang="en-US" b="1">
                <a:latin typeface="Times New Roman" pitchFamily="18" charset="0"/>
                <a:cs typeface="Times New Roman" pitchFamily="18" charset="0"/>
              </a:rPr>
              <a:t>)</a:t>
            </a:r>
          </a:p>
        </p:txBody>
      </p:sp>
      <p:sp>
        <p:nvSpPr>
          <p:cNvPr id="11" name="Line 6"/>
          <p:cNvSpPr>
            <a:spLocks noChangeShapeType="1"/>
          </p:cNvSpPr>
          <p:nvPr/>
        </p:nvSpPr>
        <p:spPr bwMode="auto">
          <a:xfrm>
            <a:off x="5187008" y="1256161"/>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2" name="Rectangle 7"/>
          <p:cNvSpPr>
            <a:spLocks noChangeArrowheads="1"/>
          </p:cNvSpPr>
          <p:nvPr/>
        </p:nvSpPr>
        <p:spPr bwMode="auto">
          <a:xfrm>
            <a:off x="6687626" y="1035816"/>
            <a:ext cx="56746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a:latin typeface="Times New Roman" pitchFamily="18" charset="0"/>
                <a:cs typeface="Times New Roman" pitchFamily="18" charset="0"/>
              </a:rPr>
              <a:t>y</a:t>
            </a:r>
            <a:r>
              <a:rPr lang="en-US" b="1">
                <a:latin typeface="Times New Roman" pitchFamily="18" charset="0"/>
                <a:cs typeface="Times New Roman" pitchFamily="18" charset="0"/>
              </a:rPr>
              <a:t>(</a:t>
            </a:r>
            <a:r>
              <a:rPr lang="en-US" b="1" i="1">
                <a:latin typeface="Times New Roman" pitchFamily="18" charset="0"/>
                <a:cs typeface="Times New Roman" pitchFamily="18" charset="0"/>
              </a:rPr>
              <a:t>n</a:t>
            </a:r>
            <a:r>
              <a:rPr lang="en-US" b="1">
                <a:latin typeface="Times New Roman" pitchFamily="18" charset="0"/>
                <a:cs typeface="Times New Roman" pitchFamily="18" charset="0"/>
              </a:rPr>
              <a:t>)</a:t>
            </a:r>
          </a:p>
        </p:txBody>
      </p:sp>
      <p:graphicFrame>
        <p:nvGraphicFramePr>
          <p:cNvPr id="13" name="Object 8">
            <a:hlinkClick r:id="" action="ppaction://ole?verb=0"/>
          </p:cNvPr>
          <p:cNvGraphicFramePr>
            <a:graphicFrameLocks/>
          </p:cNvGraphicFramePr>
          <p:nvPr>
            <p:extLst>
              <p:ext uri="{D42A27DB-BD31-4B8C-83A1-F6EECF244321}">
                <p14:modId xmlns:p14="http://schemas.microsoft.com/office/powerpoint/2010/main" val="673445790"/>
              </p:ext>
            </p:extLst>
          </p:nvPr>
        </p:nvGraphicFramePr>
        <p:xfrm>
          <a:off x="92075" y="1501775"/>
          <a:ext cx="739775" cy="330200"/>
        </p:xfrm>
        <a:graphic>
          <a:graphicData uri="http://schemas.openxmlformats.org/presentationml/2006/ole">
            <mc:AlternateContent xmlns:mc="http://schemas.openxmlformats.org/markup-compatibility/2006">
              <mc:Choice xmlns:v="urn:schemas-microsoft-com:vml" Requires="v">
                <p:oleObj spid="_x0000_s45265" name="Equation" r:id="rId5" imgW="457200" imgH="201600" progId="Equation.2">
                  <p:embed/>
                </p:oleObj>
              </mc:Choice>
              <mc:Fallback>
                <p:oleObj name="Equation" r:id="rId5" imgW="457200" imgH="201600" progId="Equation.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1501775"/>
                        <a:ext cx="739775" cy="330200"/>
                      </a:xfrm>
                      <a:prstGeom prst="rect">
                        <a:avLst/>
                      </a:prstGeom>
                      <a:solidFill>
                        <a:schemeClr val="accent2"/>
                      </a:solidFill>
                      <a:ln w="12700">
                        <a:noFill/>
                        <a:miter lim="800000"/>
                        <a:headEnd/>
                        <a:tailEnd/>
                      </a:ln>
                      <a:effectLst/>
                    </p:spPr>
                  </p:pic>
                </p:oleObj>
              </mc:Fallback>
            </mc:AlternateContent>
          </a:graphicData>
        </a:graphic>
      </p:graphicFrame>
      <p:sp>
        <p:nvSpPr>
          <p:cNvPr id="14" name="Line 9"/>
          <p:cNvSpPr>
            <a:spLocks noChangeShapeType="1"/>
          </p:cNvSpPr>
          <p:nvPr/>
        </p:nvSpPr>
        <p:spPr bwMode="auto">
          <a:xfrm>
            <a:off x="844550" y="2514600"/>
            <a:ext cx="8064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
          <p:cNvSpPr>
            <a:spLocks noChangeShapeType="1"/>
          </p:cNvSpPr>
          <p:nvPr/>
        </p:nvSpPr>
        <p:spPr bwMode="auto">
          <a:xfrm>
            <a:off x="9144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1"/>
          <p:cNvSpPr>
            <a:spLocks noChangeShapeType="1"/>
          </p:cNvSpPr>
          <p:nvPr/>
        </p:nvSpPr>
        <p:spPr bwMode="auto">
          <a:xfrm>
            <a:off x="15240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12"/>
          <p:cNvSpPr>
            <a:spLocks noChangeShapeType="1"/>
          </p:cNvSpPr>
          <p:nvPr/>
        </p:nvSpPr>
        <p:spPr bwMode="auto">
          <a:xfrm>
            <a:off x="21336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3"/>
          <p:cNvSpPr>
            <a:spLocks noChangeShapeType="1"/>
          </p:cNvSpPr>
          <p:nvPr/>
        </p:nvSpPr>
        <p:spPr bwMode="auto">
          <a:xfrm>
            <a:off x="27432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p:cNvSpPr>
            <a:spLocks noChangeShapeType="1"/>
          </p:cNvSpPr>
          <p:nvPr/>
        </p:nvSpPr>
        <p:spPr bwMode="auto">
          <a:xfrm>
            <a:off x="33528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15"/>
          <p:cNvSpPr>
            <a:spLocks noChangeShapeType="1"/>
          </p:cNvSpPr>
          <p:nvPr/>
        </p:nvSpPr>
        <p:spPr bwMode="auto">
          <a:xfrm>
            <a:off x="39624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6"/>
          <p:cNvSpPr>
            <a:spLocks noChangeShapeType="1"/>
          </p:cNvSpPr>
          <p:nvPr/>
        </p:nvSpPr>
        <p:spPr bwMode="auto">
          <a:xfrm>
            <a:off x="45720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7"/>
          <p:cNvSpPr>
            <a:spLocks noChangeShapeType="1"/>
          </p:cNvSpPr>
          <p:nvPr/>
        </p:nvSpPr>
        <p:spPr bwMode="auto">
          <a:xfrm>
            <a:off x="51816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8"/>
          <p:cNvSpPr>
            <a:spLocks noChangeShapeType="1"/>
          </p:cNvSpPr>
          <p:nvPr/>
        </p:nvSpPr>
        <p:spPr bwMode="auto">
          <a:xfrm>
            <a:off x="57912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9"/>
          <p:cNvSpPr>
            <a:spLocks noChangeShapeType="1"/>
          </p:cNvSpPr>
          <p:nvPr/>
        </p:nvSpPr>
        <p:spPr bwMode="auto">
          <a:xfrm>
            <a:off x="64008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0"/>
          <p:cNvSpPr>
            <a:spLocks noChangeShapeType="1"/>
          </p:cNvSpPr>
          <p:nvPr/>
        </p:nvSpPr>
        <p:spPr bwMode="auto">
          <a:xfrm>
            <a:off x="70104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1"/>
          <p:cNvSpPr>
            <a:spLocks noChangeShapeType="1"/>
          </p:cNvSpPr>
          <p:nvPr/>
        </p:nvSpPr>
        <p:spPr bwMode="auto">
          <a:xfrm>
            <a:off x="76200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22"/>
          <p:cNvSpPr>
            <a:spLocks noChangeArrowheads="1"/>
          </p:cNvSpPr>
          <p:nvPr/>
        </p:nvSpPr>
        <p:spPr bwMode="auto">
          <a:xfrm>
            <a:off x="1335895" y="2698750"/>
            <a:ext cx="32541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t>0</a:t>
            </a:r>
          </a:p>
        </p:txBody>
      </p:sp>
      <p:sp>
        <p:nvSpPr>
          <p:cNvPr id="30" name="Rectangle 23"/>
          <p:cNvSpPr>
            <a:spLocks noChangeArrowheads="1"/>
          </p:cNvSpPr>
          <p:nvPr/>
        </p:nvSpPr>
        <p:spPr bwMode="auto">
          <a:xfrm>
            <a:off x="551552" y="2698750"/>
            <a:ext cx="67807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1" name="Rectangle 24"/>
          <p:cNvSpPr>
            <a:spLocks noChangeArrowheads="1"/>
          </p:cNvSpPr>
          <p:nvPr/>
        </p:nvSpPr>
        <p:spPr bwMode="auto">
          <a:xfrm>
            <a:off x="1841284" y="2698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2" name="Rectangle 25"/>
          <p:cNvSpPr>
            <a:spLocks noChangeArrowheads="1"/>
          </p:cNvSpPr>
          <p:nvPr/>
        </p:nvSpPr>
        <p:spPr bwMode="auto">
          <a:xfrm>
            <a:off x="2527084" y="2698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33" name="Rectangle 26"/>
          <p:cNvSpPr>
            <a:spLocks noChangeArrowheads="1"/>
          </p:cNvSpPr>
          <p:nvPr/>
        </p:nvSpPr>
        <p:spPr bwMode="auto">
          <a:xfrm>
            <a:off x="3070977" y="2698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4" name="Rectangle 27"/>
          <p:cNvSpPr>
            <a:spLocks noChangeArrowheads="1"/>
          </p:cNvSpPr>
          <p:nvPr/>
        </p:nvSpPr>
        <p:spPr bwMode="auto">
          <a:xfrm>
            <a:off x="3776684" y="26987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35" name="Rectangle 28"/>
          <p:cNvSpPr>
            <a:spLocks noChangeArrowheads="1"/>
          </p:cNvSpPr>
          <p:nvPr/>
        </p:nvSpPr>
        <p:spPr bwMode="auto">
          <a:xfrm>
            <a:off x="4213977" y="2698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6" name="Rectangle 29"/>
          <p:cNvSpPr>
            <a:spLocks noChangeArrowheads="1"/>
          </p:cNvSpPr>
          <p:nvPr/>
        </p:nvSpPr>
        <p:spPr bwMode="auto">
          <a:xfrm>
            <a:off x="4823577" y="2698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37" name="Rectangle 30"/>
          <p:cNvSpPr>
            <a:spLocks noChangeArrowheads="1"/>
          </p:cNvSpPr>
          <p:nvPr/>
        </p:nvSpPr>
        <p:spPr bwMode="auto">
          <a:xfrm>
            <a:off x="5509377" y="2698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8" name="Rectangle 31"/>
          <p:cNvSpPr>
            <a:spLocks noChangeArrowheads="1"/>
          </p:cNvSpPr>
          <p:nvPr/>
        </p:nvSpPr>
        <p:spPr bwMode="auto">
          <a:xfrm>
            <a:off x="6149377" y="2698750"/>
            <a:ext cx="4520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39" name="Line 32"/>
          <p:cNvSpPr>
            <a:spLocks noChangeShapeType="1"/>
          </p:cNvSpPr>
          <p:nvPr/>
        </p:nvSpPr>
        <p:spPr bwMode="auto">
          <a:xfrm>
            <a:off x="82296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33"/>
          <p:cNvSpPr>
            <a:spLocks noChangeShapeType="1"/>
          </p:cNvSpPr>
          <p:nvPr/>
        </p:nvSpPr>
        <p:spPr bwMode="auto">
          <a:xfrm>
            <a:off x="8839200" y="2368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4"/>
          <p:cNvSpPr>
            <a:spLocks noChangeArrowheads="1"/>
          </p:cNvSpPr>
          <p:nvPr/>
        </p:nvSpPr>
        <p:spPr bwMode="auto">
          <a:xfrm>
            <a:off x="6718084" y="2698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42" name="Rectangle 35"/>
          <p:cNvSpPr>
            <a:spLocks noChangeArrowheads="1"/>
          </p:cNvSpPr>
          <p:nvPr/>
        </p:nvSpPr>
        <p:spPr bwMode="auto">
          <a:xfrm>
            <a:off x="7403884" y="2698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43" name="Rectangle 36"/>
          <p:cNvSpPr>
            <a:spLocks noChangeArrowheads="1"/>
          </p:cNvSpPr>
          <p:nvPr/>
        </p:nvSpPr>
        <p:spPr bwMode="auto">
          <a:xfrm>
            <a:off x="7947777" y="2698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44" name="Rectangle 37"/>
          <p:cNvSpPr>
            <a:spLocks noChangeArrowheads="1"/>
          </p:cNvSpPr>
          <p:nvPr/>
        </p:nvSpPr>
        <p:spPr bwMode="auto">
          <a:xfrm>
            <a:off x="8653484" y="26987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45" name="Line 38"/>
          <p:cNvSpPr>
            <a:spLocks noChangeShapeType="1"/>
          </p:cNvSpPr>
          <p:nvPr/>
        </p:nvSpPr>
        <p:spPr bwMode="auto">
          <a:xfrm>
            <a:off x="1524000" y="1530350"/>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39"/>
          <p:cNvSpPr>
            <a:spLocks noChangeShapeType="1"/>
          </p:cNvSpPr>
          <p:nvPr/>
        </p:nvSpPr>
        <p:spPr bwMode="auto">
          <a:xfrm flipH="1">
            <a:off x="1212850" y="1530350"/>
            <a:ext cx="3175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40"/>
          <p:cNvSpPr>
            <a:spLocks noChangeShapeType="1"/>
          </p:cNvSpPr>
          <p:nvPr/>
        </p:nvSpPr>
        <p:spPr bwMode="auto">
          <a:xfrm>
            <a:off x="1530350" y="1530350"/>
            <a:ext cx="2921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 name="Group 44"/>
          <p:cNvGrpSpPr>
            <a:grpSpLocks/>
          </p:cNvGrpSpPr>
          <p:nvPr/>
        </p:nvGrpSpPr>
        <p:grpSpPr bwMode="auto">
          <a:xfrm>
            <a:off x="6089650" y="1530350"/>
            <a:ext cx="609600" cy="977900"/>
            <a:chOff x="3836" y="964"/>
            <a:chExt cx="384" cy="616"/>
          </a:xfrm>
        </p:grpSpPr>
        <p:sp>
          <p:nvSpPr>
            <p:cNvPr id="49" name="Line 41"/>
            <p:cNvSpPr>
              <a:spLocks noChangeShapeType="1"/>
            </p:cNvSpPr>
            <p:nvPr/>
          </p:nvSpPr>
          <p:spPr bwMode="auto">
            <a:xfrm>
              <a:off x="4032" y="9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2"/>
            <p:cNvSpPr>
              <a:spLocks noChangeShapeType="1"/>
            </p:cNvSpPr>
            <p:nvPr/>
          </p:nvSpPr>
          <p:spPr bwMode="auto">
            <a:xfrm flipH="1">
              <a:off x="3836" y="9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43"/>
            <p:cNvSpPr>
              <a:spLocks noChangeShapeType="1"/>
            </p:cNvSpPr>
            <p:nvPr/>
          </p:nvSpPr>
          <p:spPr bwMode="auto">
            <a:xfrm>
              <a:off x="4036" y="9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52" name="Object 45">
            <a:hlinkClick r:id="" action="ppaction://ole?verb=0"/>
          </p:cNvPr>
          <p:cNvGraphicFramePr>
            <a:graphicFrameLocks/>
          </p:cNvGraphicFramePr>
          <p:nvPr>
            <p:extLst>
              <p:ext uri="{D42A27DB-BD31-4B8C-83A1-F6EECF244321}">
                <p14:modId xmlns:p14="http://schemas.microsoft.com/office/powerpoint/2010/main" val="1281221524"/>
              </p:ext>
            </p:extLst>
          </p:nvPr>
        </p:nvGraphicFramePr>
        <p:xfrm>
          <a:off x="73025" y="3406775"/>
          <a:ext cx="798513" cy="330200"/>
        </p:xfrm>
        <a:graphic>
          <a:graphicData uri="http://schemas.openxmlformats.org/presentationml/2006/ole">
            <mc:AlternateContent xmlns:mc="http://schemas.openxmlformats.org/markup-compatibility/2006">
              <mc:Choice xmlns:v="urn:schemas-microsoft-com:vml" Requires="v">
                <p:oleObj spid="_x0000_s45266" name="Equation" r:id="rId7" imgW="493560" imgH="201600" progId="Equation.2">
                  <p:embed/>
                </p:oleObj>
              </mc:Choice>
              <mc:Fallback>
                <p:oleObj name="Equation" r:id="rId7" imgW="493560" imgH="201600" progId="Equation.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3406775"/>
                        <a:ext cx="798513" cy="330200"/>
                      </a:xfrm>
                      <a:prstGeom prst="rect">
                        <a:avLst/>
                      </a:prstGeom>
                      <a:solidFill>
                        <a:schemeClr val="accent2"/>
                      </a:solidFill>
                      <a:ln w="12700">
                        <a:noFill/>
                        <a:miter lim="800000"/>
                        <a:headEnd/>
                        <a:tailEnd/>
                      </a:ln>
                      <a:effectLst/>
                    </p:spPr>
                  </p:pic>
                </p:oleObj>
              </mc:Fallback>
            </mc:AlternateContent>
          </a:graphicData>
        </a:graphic>
      </p:graphicFrame>
      <p:sp>
        <p:nvSpPr>
          <p:cNvPr id="53" name="Line 46"/>
          <p:cNvSpPr>
            <a:spLocks noChangeShapeType="1"/>
          </p:cNvSpPr>
          <p:nvPr/>
        </p:nvSpPr>
        <p:spPr bwMode="auto">
          <a:xfrm>
            <a:off x="844550" y="4419600"/>
            <a:ext cx="8064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47"/>
          <p:cNvSpPr>
            <a:spLocks noChangeShapeType="1"/>
          </p:cNvSpPr>
          <p:nvPr/>
        </p:nvSpPr>
        <p:spPr bwMode="auto">
          <a:xfrm>
            <a:off x="9144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48"/>
          <p:cNvSpPr>
            <a:spLocks noChangeShapeType="1"/>
          </p:cNvSpPr>
          <p:nvPr/>
        </p:nvSpPr>
        <p:spPr bwMode="auto">
          <a:xfrm>
            <a:off x="15240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49"/>
          <p:cNvSpPr>
            <a:spLocks noChangeShapeType="1"/>
          </p:cNvSpPr>
          <p:nvPr/>
        </p:nvSpPr>
        <p:spPr bwMode="auto">
          <a:xfrm>
            <a:off x="21336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50"/>
          <p:cNvSpPr>
            <a:spLocks noChangeShapeType="1"/>
          </p:cNvSpPr>
          <p:nvPr/>
        </p:nvSpPr>
        <p:spPr bwMode="auto">
          <a:xfrm>
            <a:off x="27432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51"/>
          <p:cNvSpPr>
            <a:spLocks noChangeShapeType="1"/>
          </p:cNvSpPr>
          <p:nvPr/>
        </p:nvSpPr>
        <p:spPr bwMode="auto">
          <a:xfrm>
            <a:off x="33528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52"/>
          <p:cNvSpPr>
            <a:spLocks noChangeShapeType="1"/>
          </p:cNvSpPr>
          <p:nvPr/>
        </p:nvSpPr>
        <p:spPr bwMode="auto">
          <a:xfrm>
            <a:off x="39624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53"/>
          <p:cNvSpPr>
            <a:spLocks noChangeShapeType="1"/>
          </p:cNvSpPr>
          <p:nvPr/>
        </p:nvSpPr>
        <p:spPr bwMode="auto">
          <a:xfrm>
            <a:off x="45720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4"/>
          <p:cNvSpPr>
            <a:spLocks noChangeShapeType="1"/>
          </p:cNvSpPr>
          <p:nvPr/>
        </p:nvSpPr>
        <p:spPr bwMode="auto">
          <a:xfrm>
            <a:off x="51816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55"/>
          <p:cNvSpPr>
            <a:spLocks noChangeShapeType="1"/>
          </p:cNvSpPr>
          <p:nvPr/>
        </p:nvSpPr>
        <p:spPr bwMode="auto">
          <a:xfrm>
            <a:off x="57912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56"/>
          <p:cNvSpPr>
            <a:spLocks noChangeShapeType="1"/>
          </p:cNvSpPr>
          <p:nvPr/>
        </p:nvSpPr>
        <p:spPr bwMode="auto">
          <a:xfrm>
            <a:off x="64008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57"/>
          <p:cNvSpPr>
            <a:spLocks noChangeShapeType="1"/>
          </p:cNvSpPr>
          <p:nvPr/>
        </p:nvSpPr>
        <p:spPr bwMode="auto">
          <a:xfrm>
            <a:off x="70104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58"/>
          <p:cNvSpPr>
            <a:spLocks noChangeShapeType="1"/>
          </p:cNvSpPr>
          <p:nvPr/>
        </p:nvSpPr>
        <p:spPr bwMode="auto">
          <a:xfrm>
            <a:off x="76200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59"/>
          <p:cNvSpPr>
            <a:spLocks noChangeArrowheads="1"/>
          </p:cNvSpPr>
          <p:nvPr/>
        </p:nvSpPr>
        <p:spPr bwMode="auto">
          <a:xfrm>
            <a:off x="1335895" y="4603750"/>
            <a:ext cx="32541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t>0</a:t>
            </a:r>
          </a:p>
        </p:txBody>
      </p:sp>
      <p:sp>
        <p:nvSpPr>
          <p:cNvPr id="67" name="Rectangle 60"/>
          <p:cNvSpPr>
            <a:spLocks noChangeArrowheads="1"/>
          </p:cNvSpPr>
          <p:nvPr/>
        </p:nvSpPr>
        <p:spPr bwMode="auto">
          <a:xfrm>
            <a:off x="551552" y="4603750"/>
            <a:ext cx="67807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68" name="Rectangle 61"/>
          <p:cNvSpPr>
            <a:spLocks noChangeArrowheads="1"/>
          </p:cNvSpPr>
          <p:nvPr/>
        </p:nvSpPr>
        <p:spPr bwMode="auto">
          <a:xfrm>
            <a:off x="1841284" y="4603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69" name="Rectangle 62"/>
          <p:cNvSpPr>
            <a:spLocks noChangeArrowheads="1"/>
          </p:cNvSpPr>
          <p:nvPr/>
        </p:nvSpPr>
        <p:spPr bwMode="auto">
          <a:xfrm>
            <a:off x="2527084" y="4603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70" name="Rectangle 63"/>
          <p:cNvSpPr>
            <a:spLocks noChangeArrowheads="1"/>
          </p:cNvSpPr>
          <p:nvPr/>
        </p:nvSpPr>
        <p:spPr bwMode="auto">
          <a:xfrm>
            <a:off x="3070977" y="4603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71" name="Rectangle 64"/>
          <p:cNvSpPr>
            <a:spLocks noChangeArrowheads="1"/>
          </p:cNvSpPr>
          <p:nvPr/>
        </p:nvSpPr>
        <p:spPr bwMode="auto">
          <a:xfrm>
            <a:off x="3776684" y="46037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72" name="Rectangle 65"/>
          <p:cNvSpPr>
            <a:spLocks noChangeArrowheads="1"/>
          </p:cNvSpPr>
          <p:nvPr/>
        </p:nvSpPr>
        <p:spPr bwMode="auto">
          <a:xfrm>
            <a:off x="4213977" y="4603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73" name="Rectangle 66"/>
          <p:cNvSpPr>
            <a:spLocks noChangeArrowheads="1"/>
          </p:cNvSpPr>
          <p:nvPr/>
        </p:nvSpPr>
        <p:spPr bwMode="auto">
          <a:xfrm>
            <a:off x="4823577" y="4603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74" name="Rectangle 67"/>
          <p:cNvSpPr>
            <a:spLocks noChangeArrowheads="1"/>
          </p:cNvSpPr>
          <p:nvPr/>
        </p:nvSpPr>
        <p:spPr bwMode="auto">
          <a:xfrm>
            <a:off x="5509377" y="4603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75" name="Rectangle 68"/>
          <p:cNvSpPr>
            <a:spLocks noChangeArrowheads="1"/>
          </p:cNvSpPr>
          <p:nvPr/>
        </p:nvSpPr>
        <p:spPr bwMode="auto">
          <a:xfrm>
            <a:off x="6149377" y="4603750"/>
            <a:ext cx="4520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76" name="Line 69"/>
          <p:cNvSpPr>
            <a:spLocks noChangeShapeType="1"/>
          </p:cNvSpPr>
          <p:nvPr/>
        </p:nvSpPr>
        <p:spPr bwMode="auto">
          <a:xfrm>
            <a:off x="82296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
          <p:cNvSpPr>
            <a:spLocks noChangeShapeType="1"/>
          </p:cNvSpPr>
          <p:nvPr/>
        </p:nvSpPr>
        <p:spPr bwMode="auto">
          <a:xfrm>
            <a:off x="8839200" y="42735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71"/>
          <p:cNvSpPr>
            <a:spLocks noChangeArrowheads="1"/>
          </p:cNvSpPr>
          <p:nvPr/>
        </p:nvSpPr>
        <p:spPr bwMode="auto">
          <a:xfrm>
            <a:off x="6718084" y="4603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79" name="Rectangle 72"/>
          <p:cNvSpPr>
            <a:spLocks noChangeArrowheads="1"/>
          </p:cNvSpPr>
          <p:nvPr/>
        </p:nvSpPr>
        <p:spPr bwMode="auto">
          <a:xfrm>
            <a:off x="7403884" y="46037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80" name="Rectangle 73"/>
          <p:cNvSpPr>
            <a:spLocks noChangeArrowheads="1"/>
          </p:cNvSpPr>
          <p:nvPr/>
        </p:nvSpPr>
        <p:spPr bwMode="auto">
          <a:xfrm>
            <a:off x="7947777" y="46037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81" name="Rectangle 74"/>
          <p:cNvSpPr>
            <a:spLocks noChangeArrowheads="1"/>
          </p:cNvSpPr>
          <p:nvPr/>
        </p:nvSpPr>
        <p:spPr bwMode="auto">
          <a:xfrm>
            <a:off x="8653484" y="46037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82" name="Line 75"/>
          <p:cNvSpPr>
            <a:spLocks noChangeShapeType="1"/>
          </p:cNvSpPr>
          <p:nvPr/>
        </p:nvSpPr>
        <p:spPr bwMode="auto">
          <a:xfrm>
            <a:off x="1524000" y="3435350"/>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76"/>
          <p:cNvSpPr>
            <a:spLocks noChangeShapeType="1"/>
          </p:cNvSpPr>
          <p:nvPr/>
        </p:nvSpPr>
        <p:spPr bwMode="auto">
          <a:xfrm flipH="1">
            <a:off x="1212850" y="3435350"/>
            <a:ext cx="3175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77"/>
          <p:cNvSpPr>
            <a:spLocks noChangeShapeType="1"/>
          </p:cNvSpPr>
          <p:nvPr/>
        </p:nvSpPr>
        <p:spPr bwMode="auto">
          <a:xfrm>
            <a:off x="1530350" y="3435350"/>
            <a:ext cx="2921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5" name="Group 81"/>
          <p:cNvGrpSpPr>
            <a:grpSpLocks/>
          </p:cNvGrpSpPr>
          <p:nvPr/>
        </p:nvGrpSpPr>
        <p:grpSpPr bwMode="auto">
          <a:xfrm>
            <a:off x="6089650" y="3435350"/>
            <a:ext cx="609600" cy="977900"/>
            <a:chOff x="3836" y="2164"/>
            <a:chExt cx="384" cy="616"/>
          </a:xfrm>
        </p:grpSpPr>
        <p:sp>
          <p:nvSpPr>
            <p:cNvPr id="86" name="Line 78"/>
            <p:cNvSpPr>
              <a:spLocks noChangeShapeType="1"/>
            </p:cNvSpPr>
            <p:nvPr/>
          </p:nvSpPr>
          <p:spPr bwMode="auto">
            <a:xfrm>
              <a:off x="4032" y="21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9"/>
            <p:cNvSpPr>
              <a:spLocks noChangeShapeType="1"/>
            </p:cNvSpPr>
            <p:nvPr/>
          </p:nvSpPr>
          <p:spPr bwMode="auto">
            <a:xfrm flipH="1">
              <a:off x="3836" y="21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80"/>
            <p:cNvSpPr>
              <a:spLocks noChangeShapeType="1"/>
            </p:cNvSpPr>
            <p:nvPr/>
          </p:nvSpPr>
          <p:spPr bwMode="auto">
            <a:xfrm>
              <a:off x="4036" y="21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85"/>
          <p:cNvGrpSpPr>
            <a:grpSpLocks/>
          </p:cNvGrpSpPr>
          <p:nvPr/>
        </p:nvGrpSpPr>
        <p:grpSpPr bwMode="auto">
          <a:xfrm>
            <a:off x="2432050" y="3435350"/>
            <a:ext cx="609600" cy="977900"/>
            <a:chOff x="1532" y="2164"/>
            <a:chExt cx="384" cy="616"/>
          </a:xfrm>
        </p:grpSpPr>
        <p:sp>
          <p:nvSpPr>
            <p:cNvPr id="90" name="Line 82"/>
            <p:cNvSpPr>
              <a:spLocks noChangeShapeType="1"/>
            </p:cNvSpPr>
            <p:nvPr/>
          </p:nvSpPr>
          <p:spPr bwMode="auto">
            <a:xfrm>
              <a:off x="1728" y="21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83"/>
            <p:cNvSpPr>
              <a:spLocks noChangeShapeType="1"/>
            </p:cNvSpPr>
            <p:nvPr/>
          </p:nvSpPr>
          <p:spPr bwMode="auto">
            <a:xfrm flipH="1">
              <a:off x="1532" y="21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84"/>
            <p:cNvSpPr>
              <a:spLocks noChangeShapeType="1"/>
            </p:cNvSpPr>
            <p:nvPr/>
          </p:nvSpPr>
          <p:spPr bwMode="auto">
            <a:xfrm>
              <a:off x="1732" y="21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 name="Group 89"/>
          <p:cNvGrpSpPr>
            <a:grpSpLocks/>
          </p:cNvGrpSpPr>
          <p:nvPr/>
        </p:nvGrpSpPr>
        <p:grpSpPr bwMode="auto">
          <a:xfrm>
            <a:off x="3651250" y="3435350"/>
            <a:ext cx="609600" cy="977900"/>
            <a:chOff x="2300" y="2164"/>
            <a:chExt cx="384" cy="616"/>
          </a:xfrm>
        </p:grpSpPr>
        <p:sp>
          <p:nvSpPr>
            <p:cNvPr id="94" name="Line 86"/>
            <p:cNvSpPr>
              <a:spLocks noChangeShapeType="1"/>
            </p:cNvSpPr>
            <p:nvPr/>
          </p:nvSpPr>
          <p:spPr bwMode="auto">
            <a:xfrm>
              <a:off x="2496" y="21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87"/>
            <p:cNvSpPr>
              <a:spLocks noChangeShapeType="1"/>
            </p:cNvSpPr>
            <p:nvPr/>
          </p:nvSpPr>
          <p:spPr bwMode="auto">
            <a:xfrm flipH="1">
              <a:off x="2300" y="21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88"/>
            <p:cNvSpPr>
              <a:spLocks noChangeShapeType="1"/>
            </p:cNvSpPr>
            <p:nvPr/>
          </p:nvSpPr>
          <p:spPr bwMode="auto">
            <a:xfrm>
              <a:off x="2500" y="21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93"/>
          <p:cNvGrpSpPr>
            <a:grpSpLocks/>
          </p:cNvGrpSpPr>
          <p:nvPr/>
        </p:nvGrpSpPr>
        <p:grpSpPr bwMode="auto">
          <a:xfrm>
            <a:off x="4870450" y="3435350"/>
            <a:ext cx="609600" cy="977900"/>
            <a:chOff x="3068" y="2164"/>
            <a:chExt cx="384" cy="616"/>
          </a:xfrm>
        </p:grpSpPr>
        <p:sp>
          <p:nvSpPr>
            <p:cNvPr id="98" name="Line 90"/>
            <p:cNvSpPr>
              <a:spLocks noChangeShapeType="1"/>
            </p:cNvSpPr>
            <p:nvPr/>
          </p:nvSpPr>
          <p:spPr bwMode="auto">
            <a:xfrm>
              <a:off x="3264" y="21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91"/>
            <p:cNvSpPr>
              <a:spLocks noChangeShapeType="1"/>
            </p:cNvSpPr>
            <p:nvPr/>
          </p:nvSpPr>
          <p:spPr bwMode="auto">
            <a:xfrm flipH="1">
              <a:off x="3068" y="21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Line 92"/>
            <p:cNvSpPr>
              <a:spLocks noChangeShapeType="1"/>
            </p:cNvSpPr>
            <p:nvPr/>
          </p:nvSpPr>
          <p:spPr bwMode="auto">
            <a:xfrm>
              <a:off x="3268" y="21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 name="Group 97"/>
          <p:cNvGrpSpPr>
            <a:grpSpLocks/>
          </p:cNvGrpSpPr>
          <p:nvPr/>
        </p:nvGrpSpPr>
        <p:grpSpPr bwMode="auto">
          <a:xfrm>
            <a:off x="7308850" y="3435350"/>
            <a:ext cx="609600" cy="977900"/>
            <a:chOff x="4604" y="2164"/>
            <a:chExt cx="384" cy="616"/>
          </a:xfrm>
        </p:grpSpPr>
        <p:sp>
          <p:nvSpPr>
            <p:cNvPr id="102" name="Line 94"/>
            <p:cNvSpPr>
              <a:spLocks noChangeShapeType="1"/>
            </p:cNvSpPr>
            <p:nvPr/>
          </p:nvSpPr>
          <p:spPr bwMode="auto">
            <a:xfrm>
              <a:off x="4800" y="2164"/>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95"/>
            <p:cNvSpPr>
              <a:spLocks noChangeShapeType="1"/>
            </p:cNvSpPr>
            <p:nvPr/>
          </p:nvSpPr>
          <p:spPr bwMode="auto">
            <a:xfrm flipH="1">
              <a:off x="4604" y="2164"/>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96"/>
            <p:cNvSpPr>
              <a:spLocks noChangeShapeType="1"/>
            </p:cNvSpPr>
            <p:nvPr/>
          </p:nvSpPr>
          <p:spPr bwMode="auto">
            <a:xfrm>
              <a:off x="4804" y="2164"/>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5" name="Line 98"/>
          <p:cNvSpPr>
            <a:spLocks noChangeShapeType="1"/>
          </p:cNvSpPr>
          <p:nvPr/>
        </p:nvSpPr>
        <p:spPr bwMode="auto">
          <a:xfrm>
            <a:off x="7016750" y="2057400"/>
            <a:ext cx="14351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99"/>
          <p:cNvSpPr>
            <a:spLocks noChangeShapeType="1"/>
          </p:cNvSpPr>
          <p:nvPr/>
        </p:nvSpPr>
        <p:spPr bwMode="auto">
          <a:xfrm>
            <a:off x="8007350" y="3962400"/>
            <a:ext cx="901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7" name="Object 100">
            <a:hlinkClick r:id="" action="ppaction://ole?verb=0"/>
          </p:cNvPr>
          <p:cNvGraphicFramePr>
            <a:graphicFrameLocks/>
          </p:cNvGraphicFramePr>
          <p:nvPr>
            <p:extLst>
              <p:ext uri="{D42A27DB-BD31-4B8C-83A1-F6EECF244321}">
                <p14:modId xmlns:p14="http://schemas.microsoft.com/office/powerpoint/2010/main" val="3274940037"/>
              </p:ext>
            </p:extLst>
          </p:nvPr>
        </p:nvGraphicFramePr>
        <p:xfrm>
          <a:off x="53975" y="5235575"/>
          <a:ext cx="674688" cy="330200"/>
        </p:xfrm>
        <a:graphic>
          <a:graphicData uri="http://schemas.openxmlformats.org/presentationml/2006/ole">
            <mc:AlternateContent xmlns:mc="http://schemas.openxmlformats.org/markup-compatibility/2006">
              <mc:Choice xmlns:v="urn:schemas-microsoft-com:vml" Requires="v">
                <p:oleObj spid="_x0000_s45267" name="Equation" r:id="rId9" imgW="417240" imgH="201600" progId="Equation.2">
                  <p:embed/>
                </p:oleObj>
              </mc:Choice>
              <mc:Fallback>
                <p:oleObj name="Equation" r:id="rId9" imgW="417240" imgH="201600" progId="Equation.2">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75" y="5235575"/>
                        <a:ext cx="674688" cy="330200"/>
                      </a:xfrm>
                      <a:prstGeom prst="rect">
                        <a:avLst/>
                      </a:prstGeom>
                      <a:solidFill>
                        <a:schemeClr val="accent2"/>
                      </a:solidFill>
                      <a:ln w="12700">
                        <a:noFill/>
                        <a:miter lim="800000"/>
                        <a:headEnd/>
                        <a:tailEnd/>
                      </a:ln>
                      <a:effectLst/>
                    </p:spPr>
                  </p:pic>
                </p:oleObj>
              </mc:Fallback>
            </mc:AlternateContent>
          </a:graphicData>
        </a:graphic>
      </p:graphicFrame>
      <p:sp>
        <p:nvSpPr>
          <p:cNvPr id="108" name="Line 101"/>
          <p:cNvSpPr>
            <a:spLocks noChangeShapeType="1"/>
          </p:cNvSpPr>
          <p:nvPr/>
        </p:nvSpPr>
        <p:spPr bwMode="auto">
          <a:xfrm>
            <a:off x="158750" y="6248400"/>
            <a:ext cx="875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102"/>
          <p:cNvSpPr>
            <a:spLocks noChangeShapeType="1"/>
          </p:cNvSpPr>
          <p:nvPr/>
        </p:nvSpPr>
        <p:spPr bwMode="auto">
          <a:xfrm>
            <a:off x="9144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103"/>
          <p:cNvSpPr>
            <a:spLocks noChangeShapeType="1"/>
          </p:cNvSpPr>
          <p:nvPr/>
        </p:nvSpPr>
        <p:spPr bwMode="auto">
          <a:xfrm>
            <a:off x="15240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104"/>
          <p:cNvSpPr>
            <a:spLocks noChangeShapeType="1"/>
          </p:cNvSpPr>
          <p:nvPr/>
        </p:nvSpPr>
        <p:spPr bwMode="auto">
          <a:xfrm>
            <a:off x="21336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Line 105"/>
          <p:cNvSpPr>
            <a:spLocks noChangeShapeType="1"/>
          </p:cNvSpPr>
          <p:nvPr/>
        </p:nvSpPr>
        <p:spPr bwMode="auto">
          <a:xfrm>
            <a:off x="27432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106"/>
          <p:cNvSpPr>
            <a:spLocks noChangeShapeType="1"/>
          </p:cNvSpPr>
          <p:nvPr/>
        </p:nvSpPr>
        <p:spPr bwMode="auto">
          <a:xfrm>
            <a:off x="33528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Line 107"/>
          <p:cNvSpPr>
            <a:spLocks noChangeShapeType="1"/>
          </p:cNvSpPr>
          <p:nvPr/>
        </p:nvSpPr>
        <p:spPr bwMode="auto">
          <a:xfrm>
            <a:off x="39624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Line 108"/>
          <p:cNvSpPr>
            <a:spLocks noChangeShapeType="1"/>
          </p:cNvSpPr>
          <p:nvPr/>
        </p:nvSpPr>
        <p:spPr bwMode="auto">
          <a:xfrm>
            <a:off x="45720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Line 109"/>
          <p:cNvSpPr>
            <a:spLocks noChangeShapeType="1"/>
          </p:cNvSpPr>
          <p:nvPr/>
        </p:nvSpPr>
        <p:spPr bwMode="auto">
          <a:xfrm>
            <a:off x="51816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110"/>
          <p:cNvSpPr>
            <a:spLocks noChangeShapeType="1"/>
          </p:cNvSpPr>
          <p:nvPr/>
        </p:nvSpPr>
        <p:spPr bwMode="auto">
          <a:xfrm>
            <a:off x="57912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111"/>
          <p:cNvSpPr>
            <a:spLocks noChangeShapeType="1"/>
          </p:cNvSpPr>
          <p:nvPr/>
        </p:nvSpPr>
        <p:spPr bwMode="auto">
          <a:xfrm>
            <a:off x="64008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112"/>
          <p:cNvSpPr>
            <a:spLocks noChangeShapeType="1"/>
          </p:cNvSpPr>
          <p:nvPr/>
        </p:nvSpPr>
        <p:spPr bwMode="auto">
          <a:xfrm>
            <a:off x="70104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Line 113"/>
          <p:cNvSpPr>
            <a:spLocks noChangeShapeType="1"/>
          </p:cNvSpPr>
          <p:nvPr/>
        </p:nvSpPr>
        <p:spPr bwMode="auto">
          <a:xfrm>
            <a:off x="76200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14"/>
          <p:cNvSpPr>
            <a:spLocks noChangeArrowheads="1"/>
          </p:cNvSpPr>
          <p:nvPr/>
        </p:nvSpPr>
        <p:spPr bwMode="auto">
          <a:xfrm>
            <a:off x="1335895" y="6432550"/>
            <a:ext cx="32541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t>0</a:t>
            </a:r>
          </a:p>
        </p:txBody>
      </p:sp>
      <p:sp>
        <p:nvSpPr>
          <p:cNvPr id="122" name="Rectangle 115"/>
          <p:cNvSpPr>
            <a:spLocks noChangeArrowheads="1"/>
          </p:cNvSpPr>
          <p:nvPr/>
        </p:nvSpPr>
        <p:spPr bwMode="auto">
          <a:xfrm>
            <a:off x="551552" y="6432550"/>
            <a:ext cx="67807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23" name="Rectangle 116"/>
          <p:cNvSpPr>
            <a:spLocks noChangeArrowheads="1"/>
          </p:cNvSpPr>
          <p:nvPr/>
        </p:nvSpPr>
        <p:spPr bwMode="auto">
          <a:xfrm>
            <a:off x="1841284" y="64325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24" name="Rectangle 117"/>
          <p:cNvSpPr>
            <a:spLocks noChangeArrowheads="1"/>
          </p:cNvSpPr>
          <p:nvPr/>
        </p:nvSpPr>
        <p:spPr bwMode="auto">
          <a:xfrm>
            <a:off x="2527084" y="64325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125" name="Rectangle 118"/>
          <p:cNvSpPr>
            <a:spLocks noChangeArrowheads="1"/>
          </p:cNvSpPr>
          <p:nvPr/>
        </p:nvSpPr>
        <p:spPr bwMode="auto">
          <a:xfrm>
            <a:off x="3070977" y="64325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26" name="Rectangle 119"/>
          <p:cNvSpPr>
            <a:spLocks noChangeArrowheads="1"/>
          </p:cNvSpPr>
          <p:nvPr/>
        </p:nvSpPr>
        <p:spPr bwMode="auto">
          <a:xfrm>
            <a:off x="3776684" y="64325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127" name="Rectangle 120"/>
          <p:cNvSpPr>
            <a:spLocks noChangeArrowheads="1"/>
          </p:cNvSpPr>
          <p:nvPr/>
        </p:nvSpPr>
        <p:spPr bwMode="auto">
          <a:xfrm>
            <a:off x="4213977" y="64325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28" name="Rectangle 121"/>
          <p:cNvSpPr>
            <a:spLocks noChangeArrowheads="1"/>
          </p:cNvSpPr>
          <p:nvPr/>
        </p:nvSpPr>
        <p:spPr bwMode="auto">
          <a:xfrm>
            <a:off x="4823577" y="64325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129" name="Rectangle 122"/>
          <p:cNvSpPr>
            <a:spLocks noChangeArrowheads="1"/>
          </p:cNvSpPr>
          <p:nvPr/>
        </p:nvSpPr>
        <p:spPr bwMode="auto">
          <a:xfrm>
            <a:off x="5509377" y="64325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30" name="Rectangle 123"/>
          <p:cNvSpPr>
            <a:spLocks noChangeArrowheads="1"/>
          </p:cNvSpPr>
          <p:nvPr/>
        </p:nvSpPr>
        <p:spPr bwMode="auto">
          <a:xfrm>
            <a:off x="6149377" y="6432550"/>
            <a:ext cx="4520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131" name="Line 124"/>
          <p:cNvSpPr>
            <a:spLocks noChangeShapeType="1"/>
          </p:cNvSpPr>
          <p:nvPr/>
        </p:nvSpPr>
        <p:spPr bwMode="auto">
          <a:xfrm>
            <a:off x="82296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Line 125"/>
          <p:cNvSpPr>
            <a:spLocks noChangeShapeType="1"/>
          </p:cNvSpPr>
          <p:nvPr/>
        </p:nvSpPr>
        <p:spPr bwMode="auto">
          <a:xfrm>
            <a:off x="88392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Rectangle 126"/>
          <p:cNvSpPr>
            <a:spLocks noChangeArrowheads="1"/>
          </p:cNvSpPr>
          <p:nvPr/>
        </p:nvSpPr>
        <p:spPr bwMode="auto">
          <a:xfrm>
            <a:off x="6718084" y="64325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34" name="Rectangle 127"/>
          <p:cNvSpPr>
            <a:spLocks noChangeArrowheads="1"/>
          </p:cNvSpPr>
          <p:nvPr/>
        </p:nvSpPr>
        <p:spPr bwMode="auto">
          <a:xfrm>
            <a:off x="7403884" y="6432550"/>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135" name="Rectangle 128"/>
          <p:cNvSpPr>
            <a:spLocks noChangeArrowheads="1"/>
          </p:cNvSpPr>
          <p:nvPr/>
        </p:nvSpPr>
        <p:spPr bwMode="auto">
          <a:xfrm>
            <a:off x="7947777" y="6432550"/>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36" name="Rectangle 129"/>
          <p:cNvSpPr>
            <a:spLocks noChangeArrowheads="1"/>
          </p:cNvSpPr>
          <p:nvPr/>
        </p:nvSpPr>
        <p:spPr bwMode="auto">
          <a:xfrm>
            <a:off x="8653484" y="6432550"/>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137" name="Line 130"/>
          <p:cNvSpPr>
            <a:spLocks noChangeShapeType="1"/>
          </p:cNvSpPr>
          <p:nvPr/>
        </p:nvSpPr>
        <p:spPr bwMode="auto">
          <a:xfrm>
            <a:off x="1524000" y="5264150"/>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Line 131"/>
          <p:cNvSpPr>
            <a:spLocks noChangeShapeType="1"/>
          </p:cNvSpPr>
          <p:nvPr/>
        </p:nvSpPr>
        <p:spPr bwMode="auto">
          <a:xfrm>
            <a:off x="1530350" y="5264150"/>
            <a:ext cx="12065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Line 132"/>
          <p:cNvSpPr>
            <a:spLocks noChangeShapeType="1"/>
          </p:cNvSpPr>
          <p:nvPr/>
        </p:nvSpPr>
        <p:spPr bwMode="auto">
          <a:xfrm>
            <a:off x="8007350" y="5791200"/>
            <a:ext cx="901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Line 133"/>
          <p:cNvSpPr>
            <a:spLocks noChangeShapeType="1"/>
          </p:cNvSpPr>
          <p:nvPr/>
        </p:nvSpPr>
        <p:spPr bwMode="auto">
          <a:xfrm flipH="1">
            <a:off x="298450" y="5264150"/>
            <a:ext cx="12319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Line 134"/>
          <p:cNvSpPr>
            <a:spLocks noChangeShapeType="1"/>
          </p:cNvSpPr>
          <p:nvPr/>
        </p:nvSpPr>
        <p:spPr bwMode="auto">
          <a:xfrm>
            <a:off x="304800" y="6102350"/>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2" name="Group 143"/>
          <p:cNvGrpSpPr>
            <a:grpSpLocks/>
          </p:cNvGrpSpPr>
          <p:nvPr/>
        </p:nvGrpSpPr>
        <p:grpSpPr bwMode="auto">
          <a:xfrm>
            <a:off x="5175250" y="5264150"/>
            <a:ext cx="2444750" cy="1130300"/>
            <a:chOff x="3260" y="3316"/>
            <a:chExt cx="1540" cy="712"/>
          </a:xfrm>
        </p:grpSpPr>
        <p:sp>
          <p:nvSpPr>
            <p:cNvPr id="143" name="Line 135"/>
            <p:cNvSpPr>
              <a:spLocks noChangeShapeType="1"/>
            </p:cNvSpPr>
            <p:nvPr/>
          </p:nvSpPr>
          <p:spPr bwMode="auto">
            <a:xfrm>
              <a:off x="3648" y="384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Line 136"/>
            <p:cNvSpPr>
              <a:spLocks noChangeShapeType="1"/>
            </p:cNvSpPr>
            <p:nvPr/>
          </p:nvSpPr>
          <p:spPr bwMode="auto">
            <a:xfrm>
              <a:off x="4032" y="384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Line 137"/>
            <p:cNvSpPr>
              <a:spLocks noChangeShapeType="1"/>
            </p:cNvSpPr>
            <p:nvPr/>
          </p:nvSpPr>
          <p:spPr bwMode="auto">
            <a:xfrm>
              <a:off x="4416" y="384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Line 138"/>
            <p:cNvSpPr>
              <a:spLocks noChangeShapeType="1"/>
            </p:cNvSpPr>
            <p:nvPr/>
          </p:nvSpPr>
          <p:spPr bwMode="auto">
            <a:xfrm>
              <a:off x="4800" y="384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Line 139"/>
            <p:cNvSpPr>
              <a:spLocks noChangeShapeType="1"/>
            </p:cNvSpPr>
            <p:nvPr/>
          </p:nvSpPr>
          <p:spPr bwMode="auto">
            <a:xfrm>
              <a:off x="4032" y="3316"/>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Line 140"/>
            <p:cNvSpPr>
              <a:spLocks noChangeShapeType="1"/>
            </p:cNvSpPr>
            <p:nvPr/>
          </p:nvSpPr>
          <p:spPr bwMode="auto">
            <a:xfrm>
              <a:off x="4036" y="3316"/>
              <a:ext cx="76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Line 141"/>
            <p:cNvSpPr>
              <a:spLocks noChangeShapeType="1"/>
            </p:cNvSpPr>
            <p:nvPr/>
          </p:nvSpPr>
          <p:spPr bwMode="auto">
            <a:xfrm flipH="1">
              <a:off x="3260" y="3316"/>
              <a:ext cx="776"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142"/>
            <p:cNvSpPr>
              <a:spLocks noChangeShapeType="1"/>
            </p:cNvSpPr>
            <p:nvPr/>
          </p:nvSpPr>
          <p:spPr bwMode="auto">
            <a:xfrm>
              <a:off x="3264" y="3844"/>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1" name="Rectangle 144"/>
          <p:cNvSpPr>
            <a:spLocks noChangeArrowheads="1"/>
          </p:cNvSpPr>
          <p:nvPr/>
        </p:nvSpPr>
        <p:spPr bwMode="auto">
          <a:xfrm>
            <a:off x="112802" y="3795713"/>
            <a:ext cx="637996" cy="3667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dirty="0">
                <a:latin typeface="Times New Roman" pitchFamily="18" charset="0"/>
                <a:cs typeface="Times New Roman" pitchFamily="18" charset="0"/>
              </a:rPr>
              <a:t>M=</a:t>
            </a:r>
            <a:r>
              <a:rPr lang="en-US" dirty="0">
                <a:latin typeface="Times New Roman" pitchFamily="18" charset="0"/>
                <a:cs typeface="Times New Roman" pitchFamily="18" charset="0"/>
              </a:rPr>
              <a:t>4</a:t>
            </a:r>
          </a:p>
        </p:txBody>
      </p:sp>
      <p:cxnSp>
        <p:nvCxnSpPr>
          <p:cNvPr id="4" name="Straight Connector 3"/>
          <p:cNvCxnSpPr/>
          <p:nvPr/>
        </p:nvCxnSpPr>
        <p:spPr>
          <a:xfrm>
            <a:off x="1822450" y="4419600"/>
            <a:ext cx="914400" cy="1828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524000" y="4419600"/>
            <a:ext cx="0" cy="18224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83" idx="1"/>
          </p:cNvCxnSpPr>
          <p:nvPr/>
        </p:nvCxnSpPr>
        <p:spPr>
          <a:xfrm flipH="1">
            <a:off x="298450" y="4413250"/>
            <a:ext cx="914400" cy="18351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91" idx="1"/>
          </p:cNvCxnSpPr>
          <p:nvPr/>
        </p:nvCxnSpPr>
        <p:spPr>
          <a:xfrm>
            <a:off x="2432050" y="4413250"/>
            <a:ext cx="2724151" cy="18351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736850" y="4419600"/>
            <a:ext cx="3663950" cy="18224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041650" y="4419600"/>
            <a:ext cx="4572000" cy="18224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 name="slide41">
            <a:hlinkClick r:id="" action="ppaction://media"/>
            <a:extLst>
              <a:ext uri="{FF2B5EF4-FFF2-40B4-BE49-F238E27FC236}">
                <a16:creationId xmlns:a16="http://schemas.microsoft.com/office/drawing/2014/main" id="{5860CDAE-6031-4B4A-B4B9-90A4F70884F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34876" y="6411645"/>
            <a:ext cx="406400" cy="406400"/>
          </a:xfrm>
          <a:prstGeom prst="rect">
            <a:avLst/>
          </a:prstGeom>
        </p:spPr>
      </p:pic>
    </p:spTree>
    <p:extLst>
      <p:ext uri="{BB962C8B-B14F-4D97-AF65-F5344CB8AC3E}">
        <p14:creationId xmlns:p14="http://schemas.microsoft.com/office/powerpoint/2010/main" val="1744851557"/>
      </p:ext>
    </p:extLst>
  </p:cSld>
  <p:clrMapOvr>
    <a:masterClrMapping/>
  </p:clrMapOvr>
  <mc:AlternateContent xmlns:mc="http://schemas.openxmlformats.org/markup-compatibility/2006" xmlns:p14="http://schemas.microsoft.com/office/powerpoint/2010/main">
    <mc:Choice Requires="p14">
      <p:transition spd="slow" p14:dur="2000" advClick="0" advTm="3100"/>
    </mc:Choice>
    <mc:Fallback xmlns="">
      <p:transition spd="slow" advClick="0" advTm="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3245312" y="331788"/>
            <a:ext cx="2664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Interpolation</a:t>
            </a:r>
          </a:p>
        </p:txBody>
      </p:sp>
      <p:sp>
        <p:nvSpPr>
          <p:cNvPr id="152" name="Line 3"/>
          <p:cNvSpPr>
            <a:spLocks noChangeShapeType="1"/>
          </p:cNvSpPr>
          <p:nvPr/>
        </p:nvSpPr>
        <p:spPr bwMode="auto">
          <a:xfrm>
            <a:off x="2914650" y="18288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53" name="Rectangle 4"/>
          <p:cNvSpPr>
            <a:spLocks noChangeArrowheads="1"/>
          </p:cNvSpPr>
          <p:nvPr/>
        </p:nvSpPr>
        <p:spPr bwMode="auto">
          <a:xfrm>
            <a:off x="1936041" y="1539875"/>
            <a:ext cx="8031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a:latin typeface="Times New Roman" pitchFamily="18" charset="0"/>
                <a:cs typeface="Times New Roman" pitchFamily="18" charset="0"/>
              </a:rPr>
              <a:t>x</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54" name="Oval 5"/>
          <p:cNvSpPr>
            <a:spLocks noChangeArrowheads="1"/>
          </p:cNvSpPr>
          <p:nvPr/>
        </p:nvSpPr>
        <p:spPr bwMode="auto">
          <a:xfrm>
            <a:off x="4044950" y="1430338"/>
            <a:ext cx="901700" cy="825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55" name="Line 6"/>
          <p:cNvSpPr>
            <a:spLocks noChangeShapeType="1"/>
          </p:cNvSpPr>
          <p:nvPr/>
        </p:nvSpPr>
        <p:spPr bwMode="auto">
          <a:xfrm flipV="1">
            <a:off x="4343400" y="1593850"/>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56" name="Rectangle 7"/>
          <p:cNvSpPr>
            <a:spLocks noChangeArrowheads="1"/>
          </p:cNvSpPr>
          <p:nvPr/>
        </p:nvSpPr>
        <p:spPr bwMode="auto">
          <a:xfrm>
            <a:off x="4405313" y="1616075"/>
            <a:ext cx="50174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a:latin typeface="Times New Roman" pitchFamily="18" charset="0"/>
                <a:cs typeface="Times New Roman" pitchFamily="18" charset="0"/>
              </a:rPr>
              <a:t>M</a:t>
            </a:r>
          </a:p>
        </p:txBody>
      </p:sp>
      <p:sp>
        <p:nvSpPr>
          <p:cNvPr id="157" name="Rectangle 8"/>
          <p:cNvSpPr>
            <a:spLocks noChangeArrowheads="1"/>
          </p:cNvSpPr>
          <p:nvPr/>
        </p:nvSpPr>
        <p:spPr bwMode="auto">
          <a:xfrm>
            <a:off x="6292850" y="1539875"/>
            <a:ext cx="8683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800" b="1" i="1">
                <a:latin typeface="Times New Roman" pitchFamily="18" charset="0"/>
                <a:cs typeface="Times New Roman" pitchFamily="18" charset="0"/>
              </a:rPr>
              <a:t>y</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158" name="Line 9"/>
          <p:cNvSpPr>
            <a:spLocks noChangeShapeType="1"/>
          </p:cNvSpPr>
          <p:nvPr/>
        </p:nvSpPr>
        <p:spPr bwMode="auto">
          <a:xfrm>
            <a:off x="4972050" y="18288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59" name="Line 10"/>
          <p:cNvSpPr>
            <a:spLocks noChangeShapeType="1"/>
          </p:cNvSpPr>
          <p:nvPr/>
        </p:nvSpPr>
        <p:spPr bwMode="auto">
          <a:xfrm>
            <a:off x="5179860" y="5060292"/>
            <a:ext cx="3797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60" name="Line 11"/>
          <p:cNvSpPr>
            <a:spLocks noChangeShapeType="1"/>
          </p:cNvSpPr>
          <p:nvPr/>
        </p:nvSpPr>
        <p:spPr bwMode="auto">
          <a:xfrm flipV="1">
            <a:off x="5173510" y="4825342"/>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61" name="Line 12"/>
          <p:cNvSpPr>
            <a:spLocks noChangeShapeType="1"/>
          </p:cNvSpPr>
          <p:nvPr/>
        </p:nvSpPr>
        <p:spPr bwMode="auto">
          <a:xfrm flipV="1">
            <a:off x="7916710" y="4825342"/>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62" name="Line 13"/>
          <p:cNvSpPr>
            <a:spLocks noChangeShapeType="1"/>
          </p:cNvSpPr>
          <p:nvPr/>
        </p:nvSpPr>
        <p:spPr bwMode="auto">
          <a:xfrm flipV="1">
            <a:off x="8831110" y="4825342"/>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63" name="Rectangle 14"/>
          <p:cNvSpPr>
            <a:spLocks noChangeArrowheads="1"/>
          </p:cNvSpPr>
          <p:nvPr/>
        </p:nvSpPr>
        <p:spPr bwMode="auto">
          <a:xfrm>
            <a:off x="4831452" y="5076167"/>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sp>
        <p:nvSpPr>
          <p:cNvPr id="164" name="Rectangle 15"/>
          <p:cNvSpPr>
            <a:spLocks noChangeArrowheads="1"/>
          </p:cNvSpPr>
          <p:nvPr/>
        </p:nvSpPr>
        <p:spPr bwMode="auto">
          <a:xfrm>
            <a:off x="5364852" y="5076167"/>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
        <p:nvSpPr>
          <p:cNvPr id="165" name="Rectangle 16"/>
          <p:cNvSpPr>
            <a:spLocks noChangeArrowheads="1"/>
          </p:cNvSpPr>
          <p:nvPr/>
        </p:nvSpPr>
        <p:spPr bwMode="auto">
          <a:xfrm>
            <a:off x="5822052" y="5076167"/>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166" name="Rectangle 17"/>
          <p:cNvSpPr>
            <a:spLocks noChangeArrowheads="1"/>
          </p:cNvSpPr>
          <p:nvPr/>
        </p:nvSpPr>
        <p:spPr bwMode="auto">
          <a:xfrm>
            <a:off x="6279252" y="5076167"/>
            <a:ext cx="482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167" name="Rectangle 18"/>
          <p:cNvSpPr>
            <a:spLocks noChangeArrowheads="1"/>
          </p:cNvSpPr>
          <p:nvPr/>
        </p:nvSpPr>
        <p:spPr bwMode="auto">
          <a:xfrm>
            <a:off x="6871970" y="5076167"/>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0</a:t>
            </a:r>
          </a:p>
        </p:txBody>
      </p:sp>
      <p:sp>
        <p:nvSpPr>
          <p:cNvPr id="168" name="Rectangle 19"/>
          <p:cNvSpPr>
            <a:spLocks noChangeArrowheads="1"/>
          </p:cNvSpPr>
          <p:nvPr/>
        </p:nvSpPr>
        <p:spPr bwMode="auto">
          <a:xfrm>
            <a:off x="7329170" y="5076167"/>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169" name="Rectangle 20"/>
          <p:cNvSpPr>
            <a:spLocks noChangeArrowheads="1"/>
          </p:cNvSpPr>
          <p:nvPr/>
        </p:nvSpPr>
        <p:spPr bwMode="auto">
          <a:xfrm>
            <a:off x="7786370" y="5076167"/>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170" name="Rectangle 21"/>
          <p:cNvSpPr>
            <a:spLocks noChangeArrowheads="1"/>
          </p:cNvSpPr>
          <p:nvPr/>
        </p:nvSpPr>
        <p:spPr bwMode="auto">
          <a:xfrm>
            <a:off x="8243570" y="5076167"/>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3</a:t>
            </a:r>
          </a:p>
        </p:txBody>
      </p:sp>
      <p:sp>
        <p:nvSpPr>
          <p:cNvPr id="171" name="Rectangle 22"/>
          <p:cNvSpPr>
            <a:spLocks noChangeArrowheads="1"/>
          </p:cNvSpPr>
          <p:nvPr/>
        </p:nvSpPr>
        <p:spPr bwMode="auto">
          <a:xfrm>
            <a:off x="8700770" y="5076167"/>
            <a:ext cx="36228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4</a:t>
            </a:r>
          </a:p>
        </p:txBody>
      </p:sp>
      <p:sp>
        <p:nvSpPr>
          <p:cNvPr id="172" name="Oval 23"/>
          <p:cNvSpPr>
            <a:spLocks noChangeArrowheads="1"/>
          </p:cNvSpPr>
          <p:nvPr/>
        </p:nvSpPr>
        <p:spPr bwMode="auto">
          <a:xfrm>
            <a:off x="51036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3" name="Oval 24"/>
          <p:cNvSpPr>
            <a:spLocks noChangeArrowheads="1"/>
          </p:cNvSpPr>
          <p:nvPr/>
        </p:nvSpPr>
        <p:spPr bwMode="auto">
          <a:xfrm>
            <a:off x="55608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4" name="Oval 25"/>
          <p:cNvSpPr>
            <a:spLocks noChangeArrowheads="1"/>
          </p:cNvSpPr>
          <p:nvPr/>
        </p:nvSpPr>
        <p:spPr bwMode="auto">
          <a:xfrm>
            <a:off x="60180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5" name="Oval 26"/>
          <p:cNvSpPr>
            <a:spLocks noChangeArrowheads="1"/>
          </p:cNvSpPr>
          <p:nvPr/>
        </p:nvSpPr>
        <p:spPr bwMode="auto">
          <a:xfrm>
            <a:off x="64752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6" name="Oval 27"/>
          <p:cNvSpPr>
            <a:spLocks noChangeArrowheads="1"/>
          </p:cNvSpPr>
          <p:nvPr/>
        </p:nvSpPr>
        <p:spPr bwMode="auto">
          <a:xfrm>
            <a:off x="69324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7" name="Oval 28"/>
          <p:cNvSpPr>
            <a:spLocks noChangeArrowheads="1"/>
          </p:cNvSpPr>
          <p:nvPr/>
        </p:nvSpPr>
        <p:spPr bwMode="auto">
          <a:xfrm>
            <a:off x="73896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8" name="Oval 29"/>
          <p:cNvSpPr>
            <a:spLocks noChangeArrowheads="1"/>
          </p:cNvSpPr>
          <p:nvPr/>
        </p:nvSpPr>
        <p:spPr bwMode="auto">
          <a:xfrm>
            <a:off x="78468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79" name="Oval 30"/>
          <p:cNvSpPr>
            <a:spLocks noChangeArrowheads="1"/>
          </p:cNvSpPr>
          <p:nvPr/>
        </p:nvSpPr>
        <p:spPr bwMode="auto">
          <a:xfrm>
            <a:off x="83040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0" name="Oval 31"/>
          <p:cNvSpPr>
            <a:spLocks noChangeArrowheads="1"/>
          </p:cNvSpPr>
          <p:nvPr/>
        </p:nvSpPr>
        <p:spPr bwMode="auto">
          <a:xfrm>
            <a:off x="8761260" y="4990442"/>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1" name="Line 32"/>
          <p:cNvSpPr>
            <a:spLocks noChangeShapeType="1"/>
          </p:cNvSpPr>
          <p:nvPr/>
        </p:nvSpPr>
        <p:spPr bwMode="auto">
          <a:xfrm>
            <a:off x="3737130" y="3665287"/>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2" name="Line 33"/>
          <p:cNvSpPr>
            <a:spLocks noChangeShapeType="1"/>
          </p:cNvSpPr>
          <p:nvPr/>
        </p:nvSpPr>
        <p:spPr bwMode="auto">
          <a:xfrm flipV="1">
            <a:off x="6087910" y="4139542"/>
            <a:ext cx="0" cy="927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3" name="Line 34"/>
          <p:cNvSpPr>
            <a:spLocks noChangeShapeType="1"/>
          </p:cNvSpPr>
          <p:nvPr/>
        </p:nvSpPr>
        <p:spPr bwMode="auto">
          <a:xfrm flipV="1">
            <a:off x="7002310" y="4291942"/>
            <a:ext cx="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4" name="Rectangle 35"/>
          <p:cNvSpPr>
            <a:spLocks noChangeArrowheads="1"/>
          </p:cNvSpPr>
          <p:nvPr/>
        </p:nvSpPr>
        <p:spPr bwMode="auto">
          <a:xfrm>
            <a:off x="3733198" y="2995362"/>
            <a:ext cx="114133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dirty="0">
                <a:latin typeface="Times New Roman" pitchFamily="18" charset="0"/>
                <a:cs typeface="Times New Roman" pitchFamily="18" charset="0"/>
              </a:rPr>
              <a:t>e.g. M = </a:t>
            </a:r>
            <a:r>
              <a:rPr lang="en-US" b="1" dirty="0">
                <a:latin typeface="Times New Roman" pitchFamily="18" charset="0"/>
                <a:cs typeface="Times New Roman" pitchFamily="18" charset="0"/>
              </a:rPr>
              <a:t>2</a:t>
            </a:r>
          </a:p>
        </p:txBody>
      </p:sp>
      <p:sp>
        <p:nvSpPr>
          <p:cNvPr id="185" name="Rectangle 36"/>
          <p:cNvSpPr>
            <a:spLocks noChangeArrowheads="1"/>
          </p:cNvSpPr>
          <p:nvPr/>
        </p:nvSpPr>
        <p:spPr bwMode="auto">
          <a:xfrm>
            <a:off x="6593510" y="3439113"/>
            <a:ext cx="78226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dirty="0">
                <a:latin typeface="Times New Roman" pitchFamily="18" charset="0"/>
                <a:cs typeface="Times New Roman" pitchFamily="18" charset="0"/>
              </a:rPr>
              <a:t>y</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a:t>
            </a:r>
          </a:p>
        </p:txBody>
      </p:sp>
      <p:sp>
        <p:nvSpPr>
          <p:cNvPr id="187" name="Line 37"/>
          <p:cNvSpPr>
            <a:spLocks noChangeShapeType="1"/>
          </p:cNvSpPr>
          <p:nvPr/>
        </p:nvSpPr>
        <p:spPr bwMode="auto">
          <a:xfrm>
            <a:off x="524041" y="5105445"/>
            <a:ext cx="2120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8" name="Line 38"/>
          <p:cNvSpPr>
            <a:spLocks noChangeShapeType="1"/>
          </p:cNvSpPr>
          <p:nvPr/>
        </p:nvSpPr>
        <p:spPr bwMode="auto">
          <a:xfrm flipV="1">
            <a:off x="517691" y="4870495"/>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9" name="Line 39"/>
          <p:cNvSpPr>
            <a:spLocks noChangeShapeType="1"/>
          </p:cNvSpPr>
          <p:nvPr/>
        </p:nvSpPr>
        <p:spPr bwMode="auto">
          <a:xfrm flipV="1">
            <a:off x="1889291" y="4870495"/>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90" name="Line 40"/>
          <p:cNvSpPr>
            <a:spLocks noChangeShapeType="1"/>
          </p:cNvSpPr>
          <p:nvPr/>
        </p:nvSpPr>
        <p:spPr bwMode="auto">
          <a:xfrm flipV="1">
            <a:off x="2346491" y="4870495"/>
            <a:ext cx="0" cy="241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91" name="Rectangle 41"/>
          <p:cNvSpPr>
            <a:spLocks noChangeArrowheads="1"/>
          </p:cNvSpPr>
          <p:nvPr/>
        </p:nvSpPr>
        <p:spPr bwMode="auto">
          <a:xfrm>
            <a:off x="252578" y="5121320"/>
            <a:ext cx="482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192" name="Rectangle 42"/>
          <p:cNvSpPr>
            <a:spLocks noChangeArrowheads="1"/>
          </p:cNvSpPr>
          <p:nvPr/>
        </p:nvSpPr>
        <p:spPr bwMode="auto">
          <a:xfrm>
            <a:off x="709778" y="5121320"/>
            <a:ext cx="482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193" name="Rectangle 43"/>
          <p:cNvSpPr>
            <a:spLocks noChangeArrowheads="1"/>
          </p:cNvSpPr>
          <p:nvPr/>
        </p:nvSpPr>
        <p:spPr bwMode="auto">
          <a:xfrm>
            <a:off x="1300328" y="5121320"/>
            <a:ext cx="361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0</a:t>
            </a:r>
          </a:p>
        </p:txBody>
      </p:sp>
      <p:sp>
        <p:nvSpPr>
          <p:cNvPr id="194" name="Rectangle 44"/>
          <p:cNvSpPr>
            <a:spLocks noChangeArrowheads="1"/>
          </p:cNvSpPr>
          <p:nvPr/>
        </p:nvSpPr>
        <p:spPr bwMode="auto">
          <a:xfrm>
            <a:off x="1757528" y="5121320"/>
            <a:ext cx="361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1</a:t>
            </a:r>
          </a:p>
        </p:txBody>
      </p:sp>
      <p:sp>
        <p:nvSpPr>
          <p:cNvPr id="195" name="Rectangle 45"/>
          <p:cNvSpPr>
            <a:spLocks noChangeArrowheads="1"/>
          </p:cNvSpPr>
          <p:nvPr/>
        </p:nvSpPr>
        <p:spPr bwMode="auto">
          <a:xfrm>
            <a:off x="2214728" y="5121320"/>
            <a:ext cx="3619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a:latin typeface="Times New Roman" pitchFamily="18" charset="0"/>
                <a:cs typeface="Times New Roman" pitchFamily="18" charset="0"/>
              </a:rPr>
              <a:t>2</a:t>
            </a:r>
          </a:p>
        </p:txBody>
      </p:sp>
      <p:sp>
        <p:nvSpPr>
          <p:cNvPr id="196" name="Oval 46"/>
          <p:cNvSpPr>
            <a:spLocks noChangeArrowheads="1"/>
          </p:cNvSpPr>
          <p:nvPr/>
        </p:nvSpPr>
        <p:spPr bwMode="auto">
          <a:xfrm>
            <a:off x="447841" y="5035595"/>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97" name="Oval 47"/>
          <p:cNvSpPr>
            <a:spLocks noChangeArrowheads="1"/>
          </p:cNvSpPr>
          <p:nvPr/>
        </p:nvSpPr>
        <p:spPr bwMode="auto">
          <a:xfrm>
            <a:off x="905041" y="5035595"/>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98" name="Oval 48"/>
          <p:cNvSpPr>
            <a:spLocks noChangeArrowheads="1"/>
          </p:cNvSpPr>
          <p:nvPr/>
        </p:nvSpPr>
        <p:spPr bwMode="auto">
          <a:xfrm>
            <a:off x="1362241" y="5035595"/>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99" name="Oval 49"/>
          <p:cNvSpPr>
            <a:spLocks noChangeArrowheads="1"/>
          </p:cNvSpPr>
          <p:nvPr/>
        </p:nvSpPr>
        <p:spPr bwMode="auto">
          <a:xfrm>
            <a:off x="1819441" y="5035595"/>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0" name="Oval 50"/>
          <p:cNvSpPr>
            <a:spLocks noChangeArrowheads="1"/>
          </p:cNvSpPr>
          <p:nvPr/>
        </p:nvSpPr>
        <p:spPr bwMode="auto">
          <a:xfrm>
            <a:off x="2276641" y="5035595"/>
            <a:ext cx="139700" cy="13970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1" name="Line 51"/>
          <p:cNvSpPr>
            <a:spLocks noChangeShapeType="1"/>
          </p:cNvSpPr>
          <p:nvPr/>
        </p:nvSpPr>
        <p:spPr bwMode="auto">
          <a:xfrm flipV="1">
            <a:off x="974891" y="4184694"/>
            <a:ext cx="0" cy="9271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2" name="Line 52"/>
          <p:cNvSpPr>
            <a:spLocks noChangeShapeType="1"/>
          </p:cNvSpPr>
          <p:nvPr/>
        </p:nvSpPr>
        <p:spPr bwMode="auto">
          <a:xfrm flipV="1">
            <a:off x="1432091" y="4337094"/>
            <a:ext cx="0" cy="774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203" name="Rectangle 53"/>
          <p:cNvSpPr>
            <a:spLocks noChangeArrowheads="1"/>
          </p:cNvSpPr>
          <p:nvPr/>
        </p:nvSpPr>
        <p:spPr bwMode="auto">
          <a:xfrm>
            <a:off x="1228107" y="3439113"/>
            <a:ext cx="80310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dirty="0">
                <a:latin typeface="Times New Roman" pitchFamily="18" charset="0"/>
                <a:cs typeface="Times New Roman" pitchFamily="18" charset="0"/>
              </a:rPr>
              <a:t>x</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887878091"/>
      </p:ext>
    </p:extLst>
  </p:cSld>
  <p:clrMapOvr>
    <a:masterClrMapping/>
  </p:clrMapOvr>
  <mc:AlternateContent xmlns:mc="http://schemas.openxmlformats.org/markup-compatibility/2006" xmlns:p14="http://schemas.microsoft.com/office/powerpoint/2010/main">
    <mc:Choice Requires="p14">
      <p:transition spd="slow" p14:dur="2000" advClick="0" advTm="82000"/>
    </mc:Choice>
    <mc:Fallback xmlns="">
      <p:transition spd="slow" advClick="0" advTm="8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3245312" y="331788"/>
            <a:ext cx="2664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Interpolation</a:t>
            </a:r>
          </a:p>
        </p:txBody>
      </p:sp>
      <p:sp>
        <p:nvSpPr>
          <p:cNvPr id="54" name="Line 3"/>
          <p:cNvSpPr>
            <a:spLocks noChangeShapeType="1"/>
          </p:cNvSpPr>
          <p:nvPr/>
        </p:nvSpPr>
        <p:spPr bwMode="auto">
          <a:xfrm>
            <a:off x="2914650" y="17526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5" name="Rectangle 4"/>
          <p:cNvSpPr>
            <a:spLocks noChangeArrowheads="1"/>
          </p:cNvSpPr>
          <p:nvPr/>
        </p:nvSpPr>
        <p:spPr bwMode="auto">
          <a:xfrm>
            <a:off x="1936041" y="1463675"/>
            <a:ext cx="80310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i="1" dirty="0">
                <a:latin typeface="Times New Roman" pitchFamily="18" charset="0"/>
                <a:cs typeface="Times New Roman" pitchFamily="18" charset="0"/>
              </a:rPr>
              <a:t>x</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a:t>
            </a:r>
          </a:p>
        </p:txBody>
      </p:sp>
      <p:sp>
        <p:nvSpPr>
          <p:cNvPr id="56" name="Oval 5"/>
          <p:cNvSpPr>
            <a:spLocks noChangeArrowheads="1"/>
          </p:cNvSpPr>
          <p:nvPr/>
        </p:nvSpPr>
        <p:spPr bwMode="auto">
          <a:xfrm>
            <a:off x="4044950" y="1354138"/>
            <a:ext cx="901700" cy="825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7" name="Line 6"/>
          <p:cNvSpPr>
            <a:spLocks noChangeShapeType="1"/>
          </p:cNvSpPr>
          <p:nvPr/>
        </p:nvSpPr>
        <p:spPr bwMode="auto">
          <a:xfrm flipV="1">
            <a:off x="4343400" y="1517650"/>
            <a:ext cx="0" cy="54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8" name="Rectangle 7"/>
          <p:cNvSpPr>
            <a:spLocks noChangeArrowheads="1"/>
          </p:cNvSpPr>
          <p:nvPr/>
        </p:nvSpPr>
        <p:spPr bwMode="auto">
          <a:xfrm>
            <a:off x="4405313" y="1539875"/>
            <a:ext cx="50174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a:latin typeface="Times New Roman" pitchFamily="18" charset="0"/>
                <a:cs typeface="Times New Roman" pitchFamily="18" charset="0"/>
              </a:rPr>
              <a:t>M</a:t>
            </a:r>
          </a:p>
        </p:txBody>
      </p:sp>
      <p:sp>
        <p:nvSpPr>
          <p:cNvPr id="59" name="Rectangle 8"/>
          <p:cNvSpPr>
            <a:spLocks noChangeArrowheads="1"/>
          </p:cNvSpPr>
          <p:nvPr/>
        </p:nvSpPr>
        <p:spPr bwMode="auto">
          <a:xfrm>
            <a:off x="6292850" y="1463675"/>
            <a:ext cx="8683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800" b="1" i="1">
                <a:latin typeface="Times New Roman" pitchFamily="18" charset="0"/>
                <a:cs typeface="Times New Roman" pitchFamily="18" charset="0"/>
              </a:rPr>
              <a:t>y</a:t>
            </a:r>
            <a:r>
              <a:rPr lang="en-US" sz="2800" b="1">
                <a:latin typeface="Times New Roman" pitchFamily="18" charset="0"/>
                <a:cs typeface="Times New Roman" pitchFamily="18" charset="0"/>
              </a:rPr>
              <a:t>(</a:t>
            </a:r>
            <a:r>
              <a:rPr lang="en-US" sz="2800" b="1" i="1">
                <a:latin typeface="Times New Roman" pitchFamily="18" charset="0"/>
                <a:cs typeface="Times New Roman" pitchFamily="18" charset="0"/>
              </a:rPr>
              <a:t>n</a:t>
            </a:r>
            <a:r>
              <a:rPr lang="en-US" sz="2800" b="1">
                <a:latin typeface="Times New Roman" pitchFamily="18" charset="0"/>
                <a:cs typeface="Times New Roman" pitchFamily="18" charset="0"/>
              </a:rPr>
              <a:t>)</a:t>
            </a:r>
          </a:p>
        </p:txBody>
      </p:sp>
      <p:sp>
        <p:nvSpPr>
          <p:cNvPr id="60" name="Line 9"/>
          <p:cNvSpPr>
            <a:spLocks noChangeShapeType="1"/>
          </p:cNvSpPr>
          <p:nvPr/>
        </p:nvSpPr>
        <p:spPr bwMode="auto">
          <a:xfrm>
            <a:off x="4972050" y="1752600"/>
            <a:ext cx="1104900" cy="0"/>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62" name="Rectangle 10"/>
          <p:cNvSpPr>
            <a:spLocks noChangeArrowheads="1"/>
          </p:cNvSpPr>
          <p:nvPr/>
        </p:nvSpPr>
        <p:spPr bwMode="auto">
          <a:xfrm>
            <a:off x="8360829" y="3414395"/>
            <a:ext cx="60273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800" b="1" dirty="0">
                <a:latin typeface="Times New Roman" pitchFamily="18" charset="0"/>
                <a:cs typeface="Times New Roman" pitchFamily="18" charset="0"/>
              </a:rPr>
              <a:t>(6)</a:t>
            </a:r>
          </a:p>
        </p:txBody>
      </p:sp>
      <p:sp>
        <p:nvSpPr>
          <p:cNvPr id="63" name="Rectangle 12"/>
          <p:cNvSpPr>
            <a:spLocks noChangeArrowheads="1"/>
          </p:cNvSpPr>
          <p:nvPr/>
        </p:nvSpPr>
        <p:spPr bwMode="auto">
          <a:xfrm>
            <a:off x="466725" y="3261995"/>
            <a:ext cx="11541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800" b="1" i="1" dirty="0">
                <a:latin typeface="Times New Roman" pitchFamily="18" charset="0"/>
                <a:cs typeface="Times New Roman" pitchFamily="18" charset="0"/>
              </a:rPr>
              <a:t>y</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 = </a:t>
            </a:r>
          </a:p>
        </p:txBody>
      </p:sp>
      <p:sp>
        <p:nvSpPr>
          <p:cNvPr id="64" name="Freeform 13"/>
          <p:cNvSpPr>
            <a:spLocks/>
          </p:cNvSpPr>
          <p:nvPr/>
        </p:nvSpPr>
        <p:spPr bwMode="auto">
          <a:xfrm>
            <a:off x="1828800" y="2941320"/>
            <a:ext cx="458788" cy="1220788"/>
          </a:xfrm>
          <a:custGeom>
            <a:avLst/>
            <a:gdLst>
              <a:gd name="T0" fmla="*/ 288 w 289"/>
              <a:gd name="T1" fmla="*/ 0 h 769"/>
              <a:gd name="T2" fmla="*/ 0 w 289"/>
              <a:gd name="T3" fmla="*/ 0 h 769"/>
              <a:gd name="T4" fmla="*/ 0 w 289"/>
              <a:gd name="T5" fmla="*/ 768 h 769"/>
              <a:gd name="T6" fmla="*/ 288 w 289"/>
              <a:gd name="T7" fmla="*/ 768 h 769"/>
            </a:gdLst>
            <a:ahLst/>
            <a:cxnLst>
              <a:cxn ang="0">
                <a:pos x="T0" y="T1"/>
              </a:cxn>
              <a:cxn ang="0">
                <a:pos x="T2" y="T3"/>
              </a:cxn>
              <a:cxn ang="0">
                <a:pos x="T4" y="T5"/>
              </a:cxn>
              <a:cxn ang="0">
                <a:pos x="T6" y="T7"/>
              </a:cxn>
            </a:cxnLst>
            <a:rect l="0" t="0" r="r" b="b"/>
            <a:pathLst>
              <a:path w="289" h="769">
                <a:moveTo>
                  <a:pt x="288" y="0"/>
                </a:moveTo>
                <a:lnTo>
                  <a:pt x="0" y="0"/>
                </a:lnTo>
                <a:lnTo>
                  <a:pt x="0" y="768"/>
                </a:lnTo>
                <a:lnTo>
                  <a:pt x="288" y="76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65" name="Rectangle 14"/>
          <p:cNvSpPr>
            <a:spLocks noChangeArrowheads="1"/>
          </p:cNvSpPr>
          <p:nvPr/>
        </p:nvSpPr>
        <p:spPr bwMode="auto">
          <a:xfrm>
            <a:off x="2428875" y="2652395"/>
            <a:ext cx="56602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i="1" dirty="0">
                <a:latin typeface="Times New Roman" pitchFamily="18" charset="0"/>
                <a:cs typeface="Times New Roman" pitchFamily="18" charset="0"/>
              </a:rPr>
              <a:t>x</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n/M</a:t>
            </a: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 = 0 , </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M , </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2M , </a:t>
            </a:r>
            <a:r>
              <a:rPr lang="en-US" sz="2800" b="1" u="sng" dirty="0">
                <a:latin typeface="Times New Roman" pitchFamily="18" charset="0"/>
                <a:cs typeface="Times New Roman" pitchFamily="18" charset="0"/>
              </a:rPr>
              <a:t>+</a:t>
            </a:r>
            <a:r>
              <a:rPr lang="en-US" sz="2800" b="1" dirty="0">
                <a:latin typeface="Times New Roman" pitchFamily="18" charset="0"/>
                <a:cs typeface="Times New Roman" pitchFamily="18" charset="0"/>
              </a:rPr>
              <a:t>3M , ... </a:t>
            </a:r>
          </a:p>
        </p:txBody>
      </p:sp>
      <p:sp>
        <p:nvSpPr>
          <p:cNvPr id="66" name="Rectangle 15"/>
          <p:cNvSpPr>
            <a:spLocks noChangeArrowheads="1"/>
          </p:cNvSpPr>
          <p:nvPr/>
        </p:nvSpPr>
        <p:spPr bwMode="auto">
          <a:xfrm>
            <a:off x="2246313" y="3871595"/>
            <a:ext cx="30861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2800" b="1">
                <a:latin typeface="Times New Roman" pitchFamily="18" charset="0"/>
                <a:cs typeface="Times New Roman" pitchFamily="18" charset="0"/>
              </a:rPr>
              <a:t>   0	  otherwise</a:t>
            </a:r>
          </a:p>
        </p:txBody>
      </p:sp>
      <mc:AlternateContent xmlns:mc="http://schemas.openxmlformats.org/markup-compatibility/2006" xmlns:a14="http://schemas.microsoft.com/office/drawing/2010/main">
        <mc:Choice Requires="a14">
          <p:sp>
            <p:nvSpPr>
              <p:cNvPr id="2" name="Rectangle 1"/>
              <p:cNvSpPr/>
              <p:nvPr/>
            </p:nvSpPr>
            <p:spPr>
              <a:xfrm>
                <a:off x="3328541" y="4691965"/>
                <a:ext cx="2581283"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𝑌</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𝑗</m:t>
                              </m:r>
                              <m:r>
                                <a:rPr lang="en-US" sz="2400" i="1">
                                  <a:latin typeface="Cambria Math"/>
                                </a:rPr>
                                <m:t>𝜔</m:t>
                              </m:r>
                            </m:sup>
                          </m:sSup>
                        </m:e>
                      </m:d>
                      <m:r>
                        <a:rPr lang="en-US" sz="2400" i="1">
                          <a:latin typeface="Cambria Math"/>
                        </a:rPr>
                        <m:t>=</m:t>
                      </m:r>
                      <m:r>
                        <a:rPr lang="en-US" sz="2400" b="0" i="1" smtClean="0">
                          <a:latin typeface="Cambria Math"/>
                        </a:rPr>
                        <m:t>𝑋</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𝑒</m:t>
                              </m:r>
                            </m:e>
                            <m:sup>
                              <m:r>
                                <a:rPr lang="en-US" sz="2400" i="1">
                                  <a:latin typeface="Cambria Math"/>
                                </a:rPr>
                                <m:t>𝑗</m:t>
                              </m:r>
                              <m:r>
                                <a:rPr lang="en-US" sz="2400" i="1">
                                  <a:latin typeface="Cambria Math"/>
                                </a:rPr>
                                <m:t>𝜔</m:t>
                              </m:r>
                              <m:r>
                                <a:rPr lang="en-US" sz="2400" i="1">
                                  <a:latin typeface="Cambria Math"/>
                                </a:rPr>
                                <m:t>𝑀</m:t>
                              </m:r>
                            </m:sup>
                          </m:sSup>
                        </m:e>
                      </m:d>
                    </m:oMath>
                  </m:oMathPara>
                </a14:m>
                <a:endParaRPr lang="en-US" sz="24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28541" y="4691965"/>
                <a:ext cx="2581283" cy="509178"/>
              </a:xfrm>
              <a:prstGeom prst="rect">
                <a:avLst/>
              </a:prstGeom>
              <a:blipFill rotWithShape="1">
                <a:blip r:embed="rId4"/>
                <a:stretch>
                  <a:fillRect/>
                </a:stretch>
              </a:blipFill>
            </p:spPr>
            <p:txBody>
              <a:bodyPr/>
              <a:lstStyle/>
              <a:p>
                <a:r>
                  <a:rPr lang="en-US">
                    <a:noFill/>
                  </a:rPr>
                  <a:t> </a:t>
                </a:r>
              </a:p>
            </p:txBody>
          </p:sp>
        </mc:Fallback>
      </mc:AlternateContent>
      <p:sp>
        <p:nvSpPr>
          <p:cNvPr id="3" name="Rectangle 2"/>
          <p:cNvSpPr/>
          <p:nvPr/>
        </p:nvSpPr>
        <p:spPr>
          <a:xfrm>
            <a:off x="1042540" y="5468035"/>
            <a:ext cx="7453760" cy="646331"/>
          </a:xfrm>
          <a:prstGeom prst="rect">
            <a:avLst/>
          </a:prstGeom>
        </p:spPr>
        <p:txBody>
          <a:bodyPr wrap="square">
            <a:spAutoFit/>
          </a:bodyPr>
          <a:lstStyle/>
          <a:p>
            <a:r>
              <a:rPr lang="en-US" dirty="0">
                <a:latin typeface="Times New Roman" pitchFamily="18" charset="0"/>
                <a:cs typeface="Times New Roman" pitchFamily="18" charset="0"/>
              </a:rPr>
              <a:t>The frequency spectrum is scaled by a factor </a:t>
            </a:r>
            <a:r>
              <a:rPr lang="en-US" i="1" dirty="0">
                <a:latin typeface="Times New Roman" pitchFamily="18" charset="0"/>
                <a:cs typeface="Times New Roman" pitchFamily="18" charset="0"/>
              </a:rPr>
              <a:t>M</a:t>
            </a:r>
            <a:r>
              <a:rPr lang="en-US" dirty="0">
                <a:latin typeface="Times New Roman" pitchFamily="18" charset="0"/>
                <a:cs typeface="Times New Roman" pitchFamily="18" charset="0"/>
              </a:rPr>
              <a:t>. The frequency scale is compressed.</a:t>
            </a:r>
          </a:p>
        </p:txBody>
      </p:sp>
    </p:spTree>
    <p:extLst>
      <p:ext uri="{BB962C8B-B14F-4D97-AF65-F5344CB8AC3E}">
        <p14:creationId xmlns:p14="http://schemas.microsoft.com/office/powerpoint/2010/main" val="2646222613"/>
      </p:ext>
    </p:extLst>
  </p:cSld>
  <p:clrMapOvr>
    <a:masterClrMapping/>
  </p:clrMapOvr>
  <mc:AlternateContent xmlns:mc="http://schemas.openxmlformats.org/markup-compatibility/2006" xmlns:p14="http://schemas.microsoft.com/office/powerpoint/2010/main">
    <mc:Choice Requires="p14">
      <p:transition spd="slow" p14:dur="2000" advClick="0" advTm="72000"/>
    </mc:Choice>
    <mc:Fallback xmlns="">
      <p:transition spd="slow" advClick="0" advTm="7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9164DDA0-5E55-4C15-8DF7-01DE63CFA5B7}"/>
              </a:ext>
            </a:extLst>
          </p:cNvPr>
          <p:cNvSpPr/>
          <p:nvPr/>
        </p:nvSpPr>
        <p:spPr>
          <a:xfrm rot="16200000" flipV="1">
            <a:off x="2747962" y="4149726"/>
            <a:ext cx="1008063" cy="68421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arallelogram 2">
            <a:extLst>
              <a:ext uri="{FF2B5EF4-FFF2-40B4-BE49-F238E27FC236}">
                <a16:creationId xmlns:a16="http://schemas.microsoft.com/office/drawing/2014/main" id="{8B7BE51C-928A-40FF-A69B-717ACA649F49}"/>
              </a:ext>
            </a:extLst>
          </p:cNvPr>
          <p:cNvSpPr/>
          <p:nvPr/>
        </p:nvSpPr>
        <p:spPr>
          <a:xfrm rot="16200000" flipV="1">
            <a:off x="881062" y="4616451"/>
            <a:ext cx="1008063" cy="684212"/>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10">
            <a:extLst>
              <a:ext uri="{FF2B5EF4-FFF2-40B4-BE49-F238E27FC236}">
                <a16:creationId xmlns:a16="http://schemas.microsoft.com/office/drawing/2014/main" id="{35B972DF-B95A-41F5-BBB9-6AA1D580BB46}"/>
              </a:ext>
            </a:extLst>
          </p:cNvPr>
          <p:cNvSpPr txBox="1">
            <a:spLocks noChangeArrowheads="1"/>
          </p:cNvSpPr>
          <p:nvPr/>
        </p:nvSpPr>
        <p:spPr bwMode="auto">
          <a:xfrm>
            <a:off x="400808" y="3994150"/>
            <a:ext cx="1616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t>Left picture</a:t>
            </a:r>
          </a:p>
          <a:p>
            <a:pPr algn="ctr" eaLnBrk="1" hangingPunct="1"/>
            <a:r>
              <a:rPr lang="en-US" sz="1200" dirty="0"/>
              <a:t>Blue component only</a:t>
            </a:r>
          </a:p>
        </p:txBody>
      </p:sp>
      <p:sp>
        <p:nvSpPr>
          <p:cNvPr id="5" name="TextBox 58">
            <a:extLst>
              <a:ext uri="{FF2B5EF4-FFF2-40B4-BE49-F238E27FC236}">
                <a16:creationId xmlns:a16="http://schemas.microsoft.com/office/drawing/2014/main" id="{CF616139-56C2-4A1B-83A2-78E54F8806F8}"/>
              </a:ext>
            </a:extLst>
          </p:cNvPr>
          <p:cNvSpPr txBox="1">
            <a:spLocks noChangeArrowheads="1"/>
          </p:cNvSpPr>
          <p:nvPr/>
        </p:nvSpPr>
        <p:spPr bwMode="auto">
          <a:xfrm>
            <a:off x="2498019" y="3552825"/>
            <a:ext cx="159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t>Right picture</a:t>
            </a:r>
          </a:p>
          <a:p>
            <a:pPr algn="ctr" eaLnBrk="1" hangingPunct="1"/>
            <a:r>
              <a:rPr lang="en-US" sz="1200" dirty="0"/>
              <a:t>Red component only</a:t>
            </a:r>
          </a:p>
        </p:txBody>
      </p:sp>
      <p:cxnSp>
        <p:nvCxnSpPr>
          <p:cNvPr id="6" name="Straight Connector 5">
            <a:extLst>
              <a:ext uri="{FF2B5EF4-FFF2-40B4-BE49-F238E27FC236}">
                <a16:creationId xmlns:a16="http://schemas.microsoft.com/office/drawing/2014/main" id="{DA782234-06F7-4BBA-BE73-FC122F4BBDD8}"/>
              </a:ext>
            </a:extLst>
          </p:cNvPr>
          <p:cNvCxnSpPr/>
          <p:nvPr/>
        </p:nvCxnSpPr>
        <p:spPr>
          <a:xfrm>
            <a:off x="3263900" y="4498975"/>
            <a:ext cx="1866900" cy="9715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99B7B1-30E0-44CA-B209-FC0C392A5D53}"/>
              </a:ext>
            </a:extLst>
          </p:cNvPr>
          <p:cNvCxnSpPr/>
          <p:nvPr/>
        </p:nvCxnSpPr>
        <p:spPr>
          <a:xfrm>
            <a:off x="1373188" y="4978400"/>
            <a:ext cx="3757612" cy="49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Parallelogram 7">
            <a:extLst>
              <a:ext uri="{FF2B5EF4-FFF2-40B4-BE49-F238E27FC236}">
                <a16:creationId xmlns:a16="http://schemas.microsoft.com/office/drawing/2014/main" id="{111AC0FE-DFB0-454A-BCCC-C68EBE517B55}"/>
              </a:ext>
            </a:extLst>
          </p:cNvPr>
          <p:cNvSpPr/>
          <p:nvPr/>
        </p:nvSpPr>
        <p:spPr>
          <a:xfrm rot="16200000" flipV="1">
            <a:off x="4627562" y="5127626"/>
            <a:ext cx="1008063" cy="684212"/>
          </a:xfrm>
          <a:prstGeom prst="parallelogram">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C6CDE51E-F8C3-4DBD-9CC5-3A022F4007EA}"/>
              </a:ext>
            </a:extLst>
          </p:cNvPr>
          <p:cNvSpPr/>
          <p:nvPr/>
        </p:nvSpPr>
        <p:spPr>
          <a:xfrm rot="20971711">
            <a:off x="6288088" y="5564188"/>
            <a:ext cx="550862" cy="342900"/>
          </a:xfrm>
          <a:prstGeom prst="ellipse">
            <a:avLst/>
          </a:prstGeom>
          <a:solidFill>
            <a:srgbClr val="0000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D184EE6D-8857-4628-AABE-444E01FEEC02}"/>
              </a:ext>
            </a:extLst>
          </p:cNvPr>
          <p:cNvSpPr/>
          <p:nvPr/>
        </p:nvSpPr>
        <p:spPr>
          <a:xfrm rot="20971711">
            <a:off x="6935788" y="5456238"/>
            <a:ext cx="550862" cy="342900"/>
          </a:xfrm>
          <a:prstGeom prst="ellipse">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Connector 10">
            <a:extLst>
              <a:ext uri="{FF2B5EF4-FFF2-40B4-BE49-F238E27FC236}">
                <a16:creationId xmlns:a16="http://schemas.microsoft.com/office/drawing/2014/main" id="{042BAC84-B581-49AF-9442-CAB29693403D}"/>
              </a:ext>
            </a:extLst>
          </p:cNvPr>
          <p:cNvCxnSpPr>
            <a:stCxn id="9" idx="6"/>
            <a:endCxn id="10" idx="2"/>
          </p:cNvCxnSpPr>
          <p:nvPr/>
        </p:nvCxnSpPr>
        <p:spPr>
          <a:xfrm flipV="1">
            <a:off x="6834188" y="5678488"/>
            <a:ext cx="106362" cy="6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F02D6A18-B3F3-48D2-AFDC-DD079C0FDEBA}"/>
              </a:ext>
            </a:extLst>
          </p:cNvPr>
          <p:cNvSpPr/>
          <p:nvPr/>
        </p:nvSpPr>
        <p:spPr>
          <a:xfrm>
            <a:off x="7485063" y="5575300"/>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Freeform 16">
            <a:extLst>
              <a:ext uri="{FF2B5EF4-FFF2-40B4-BE49-F238E27FC236}">
                <a16:creationId xmlns:a16="http://schemas.microsoft.com/office/drawing/2014/main" id="{F6FA9249-73F3-4117-9608-434ECE8D4B8C}"/>
              </a:ext>
            </a:extLst>
          </p:cNvPr>
          <p:cNvSpPr/>
          <p:nvPr/>
        </p:nvSpPr>
        <p:spPr>
          <a:xfrm>
            <a:off x="6289675" y="5770563"/>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TextBox 58">
            <a:extLst>
              <a:ext uri="{FF2B5EF4-FFF2-40B4-BE49-F238E27FC236}">
                <a16:creationId xmlns:a16="http://schemas.microsoft.com/office/drawing/2014/main" id="{4C17E6FE-F7E3-4185-B505-0872D0283599}"/>
              </a:ext>
            </a:extLst>
          </p:cNvPr>
          <p:cNvSpPr txBox="1">
            <a:spLocks noChangeArrowheads="1"/>
          </p:cNvSpPr>
          <p:nvPr/>
        </p:nvSpPr>
        <p:spPr bwMode="auto">
          <a:xfrm>
            <a:off x="3330575" y="4965700"/>
            <a:ext cx="866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Projection</a:t>
            </a:r>
          </a:p>
        </p:txBody>
      </p:sp>
      <p:cxnSp>
        <p:nvCxnSpPr>
          <p:cNvPr id="19" name="Straight Arrow Connector 18">
            <a:extLst>
              <a:ext uri="{FF2B5EF4-FFF2-40B4-BE49-F238E27FC236}">
                <a16:creationId xmlns:a16="http://schemas.microsoft.com/office/drawing/2014/main" id="{42AF970C-61B4-43E7-869A-894458EDD3A5}"/>
              </a:ext>
            </a:extLst>
          </p:cNvPr>
          <p:cNvCxnSpPr/>
          <p:nvPr/>
        </p:nvCxnSpPr>
        <p:spPr>
          <a:xfrm>
            <a:off x="2078037" y="1231265"/>
            <a:ext cx="0" cy="125888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6D975E4-7820-453E-98E5-DF20D51319FC}"/>
              </a:ext>
            </a:extLst>
          </p:cNvPr>
          <p:cNvCxnSpPr/>
          <p:nvPr/>
        </p:nvCxnSpPr>
        <p:spPr>
          <a:xfrm flipH="1">
            <a:off x="2078037" y="2490153"/>
            <a:ext cx="3848100"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2E543D3-4C42-4FC7-9697-40BCFA4B6A81}"/>
              </a:ext>
            </a:extLst>
          </p:cNvPr>
          <p:cNvSpPr/>
          <p:nvPr/>
        </p:nvSpPr>
        <p:spPr>
          <a:xfrm>
            <a:off x="2076449" y="2526665"/>
            <a:ext cx="3852863" cy="90488"/>
          </a:xfrm>
          <a:prstGeom prst="rect">
            <a:avLst/>
          </a:prstGeom>
          <a:gradFill flip="none" rotWithShape="1">
            <a:gsLst>
              <a:gs pos="0">
                <a:srgbClr val="FF0000"/>
              </a:gs>
              <a:gs pos="50000">
                <a:srgbClr val="00B050"/>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2">
            <a:extLst>
              <a:ext uri="{FF2B5EF4-FFF2-40B4-BE49-F238E27FC236}">
                <a16:creationId xmlns:a16="http://schemas.microsoft.com/office/drawing/2014/main" id="{89254DB5-1465-4FD9-B5EA-3256280F650B}"/>
              </a:ext>
            </a:extLst>
          </p:cNvPr>
          <p:cNvSpPr/>
          <p:nvPr/>
        </p:nvSpPr>
        <p:spPr>
          <a:xfrm>
            <a:off x="2076449" y="1480503"/>
            <a:ext cx="1174750" cy="1008062"/>
          </a:xfrm>
          <a:custGeom>
            <a:avLst/>
            <a:gdLst>
              <a:gd name="connsiteX0" fmla="*/ 0 w 3838575"/>
              <a:gd name="connsiteY0" fmla="*/ 16933 h 1007533"/>
              <a:gd name="connsiteX1" fmla="*/ 409575 w 3838575"/>
              <a:gd name="connsiteY1" fmla="*/ 7408 h 1007533"/>
              <a:gd name="connsiteX2" fmla="*/ 1190625 w 3838575"/>
              <a:gd name="connsiteY2" fmla="*/ 112183 h 1007533"/>
              <a:gd name="connsiteX3" fmla="*/ 2476500 w 3838575"/>
              <a:gd name="connsiteY3" fmla="*/ 569383 h 1007533"/>
              <a:gd name="connsiteX4" fmla="*/ 3838575 w 3838575"/>
              <a:gd name="connsiteY4" fmla="*/ 1007533 h 100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75" h="1007533">
                <a:moveTo>
                  <a:pt x="0" y="16933"/>
                </a:moveTo>
                <a:cubicBezTo>
                  <a:pt x="105568" y="4233"/>
                  <a:pt x="211137" y="-8467"/>
                  <a:pt x="409575" y="7408"/>
                </a:cubicBezTo>
                <a:cubicBezTo>
                  <a:pt x="608013" y="23283"/>
                  <a:pt x="846138" y="18521"/>
                  <a:pt x="1190625" y="112183"/>
                </a:cubicBezTo>
                <a:cubicBezTo>
                  <a:pt x="1535112" y="205845"/>
                  <a:pt x="2035175" y="420158"/>
                  <a:pt x="2476500" y="569383"/>
                </a:cubicBezTo>
                <a:cubicBezTo>
                  <a:pt x="2917825" y="718608"/>
                  <a:pt x="3838575" y="1007533"/>
                  <a:pt x="3838575" y="1007533"/>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TextBox 22">
            <a:extLst>
              <a:ext uri="{FF2B5EF4-FFF2-40B4-BE49-F238E27FC236}">
                <a16:creationId xmlns:a16="http://schemas.microsoft.com/office/drawing/2014/main" id="{54EB021F-D051-4871-A742-1C12952F6FDC}"/>
              </a:ext>
            </a:extLst>
          </p:cNvPr>
          <p:cNvSpPr txBox="1"/>
          <p:nvPr/>
        </p:nvSpPr>
        <p:spPr>
          <a:xfrm>
            <a:off x="1676536" y="1396432"/>
            <a:ext cx="400110" cy="1150058"/>
          </a:xfrm>
          <a:prstGeom prst="rect">
            <a:avLst/>
          </a:prstGeom>
          <a:noFill/>
        </p:spPr>
        <p:txBody>
          <a:bodyPr vert="vert270" wrap="none">
            <a:spAutoFit/>
          </a:bodyPr>
          <a:lstStyle/>
          <a:p>
            <a:pPr>
              <a:defRPr/>
            </a:pPr>
            <a:r>
              <a:rPr lang="en-US" sz="1400" dirty="0"/>
              <a:t>Transmission</a:t>
            </a:r>
          </a:p>
        </p:txBody>
      </p:sp>
      <p:sp>
        <p:nvSpPr>
          <p:cNvPr id="24" name="TextBox 44">
            <a:extLst>
              <a:ext uri="{FF2B5EF4-FFF2-40B4-BE49-F238E27FC236}">
                <a16:creationId xmlns:a16="http://schemas.microsoft.com/office/drawing/2014/main" id="{08D601ED-0C34-4311-AB8B-68F30D01C20F}"/>
              </a:ext>
            </a:extLst>
          </p:cNvPr>
          <p:cNvSpPr txBox="1">
            <a:spLocks noChangeArrowheads="1"/>
          </p:cNvSpPr>
          <p:nvPr/>
        </p:nvSpPr>
        <p:spPr bwMode="auto">
          <a:xfrm>
            <a:off x="3441699" y="2890203"/>
            <a:ext cx="1122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Wavelength</a:t>
            </a:r>
          </a:p>
        </p:txBody>
      </p:sp>
      <p:sp>
        <p:nvSpPr>
          <p:cNvPr id="25" name="TextBox 45">
            <a:extLst>
              <a:ext uri="{FF2B5EF4-FFF2-40B4-BE49-F238E27FC236}">
                <a16:creationId xmlns:a16="http://schemas.microsoft.com/office/drawing/2014/main" id="{6B6754DA-90B1-4DAD-8D04-701062FFAB9C}"/>
              </a:ext>
            </a:extLst>
          </p:cNvPr>
          <p:cNvSpPr txBox="1">
            <a:spLocks noChangeArrowheads="1"/>
          </p:cNvSpPr>
          <p:nvPr/>
        </p:nvSpPr>
        <p:spPr bwMode="auto">
          <a:xfrm>
            <a:off x="5559424" y="2582228"/>
            <a:ext cx="73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650nm</a:t>
            </a:r>
          </a:p>
        </p:txBody>
      </p:sp>
      <p:sp>
        <p:nvSpPr>
          <p:cNvPr id="26" name="TextBox 46">
            <a:extLst>
              <a:ext uri="{FF2B5EF4-FFF2-40B4-BE49-F238E27FC236}">
                <a16:creationId xmlns:a16="http://schemas.microsoft.com/office/drawing/2014/main" id="{3E60229F-BC49-4A94-8447-9BE30029C725}"/>
              </a:ext>
            </a:extLst>
          </p:cNvPr>
          <p:cNvSpPr txBox="1">
            <a:spLocks noChangeArrowheads="1"/>
          </p:cNvSpPr>
          <p:nvPr/>
        </p:nvSpPr>
        <p:spPr bwMode="auto">
          <a:xfrm>
            <a:off x="1712912" y="2571115"/>
            <a:ext cx="730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475nm</a:t>
            </a:r>
          </a:p>
        </p:txBody>
      </p:sp>
      <p:sp>
        <p:nvSpPr>
          <p:cNvPr id="27" name="TextBox 47">
            <a:extLst>
              <a:ext uri="{FF2B5EF4-FFF2-40B4-BE49-F238E27FC236}">
                <a16:creationId xmlns:a16="http://schemas.microsoft.com/office/drawing/2014/main" id="{41262810-A6AE-4999-BC93-F0E1C8DB951A}"/>
              </a:ext>
            </a:extLst>
          </p:cNvPr>
          <p:cNvSpPr txBox="1">
            <a:spLocks noChangeArrowheads="1"/>
          </p:cNvSpPr>
          <p:nvPr/>
        </p:nvSpPr>
        <p:spPr bwMode="auto">
          <a:xfrm>
            <a:off x="3636962" y="2596515"/>
            <a:ext cx="731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475nm</a:t>
            </a:r>
          </a:p>
        </p:txBody>
      </p:sp>
      <p:sp>
        <p:nvSpPr>
          <p:cNvPr id="28" name="TextBox 50">
            <a:extLst>
              <a:ext uri="{FF2B5EF4-FFF2-40B4-BE49-F238E27FC236}">
                <a16:creationId xmlns:a16="http://schemas.microsoft.com/office/drawing/2014/main" id="{8171F591-8789-49BA-8389-F9BF331109EC}"/>
              </a:ext>
            </a:extLst>
          </p:cNvPr>
          <p:cNvSpPr txBox="1">
            <a:spLocks noChangeArrowheads="1"/>
          </p:cNvSpPr>
          <p:nvPr/>
        </p:nvSpPr>
        <p:spPr bwMode="auto">
          <a:xfrm>
            <a:off x="2443162" y="1307465"/>
            <a:ext cx="93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Blue filter</a:t>
            </a:r>
          </a:p>
        </p:txBody>
      </p:sp>
      <p:sp>
        <p:nvSpPr>
          <p:cNvPr id="29" name="TextBox 54">
            <a:extLst>
              <a:ext uri="{FF2B5EF4-FFF2-40B4-BE49-F238E27FC236}">
                <a16:creationId xmlns:a16="http://schemas.microsoft.com/office/drawing/2014/main" id="{5483C5A0-DCCD-4895-9656-FD1C1524470E}"/>
              </a:ext>
            </a:extLst>
          </p:cNvPr>
          <p:cNvSpPr txBox="1">
            <a:spLocks noChangeArrowheads="1"/>
          </p:cNvSpPr>
          <p:nvPr/>
        </p:nvSpPr>
        <p:spPr bwMode="auto">
          <a:xfrm>
            <a:off x="3552278" y="331788"/>
            <a:ext cx="2050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Anaglyph</a:t>
            </a:r>
          </a:p>
        </p:txBody>
      </p:sp>
      <p:sp>
        <p:nvSpPr>
          <p:cNvPr id="30" name="Freeform 30">
            <a:extLst>
              <a:ext uri="{FF2B5EF4-FFF2-40B4-BE49-F238E27FC236}">
                <a16:creationId xmlns:a16="http://schemas.microsoft.com/office/drawing/2014/main" id="{475B2F2B-9498-44D0-A740-A598BAC4BA8B}"/>
              </a:ext>
            </a:extLst>
          </p:cNvPr>
          <p:cNvSpPr/>
          <p:nvPr/>
        </p:nvSpPr>
        <p:spPr>
          <a:xfrm flipH="1">
            <a:off x="4703362" y="1466953"/>
            <a:ext cx="1174750" cy="1008062"/>
          </a:xfrm>
          <a:custGeom>
            <a:avLst/>
            <a:gdLst>
              <a:gd name="connsiteX0" fmla="*/ 0 w 3838575"/>
              <a:gd name="connsiteY0" fmla="*/ 16933 h 1007533"/>
              <a:gd name="connsiteX1" fmla="*/ 409575 w 3838575"/>
              <a:gd name="connsiteY1" fmla="*/ 7408 h 1007533"/>
              <a:gd name="connsiteX2" fmla="*/ 1190625 w 3838575"/>
              <a:gd name="connsiteY2" fmla="*/ 112183 h 1007533"/>
              <a:gd name="connsiteX3" fmla="*/ 2476500 w 3838575"/>
              <a:gd name="connsiteY3" fmla="*/ 569383 h 1007533"/>
              <a:gd name="connsiteX4" fmla="*/ 3838575 w 3838575"/>
              <a:gd name="connsiteY4" fmla="*/ 1007533 h 100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575" h="1007533">
                <a:moveTo>
                  <a:pt x="0" y="16933"/>
                </a:moveTo>
                <a:cubicBezTo>
                  <a:pt x="105568" y="4233"/>
                  <a:pt x="211137" y="-8467"/>
                  <a:pt x="409575" y="7408"/>
                </a:cubicBezTo>
                <a:cubicBezTo>
                  <a:pt x="608013" y="23283"/>
                  <a:pt x="846138" y="18521"/>
                  <a:pt x="1190625" y="112183"/>
                </a:cubicBezTo>
                <a:cubicBezTo>
                  <a:pt x="1535112" y="205845"/>
                  <a:pt x="2035175" y="420158"/>
                  <a:pt x="2476500" y="569383"/>
                </a:cubicBezTo>
                <a:cubicBezTo>
                  <a:pt x="2917825" y="718608"/>
                  <a:pt x="3838575" y="1007533"/>
                  <a:pt x="3838575" y="1007533"/>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TextBox 50">
            <a:extLst>
              <a:ext uri="{FF2B5EF4-FFF2-40B4-BE49-F238E27FC236}">
                <a16:creationId xmlns:a16="http://schemas.microsoft.com/office/drawing/2014/main" id="{6C28A753-7719-4685-BEC0-09F7C7355DD4}"/>
              </a:ext>
            </a:extLst>
          </p:cNvPr>
          <p:cNvSpPr txBox="1">
            <a:spLocks noChangeArrowheads="1"/>
          </p:cNvSpPr>
          <p:nvPr/>
        </p:nvSpPr>
        <p:spPr bwMode="auto">
          <a:xfrm>
            <a:off x="5977352" y="1307465"/>
            <a:ext cx="9012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Red filter</a:t>
            </a:r>
          </a:p>
        </p:txBody>
      </p:sp>
      <p:sp>
        <p:nvSpPr>
          <p:cNvPr id="32" name="Cube 31">
            <a:extLst>
              <a:ext uri="{FF2B5EF4-FFF2-40B4-BE49-F238E27FC236}">
                <a16:creationId xmlns:a16="http://schemas.microsoft.com/office/drawing/2014/main" id="{E20DE64A-63C0-4750-A1BE-D413EEFE1B91}"/>
              </a:ext>
            </a:extLst>
          </p:cNvPr>
          <p:cNvSpPr/>
          <p:nvPr/>
        </p:nvSpPr>
        <p:spPr>
          <a:xfrm>
            <a:off x="1254204" y="4829414"/>
            <a:ext cx="261778" cy="258286"/>
          </a:xfrm>
          <a:prstGeom prst="cub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be 32">
            <a:extLst>
              <a:ext uri="{FF2B5EF4-FFF2-40B4-BE49-F238E27FC236}">
                <a16:creationId xmlns:a16="http://schemas.microsoft.com/office/drawing/2014/main" id="{0624E996-1231-4A12-B3FE-7546756827FE}"/>
              </a:ext>
            </a:extLst>
          </p:cNvPr>
          <p:cNvSpPr/>
          <p:nvPr/>
        </p:nvSpPr>
        <p:spPr>
          <a:xfrm>
            <a:off x="3121104" y="4369832"/>
            <a:ext cx="261778" cy="258286"/>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be 33">
            <a:extLst>
              <a:ext uri="{FF2B5EF4-FFF2-40B4-BE49-F238E27FC236}">
                <a16:creationId xmlns:a16="http://schemas.microsoft.com/office/drawing/2014/main" id="{535B7DD8-96F4-4A2C-8F87-D448A7B53FE8}"/>
              </a:ext>
            </a:extLst>
          </p:cNvPr>
          <p:cNvSpPr/>
          <p:nvPr/>
        </p:nvSpPr>
        <p:spPr>
          <a:xfrm>
            <a:off x="4998479" y="5363926"/>
            <a:ext cx="261778" cy="241854"/>
          </a:xfrm>
          <a:prstGeom prst="cube">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ube 34">
            <a:extLst>
              <a:ext uri="{FF2B5EF4-FFF2-40B4-BE49-F238E27FC236}">
                <a16:creationId xmlns:a16="http://schemas.microsoft.com/office/drawing/2014/main" id="{7BD7A228-F7E0-4BF4-BEC5-0A5D54CD9C90}"/>
              </a:ext>
            </a:extLst>
          </p:cNvPr>
          <p:cNvSpPr/>
          <p:nvPr/>
        </p:nvSpPr>
        <p:spPr>
          <a:xfrm>
            <a:off x="5094601" y="5344002"/>
            <a:ext cx="261778" cy="258286"/>
          </a:xfrm>
          <a:prstGeom prst="cub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50">
            <a:extLst>
              <a:ext uri="{FF2B5EF4-FFF2-40B4-BE49-F238E27FC236}">
                <a16:creationId xmlns:a16="http://schemas.microsoft.com/office/drawing/2014/main" id="{FB2E51D4-B85B-4563-9B4F-2AA8F032D6A3}"/>
              </a:ext>
            </a:extLst>
          </p:cNvPr>
          <p:cNvSpPr txBox="1">
            <a:spLocks noChangeArrowheads="1"/>
          </p:cNvSpPr>
          <p:nvPr/>
        </p:nvSpPr>
        <p:spPr bwMode="auto">
          <a:xfrm>
            <a:off x="6931122" y="5154258"/>
            <a:ext cx="9012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Red filter</a:t>
            </a:r>
          </a:p>
        </p:txBody>
      </p:sp>
      <p:sp>
        <p:nvSpPr>
          <p:cNvPr id="37" name="TextBox 50">
            <a:extLst>
              <a:ext uri="{FF2B5EF4-FFF2-40B4-BE49-F238E27FC236}">
                <a16:creationId xmlns:a16="http://schemas.microsoft.com/office/drawing/2014/main" id="{671F0F7C-A775-4CE8-83A2-6A00E458AFD7}"/>
              </a:ext>
            </a:extLst>
          </p:cNvPr>
          <p:cNvSpPr txBox="1">
            <a:spLocks noChangeArrowheads="1"/>
          </p:cNvSpPr>
          <p:nvPr/>
        </p:nvSpPr>
        <p:spPr bwMode="auto">
          <a:xfrm>
            <a:off x="5878112" y="5267325"/>
            <a:ext cx="93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Blue filter</a:t>
            </a:r>
          </a:p>
        </p:txBody>
      </p:sp>
    </p:spTree>
    <p:extLst>
      <p:ext uri="{BB962C8B-B14F-4D97-AF65-F5344CB8AC3E}">
        <p14:creationId xmlns:p14="http://schemas.microsoft.com/office/powerpoint/2010/main" val="3391862362"/>
      </p:ext>
    </p:extLst>
  </p:cSld>
  <p:clrMapOvr>
    <a:masterClrMapping/>
  </p:clrMapOvr>
  <mc:AlternateContent xmlns:mc="http://schemas.openxmlformats.org/markup-compatibility/2006" xmlns:p14="http://schemas.microsoft.com/office/powerpoint/2010/main">
    <mc:Choice Requires="p14">
      <p:transition spd="slow" p14:dur="2000" advClick="0" advTm="7620000"/>
    </mc:Choice>
    <mc:Fallback xmlns="">
      <p:transition spd="slow" advClick="0" advTm="76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3245312" y="331788"/>
            <a:ext cx="26645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Interpolation</a:t>
            </a:r>
          </a:p>
        </p:txBody>
      </p:sp>
      <p:graphicFrame>
        <p:nvGraphicFramePr>
          <p:cNvPr id="17" name="Object 3">
            <a:hlinkClick r:id="" action="ppaction://ole?verb=0"/>
          </p:cNvPr>
          <p:cNvGraphicFramePr>
            <a:graphicFrameLocks/>
          </p:cNvGraphicFramePr>
          <p:nvPr>
            <p:extLst>
              <p:ext uri="{D42A27DB-BD31-4B8C-83A1-F6EECF244321}">
                <p14:modId xmlns:p14="http://schemas.microsoft.com/office/powerpoint/2010/main" val="2264475994"/>
              </p:ext>
            </p:extLst>
          </p:nvPr>
        </p:nvGraphicFramePr>
        <p:xfrm>
          <a:off x="53181" y="1612900"/>
          <a:ext cx="757238" cy="330200"/>
        </p:xfrm>
        <a:graphic>
          <a:graphicData uri="http://schemas.openxmlformats.org/presentationml/2006/ole">
            <mc:AlternateContent xmlns:mc="http://schemas.openxmlformats.org/markup-compatibility/2006">
              <mc:Choice xmlns:v="urn:schemas-microsoft-com:vml" Requires="v">
                <p:oleObj spid="_x0000_s46208" name="Equation" r:id="rId3" imgW="468000" imgH="201600" progId="Equation.2">
                  <p:embed/>
                </p:oleObj>
              </mc:Choice>
              <mc:Fallback>
                <p:oleObj name="Equation" r:id="rId3" imgW="468000" imgH="201600" progId="Equation.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 y="1612900"/>
                        <a:ext cx="757238" cy="330200"/>
                      </a:xfrm>
                      <a:prstGeom prst="rect">
                        <a:avLst/>
                      </a:prstGeom>
                      <a:solidFill>
                        <a:schemeClr val="accent2"/>
                      </a:solidFill>
                      <a:ln w="12700">
                        <a:noFill/>
                        <a:miter lim="800000"/>
                        <a:headEnd/>
                        <a:tailEnd/>
                      </a:ln>
                      <a:effectLst/>
                    </p:spPr>
                  </p:pic>
                </p:oleObj>
              </mc:Fallback>
            </mc:AlternateContent>
          </a:graphicData>
        </a:graphic>
      </p:graphicFrame>
      <p:sp>
        <p:nvSpPr>
          <p:cNvPr id="18" name="Line 4"/>
          <p:cNvSpPr>
            <a:spLocks noChangeShapeType="1"/>
          </p:cNvSpPr>
          <p:nvPr/>
        </p:nvSpPr>
        <p:spPr bwMode="auto">
          <a:xfrm>
            <a:off x="158750" y="2657475"/>
            <a:ext cx="875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5"/>
          <p:cNvSpPr>
            <a:spLocks noChangeShapeType="1"/>
          </p:cNvSpPr>
          <p:nvPr/>
        </p:nvSpPr>
        <p:spPr bwMode="auto">
          <a:xfrm>
            <a:off x="9144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6"/>
          <p:cNvSpPr>
            <a:spLocks noChangeShapeType="1"/>
          </p:cNvSpPr>
          <p:nvPr/>
        </p:nvSpPr>
        <p:spPr bwMode="auto">
          <a:xfrm>
            <a:off x="15240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7"/>
          <p:cNvSpPr>
            <a:spLocks noChangeShapeType="1"/>
          </p:cNvSpPr>
          <p:nvPr/>
        </p:nvSpPr>
        <p:spPr bwMode="auto">
          <a:xfrm>
            <a:off x="21336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8"/>
          <p:cNvSpPr>
            <a:spLocks noChangeShapeType="1"/>
          </p:cNvSpPr>
          <p:nvPr/>
        </p:nvSpPr>
        <p:spPr bwMode="auto">
          <a:xfrm>
            <a:off x="27432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9"/>
          <p:cNvSpPr>
            <a:spLocks noChangeShapeType="1"/>
          </p:cNvSpPr>
          <p:nvPr/>
        </p:nvSpPr>
        <p:spPr bwMode="auto">
          <a:xfrm>
            <a:off x="33528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10"/>
          <p:cNvSpPr>
            <a:spLocks noChangeShapeType="1"/>
          </p:cNvSpPr>
          <p:nvPr/>
        </p:nvSpPr>
        <p:spPr bwMode="auto">
          <a:xfrm>
            <a:off x="39624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1"/>
          <p:cNvSpPr>
            <a:spLocks noChangeShapeType="1"/>
          </p:cNvSpPr>
          <p:nvPr/>
        </p:nvSpPr>
        <p:spPr bwMode="auto">
          <a:xfrm>
            <a:off x="45720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12"/>
          <p:cNvSpPr>
            <a:spLocks noChangeShapeType="1"/>
          </p:cNvSpPr>
          <p:nvPr/>
        </p:nvSpPr>
        <p:spPr bwMode="auto">
          <a:xfrm>
            <a:off x="51816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13"/>
          <p:cNvSpPr>
            <a:spLocks noChangeShapeType="1"/>
          </p:cNvSpPr>
          <p:nvPr/>
        </p:nvSpPr>
        <p:spPr bwMode="auto">
          <a:xfrm>
            <a:off x="57912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14"/>
          <p:cNvSpPr>
            <a:spLocks noChangeShapeType="1"/>
          </p:cNvSpPr>
          <p:nvPr/>
        </p:nvSpPr>
        <p:spPr bwMode="auto">
          <a:xfrm>
            <a:off x="64008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15"/>
          <p:cNvSpPr>
            <a:spLocks noChangeShapeType="1"/>
          </p:cNvSpPr>
          <p:nvPr/>
        </p:nvSpPr>
        <p:spPr bwMode="auto">
          <a:xfrm>
            <a:off x="70104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6"/>
          <p:cNvSpPr>
            <a:spLocks noChangeShapeType="1"/>
          </p:cNvSpPr>
          <p:nvPr/>
        </p:nvSpPr>
        <p:spPr bwMode="auto">
          <a:xfrm>
            <a:off x="76200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17"/>
          <p:cNvSpPr>
            <a:spLocks noChangeArrowheads="1"/>
          </p:cNvSpPr>
          <p:nvPr/>
        </p:nvSpPr>
        <p:spPr bwMode="auto">
          <a:xfrm>
            <a:off x="1335895" y="2841625"/>
            <a:ext cx="32541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t>0</a:t>
            </a:r>
          </a:p>
        </p:txBody>
      </p:sp>
      <p:sp>
        <p:nvSpPr>
          <p:cNvPr id="32" name="Rectangle 18"/>
          <p:cNvSpPr>
            <a:spLocks noChangeArrowheads="1"/>
          </p:cNvSpPr>
          <p:nvPr/>
        </p:nvSpPr>
        <p:spPr bwMode="auto">
          <a:xfrm>
            <a:off x="551552" y="2841625"/>
            <a:ext cx="67807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3" name="Rectangle 19"/>
          <p:cNvSpPr>
            <a:spLocks noChangeArrowheads="1"/>
          </p:cNvSpPr>
          <p:nvPr/>
        </p:nvSpPr>
        <p:spPr bwMode="auto">
          <a:xfrm>
            <a:off x="1841284" y="28416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4" name="Rectangle 20"/>
          <p:cNvSpPr>
            <a:spLocks noChangeArrowheads="1"/>
          </p:cNvSpPr>
          <p:nvPr/>
        </p:nvSpPr>
        <p:spPr bwMode="auto">
          <a:xfrm>
            <a:off x="2527084" y="28416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35" name="Rectangle 21"/>
          <p:cNvSpPr>
            <a:spLocks noChangeArrowheads="1"/>
          </p:cNvSpPr>
          <p:nvPr/>
        </p:nvSpPr>
        <p:spPr bwMode="auto">
          <a:xfrm>
            <a:off x="3070977" y="28416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6" name="Rectangle 22"/>
          <p:cNvSpPr>
            <a:spLocks noChangeArrowheads="1"/>
          </p:cNvSpPr>
          <p:nvPr/>
        </p:nvSpPr>
        <p:spPr bwMode="auto">
          <a:xfrm>
            <a:off x="3776684" y="2841625"/>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37" name="Rectangle 23"/>
          <p:cNvSpPr>
            <a:spLocks noChangeArrowheads="1"/>
          </p:cNvSpPr>
          <p:nvPr/>
        </p:nvSpPr>
        <p:spPr bwMode="auto">
          <a:xfrm>
            <a:off x="4213977" y="28416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38" name="Rectangle 24"/>
          <p:cNvSpPr>
            <a:spLocks noChangeArrowheads="1"/>
          </p:cNvSpPr>
          <p:nvPr/>
        </p:nvSpPr>
        <p:spPr bwMode="auto">
          <a:xfrm>
            <a:off x="4823577" y="28416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39" name="Rectangle 25"/>
          <p:cNvSpPr>
            <a:spLocks noChangeArrowheads="1"/>
          </p:cNvSpPr>
          <p:nvPr/>
        </p:nvSpPr>
        <p:spPr bwMode="auto">
          <a:xfrm>
            <a:off x="5509377" y="28416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40" name="Rectangle 26"/>
          <p:cNvSpPr>
            <a:spLocks noChangeArrowheads="1"/>
          </p:cNvSpPr>
          <p:nvPr/>
        </p:nvSpPr>
        <p:spPr bwMode="auto">
          <a:xfrm>
            <a:off x="6149377" y="2841625"/>
            <a:ext cx="4520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41" name="Line 27"/>
          <p:cNvSpPr>
            <a:spLocks noChangeShapeType="1"/>
          </p:cNvSpPr>
          <p:nvPr/>
        </p:nvSpPr>
        <p:spPr bwMode="auto">
          <a:xfrm>
            <a:off x="82296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8"/>
          <p:cNvSpPr>
            <a:spLocks noChangeShapeType="1"/>
          </p:cNvSpPr>
          <p:nvPr/>
        </p:nvSpPr>
        <p:spPr bwMode="auto">
          <a:xfrm>
            <a:off x="88392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29"/>
          <p:cNvSpPr>
            <a:spLocks noChangeArrowheads="1"/>
          </p:cNvSpPr>
          <p:nvPr/>
        </p:nvSpPr>
        <p:spPr bwMode="auto">
          <a:xfrm>
            <a:off x="6718084" y="28416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44" name="Rectangle 30"/>
          <p:cNvSpPr>
            <a:spLocks noChangeArrowheads="1"/>
          </p:cNvSpPr>
          <p:nvPr/>
        </p:nvSpPr>
        <p:spPr bwMode="auto">
          <a:xfrm>
            <a:off x="7403884" y="28416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45" name="Rectangle 31"/>
          <p:cNvSpPr>
            <a:spLocks noChangeArrowheads="1"/>
          </p:cNvSpPr>
          <p:nvPr/>
        </p:nvSpPr>
        <p:spPr bwMode="auto">
          <a:xfrm>
            <a:off x="7947777" y="28416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46" name="Rectangle 32"/>
          <p:cNvSpPr>
            <a:spLocks noChangeArrowheads="1"/>
          </p:cNvSpPr>
          <p:nvPr/>
        </p:nvSpPr>
        <p:spPr bwMode="auto">
          <a:xfrm>
            <a:off x="8653484" y="2841625"/>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47" name="Line 33"/>
          <p:cNvSpPr>
            <a:spLocks noChangeShapeType="1"/>
          </p:cNvSpPr>
          <p:nvPr/>
        </p:nvSpPr>
        <p:spPr bwMode="auto">
          <a:xfrm>
            <a:off x="1524000" y="1673225"/>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34"/>
          <p:cNvSpPr>
            <a:spLocks noChangeShapeType="1"/>
          </p:cNvSpPr>
          <p:nvPr/>
        </p:nvSpPr>
        <p:spPr bwMode="auto">
          <a:xfrm>
            <a:off x="1530350" y="1673225"/>
            <a:ext cx="12065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35"/>
          <p:cNvSpPr>
            <a:spLocks noChangeShapeType="1"/>
          </p:cNvSpPr>
          <p:nvPr/>
        </p:nvSpPr>
        <p:spPr bwMode="auto">
          <a:xfrm>
            <a:off x="8007350" y="2200275"/>
            <a:ext cx="901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36"/>
          <p:cNvSpPr>
            <a:spLocks noChangeShapeType="1"/>
          </p:cNvSpPr>
          <p:nvPr/>
        </p:nvSpPr>
        <p:spPr bwMode="auto">
          <a:xfrm flipH="1">
            <a:off x="298450" y="1673225"/>
            <a:ext cx="12319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37"/>
          <p:cNvSpPr>
            <a:spLocks noChangeShapeType="1"/>
          </p:cNvSpPr>
          <p:nvPr/>
        </p:nvSpPr>
        <p:spPr bwMode="auto">
          <a:xfrm>
            <a:off x="304800" y="25114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2" name="Group 46"/>
          <p:cNvGrpSpPr>
            <a:grpSpLocks/>
          </p:cNvGrpSpPr>
          <p:nvPr/>
        </p:nvGrpSpPr>
        <p:grpSpPr bwMode="auto">
          <a:xfrm>
            <a:off x="5175250" y="1673225"/>
            <a:ext cx="2444750" cy="1130300"/>
            <a:chOff x="3260" y="1588"/>
            <a:chExt cx="1540" cy="712"/>
          </a:xfrm>
        </p:grpSpPr>
        <p:sp>
          <p:nvSpPr>
            <p:cNvPr id="53" name="Line 38"/>
            <p:cNvSpPr>
              <a:spLocks noChangeShapeType="1"/>
            </p:cNvSpPr>
            <p:nvPr/>
          </p:nvSpPr>
          <p:spPr bwMode="auto">
            <a:xfrm>
              <a:off x="3648" y="211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39"/>
            <p:cNvSpPr>
              <a:spLocks noChangeShapeType="1"/>
            </p:cNvSpPr>
            <p:nvPr/>
          </p:nvSpPr>
          <p:spPr bwMode="auto">
            <a:xfrm>
              <a:off x="4032" y="211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40"/>
            <p:cNvSpPr>
              <a:spLocks noChangeShapeType="1"/>
            </p:cNvSpPr>
            <p:nvPr/>
          </p:nvSpPr>
          <p:spPr bwMode="auto">
            <a:xfrm>
              <a:off x="4416" y="211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41"/>
            <p:cNvSpPr>
              <a:spLocks noChangeShapeType="1"/>
            </p:cNvSpPr>
            <p:nvPr/>
          </p:nvSpPr>
          <p:spPr bwMode="auto">
            <a:xfrm>
              <a:off x="4800" y="211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42"/>
            <p:cNvSpPr>
              <a:spLocks noChangeShapeType="1"/>
            </p:cNvSpPr>
            <p:nvPr/>
          </p:nvSpPr>
          <p:spPr bwMode="auto">
            <a:xfrm>
              <a:off x="4032" y="1588"/>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43"/>
            <p:cNvSpPr>
              <a:spLocks noChangeShapeType="1"/>
            </p:cNvSpPr>
            <p:nvPr/>
          </p:nvSpPr>
          <p:spPr bwMode="auto">
            <a:xfrm>
              <a:off x="4036" y="1588"/>
              <a:ext cx="76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44"/>
            <p:cNvSpPr>
              <a:spLocks noChangeShapeType="1"/>
            </p:cNvSpPr>
            <p:nvPr/>
          </p:nvSpPr>
          <p:spPr bwMode="auto">
            <a:xfrm flipH="1">
              <a:off x="3260" y="1588"/>
              <a:ext cx="776"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45"/>
            <p:cNvSpPr>
              <a:spLocks noChangeShapeType="1"/>
            </p:cNvSpPr>
            <p:nvPr/>
          </p:nvSpPr>
          <p:spPr bwMode="auto">
            <a:xfrm>
              <a:off x="3264" y="2116"/>
              <a:ext cx="0" cy="1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74" name="Object 55">
            <a:hlinkClick r:id="" action="ppaction://ole?verb=0"/>
          </p:cNvPr>
          <p:cNvGraphicFramePr>
            <a:graphicFrameLocks/>
          </p:cNvGraphicFramePr>
          <p:nvPr>
            <p:extLst>
              <p:ext uri="{D42A27DB-BD31-4B8C-83A1-F6EECF244321}">
                <p14:modId xmlns:p14="http://schemas.microsoft.com/office/powerpoint/2010/main" val="3367830863"/>
              </p:ext>
            </p:extLst>
          </p:nvPr>
        </p:nvGraphicFramePr>
        <p:xfrm>
          <a:off x="73025" y="3740150"/>
          <a:ext cx="1195388" cy="792163"/>
        </p:xfrm>
        <a:graphic>
          <a:graphicData uri="http://schemas.openxmlformats.org/presentationml/2006/ole">
            <mc:AlternateContent xmlns:mc="http://schemas.openxmlformats.org/markup-compatibility/2006">
              <mc:Choice xmlns:v="urn:schemas-microsoft-com:vml" Requires="v">
                <p:oleObj spid="_x0000_s46209" name="Equation" r:id="rId5" imgW="658800" imgH="480960" progId="Equation.2">
                  <p:embed/>
                </p:oleObj>
              </mc:Choice>
              <mc:Fallback>
                <p:oleObj name="Equation" r:id="rId5" imgW="658800" imgH="480960" progId="Equation.2">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3740150"/>
                        <a:ext cx="1195388" cy="792163"/>
                      </a:xfrm>
                      <a:prstGeom prst="rect">
                        <a:avLst/>
                      </a:prstGeom>
                      <a:solidFill>
                        <a:schemeClr val="accent2"/>
                      </a:solidFill>
                      <a:ln w="12700">
                        <a:noFill/>
                        <a:miter lim="800000"/>
                        <a:headEnd/>
                        <a:tailEnd/>
                      </a:ln>
                      <a:effectLst/>
                    </p:spPr>
                  </p:pic>
                </p:oleObj>
              </mc:Fallback>
            </mc:AlternateContent>
          </a:graphicData>
        </a:graphic>
      </p:graphicFrame>
      <p:sp>
        <p:nvSpPr>
          <p:cNvPr id="75" name="Line 56"/>
          <p:cNvSpPr>
            <a:spLocks noChangeShapeType="1"/>
          </p:cNvSpPr>
          <p:nvPr/>
        </p:nvSpPr>
        <p:spPr bwMode="auto">
          <a:xfrm>
            <a:off x="844550" y="5248275"/>
            <a:ext cx="8064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57"/>
          <p:cNvSpPr>
            <a:spLocks noChangeShapeType="1"/>
          </p:cNvSpPr>
          <p:nvPr/>
        </p:nvSpPr>
        <p:spPr bwMode="auto">
          <a:xfrm>
            <a:off x="9144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58"/>
          <p:cNvSpPr>
            <a:spLocks noChangeShapeType="1"/>
          </p:cNvSpPr>
          <p:nvPr/>
        </p:nvSpPr>
        <p:spPr bwMode="auto">
          <a:xfrm>
            <a:off x="15240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59"/>
          <p:cNvSpPr>
            <a:spLocks noChangeShapeType="1"/>
          </p:cNvSpPr>
          <p:nvPr/>
        </p:nvSpPr>
        <p:spPr bwMode="auto">
          <a:xfrm>
            <a:off x="21336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60"/>
          <p:cNvSpPr>
            <a:spLocks noChangeShapeType="1"/>
          </p:cNvSpPr>
          <p:nvPr/>
        </p:nvSpPr>
        <p:spPr bwMode="auto">
          <a:xfrm>
            <a:off x="27432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61"/>
          <p:cNvSpPr>
            <a:spLocks noChangeShapeType="1"/>
          </p:cNvSpPr>
          <p:nvPr/>
        </p:nvSpPr>
        <p:spPr bwMode="auto">
          <a:xfrm>
            <a:off x="33528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62"/>
          <p:cNvSpPr>
            <a:spLocks noChangeShapeType="1"/>
          </p:cNvSpPr>
          <p:nvPr/>
        </p:nvSpPr>
        <p:spPr bwMode="auto">
          <a:xfrm>
            <a:off x="39624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63"/>
          <p:cNvSpPr>
            <a:spLocks noChangeShapeType="1"/>
          </p:cNvSpPr>
          <p:nvPr/>
        </p:nvSpPr>
        <p:spPr bwMode="auto">
          <a:xfrm>
            <a:off x="45720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64"/>
          <p:cNvSpPr>
            <a:spLocks noChangeShapeType="1"/>
          </p:cNvSpPr>
          <p:nvPr/>
        </p:nvSpPr>
        <p:spPr bwMode="auto">
          <a:xfrm>
            <a:off x="51816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Line 65"/>
          <p:cNvSpPr>
            <a:spLocks noChangeShapeType="1"/>
          </p:cNvSpPr>
          <p:nvPr/>
        </p:nvSpPr>
        <p:spPr bwMode="auto">
          <a:xfrm>
            <a:off x="57912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66"/>
          <p:cNvSpPr>
            <a:spLocks noChangeShapeType="1"/>
          </p:cNvSpPr>
          <p:nvPr/>
        </p:nvSpPr>
        <p:spPr bwMode="auto">
          <a:xfrm>
            <a:off x="64008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67"/>
          <p:cNvSpPr>
            <a:spLocks noChangeShapeType="1"/>
          </p:cNvSpPr>
          <p:nvPr/>
        </p:nvSpPr>
        <p:spPr bwMode="auto">
          <a:xfrm>
            <a:off x="70104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68"/>
          <p:cNvSpPr>
            <a:spLocks noChangeShapeType="1"/>
          </p:cNvSpPr>
          <p:nvPr/>
        </p:nvSpPr>
        <p:spPr bwMode="auto">
          <a:xfrm>
            <a:off x="76200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69"/>
          <p:cNvSpPr>
            <a:spLocks noChangeArrowheads="1"/>
          </p:cNvSpPr>
          <p:nvPr/>
        </p:nvSpPr>
        <p:spPr bwMode="auto">
          <a:xfrm>
            <a:off x="1335895" y="5432425"/>
            <a:ext cx="32541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t>0</a:t>
            </a:r>
          </a:p>
        </p:txBody>
      </p:sp>
      <p:sp>
        <p:nvSpPr>
          <p:cNvPr id="89" name="Rectangle 70"/>
          <p:cNvSpPr>
            <a:spLocks noChangeArrowheads="1"/>
          </p:cNvSpPr>
          <p:nvPr/>
        </p:nvSpPr>
        <p:spPr bwMode="auto">
          <a:xfrm>
            <a:off x="551552" y="5432425"/>
            <a:ext cx="67807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90" name="Rectangle 71"/>
          <p:cNvSpPr>
            <a:spLocks noChangeArrowheads="1"/>
          </p:cNvSpPr>
          <p:nvPr/>
        </p:nvSpPr>
        <p:spPr bwMode="auto">
          <a:xfrm>
            <a:off x="1841284" y="54324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91" name="Rectangle 72"/>
          <p:cNvSpPr>
            <a:spLocks noChangeArrowheads="1"/>
          </p:cNvSpPr>
          <p:nvPr/>
        </p:nvSpPr>
        <p:spPr bwMode="auto">
          <a:xfrm>
            <a:off x="2527084" y="54324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92" name="Rectangle 73"/>
          <p:cNvSpPr>
            <a:spLocks noChangeArrowheads="1"/>
          </p:cNvSpPr>
          <p:nvPr/>
        </p:nvSpPr>
        <p:spPr bwMode="auto">
          <a:xfrm>
            <a:off x="3070977" y="54324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93" name="Rectangle 74"/>
          <p:cNvSpPr>
            <a:spLocks noChangeArrowheads="1"/>
          </p:cNvSpPr>
          <p:nvPr/>
        </p:nvSpPr>
        <p:spPr bwMode="auto">
          <a:xfrm>
            <a:off x="3776684" y="5432425"/>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94" name="Rectangle 75"/>
          <p:cNvSpPr>
            <a:spLocks noChangeArrowheads="1"/>
          </p:cNvSpPr>
          <p:nvPr/>
        </p:nvSpPr>
        <p:spPr bwMode="auto">
          <a:xfrm>
            <a:off x="4213977" y="54324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95" name="Rectangle 76"/>
          <p:cNvSpPr>
            <a:spLocks noChangeArrowheads="1"/>
          </p:cNvSpPr>
          <p:nvPr/>
        </p:nvSpPr>
        <p:spPr bwMode="auto">
          <a:xfrm>
            <a:off x="4823577" y="54324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96" name="Rectangle 77"/>
          <p:cNvSpPr>
            <a:spLocks noChangeArrowheads="1"/>
          </p:cNvSpPr>
          <p:nvPr/>
        </p:nvSpPr>
        <p:spPr bwMode="auto">
          <a:xfrm>
            <a:off x="5509377" y="54324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97" name="Rectangle 78"/>
          <p:cNvSpPr>
            <a:spLocks noChangeArrowheads="1"/>
          </p:cNvSpPr>
          <p:nvPr/>
        </p:nvSpPr>
        <p:spPr bwMode="auto">
          <a:xfrm>
            <a:off x="6149377" y="5432425"/>
            <a:ext cx="4520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98" name="Line 79"/>
          <p:cNvSpPr>
            <a:spLocks noChangeShapeType="1"/>
          </p:cNvSpPr>
          <p:nvPr/>
        </p:nvSpPr>
        <p:spPr bwMode="auto">
          <a:xfrm>
            <a:off x="82296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Line 80"/>
          <p:cNvSpPr>
            <a:spLocks noChangeShapeType="1"/>
          </p:cNvSpPr>
          <p:nvPr/>
        </p:nvSpPr>
        <p:spPr bwMode="auto">
          <a:xfrm>
            <a:off x="8839200" y="5102225"/>
            <a:ext cx="0" cy="2921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81"/>
          <p:cNvSpPr>
            <a:spLocks noChangeArrowheads="1"/>
          </p:cNvSpPr>
          <p:nvPr/>
        </p:nvSpPr>
        <p:spPr bwMode="auto">
          <a:xfrm>
            <a:off x="6718084" y="54324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01" name="Rectangle 82"/>
          <p:cNvSpPr>
            <a:spLocks noChangeArrowheads="1"/>
          </p:cNvSpPr>
          <p:nvPr/>
        </p:nvSpPr>
        <p:spPr bwMode="auto">
          <a:xfrm>
            <a:off x="7403884" y="5432425"/>
            <a:ext cx="53700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/2</a:t>
            </a:r>
          </a:p>
        </p:txBody>
      </p:sp>
      <p:sp>
        <p:nvSpPr>
          <p:cNvPr id="102" name="Rectangle 83"/>
          <p:cNvSpPr>
            <a:spLocks noChangeArrowheads="1"/>
          </p:cNvSpPr>
          <p:nvPr/>
        </p:nvSpPr>
        <p:spPr bwMode="auto">
          <a:xfrm>
            <a:off x="7947777" y="5432425"/>
            <a:ext cx="66524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r>
              <a:rPr lang="en-US" sz="2000"/>
              <a:t>/4</a:t>
            </a:r>
          </a:p>
        </p:txBody>
      </p:sp>
      <p:sp>
        <p:nvSpPr>
          <p:cNvPr id="103" name="Rectangle 84"/>
          <p:cNvSpPr>
            <a:spLocks noChangeArrowheads="1"/>
          </p:cNvSpPr>
          <p:nvPr/>
        </p:nvSpPr>
        <p:spPr bwMode="auto">
          <a:xfrm>
            <a:off x="8653484" y="5432425"/>
            <a:ext cx="32380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000">
                <a:latin typeface="Symbol" pitchFamily="18" charset="2"/>
              </a:rPr>
              <a:t></a:t>
            </a:r>
          </a:p>
        </p:txBody>
      </p:sp>
      <p:sp>
        <p:nvSpPr>
          <p:cNvPr id="104" name="Line 85"/>
          <p:cNvSpPr>
            <a:spLocks noChangeShapeType="1"/>
          </p:cNvSpPr>
          <p:nvPr/>
        </p:nvSpPr>
        <p:spPr bwMode="auto">
          <a:xfrm>
            <a:off x="1524000" y="4264025"/>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86"/>
          <p:cNvSpPr>
            <a:spLocks noChangeShapeType="1"/>
          </p:cNvSpPr>
          <p:nvPr/>
        </p:nvSpPr>
        <p:spPr bwMode="auto">
          <a:xfrm flipH="1">
            <a:off x="1212850" y="4264025"/>
            <a:ext cx="3175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87"/>
          <p:cNvSpPr>
            <a:spLocks noChangeShapeType="1"/>
          </p:cNvSpPr>
          <p:nvPr/>
        </p:nvSpPr>
        <p:spPr bwMode="auto">
          <a:xfrm>
            <a:off x="1530350" y="4264025"/>
            <a:ext cx="29210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7" name="Group 91"/>
          <p:cNvGrpSpPr>
            <a:grpSpLocks/>
          </p:cNvGrpSpPr>
          <p:nvPr/>
        </p:nvGrpSpPr>
        <p:grpSpPr bwMode="auto">
          <a:xfrm>
            <a:off x="6089650" y="4264025"/>
            <a:ext cx="609600" cy="977900"/>
            <a:chOff x="3836" y="3220"/>
            <a:chExt cx="384" cy="616"/>
          </a:xfrm>
        </p:grpSpPr>
        <p:sp>
          <p:nvSpPr>
            <p:cNvPr id="108" name="Line 88"/>
            <p:cNvSpPr>
              <a:spLocks noChangeShapeType="1"/>
            </p:cNvSpPr>
            <p:nvPr/>
          </p:nvSpPr>
          <p:spPr bwMode="auto">
            <a:xfrm>
              <a:off x="4032" y="3220"/>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89"/>
            <p:cNvSpPr>
              <a:spLocks noChangeShapeType="1"/>
            </p:cNvSpPr>
            <p:nvPr/>
          </p:nvSpPr>
          <p:spPr bwMode="auto">
            <a:xfrm flipH="1">
              <a:off x="3836" y="3220"/>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90"/>
            <p:cNvSpPr>
              <a:spLocks noChangeShapeType="1"/>
            </p:cNvSpPr>
            <p:nvPr/>
          </p:nvSpPr>
          <p:spPr bwMode="auto">
            <a:xfrm>
              <a:off x="4036" y="3220"/>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 name="Group 95"/>
          <p:cNvGrpSpPr>
            <a:grpSpLocks/>
          </p:cNvGrpSpPr>
          <p:nvPr/>
        </p:nvGrpSpPr>
        <p:grpSpPr bwMode="auto">
          <a:xfrm>
            <a:off x="2432050" y="4264025"/>
            <a:ext cx="609600" cy="977900"/>
            <a:chOff x="1532" y="3220"/>
            <a:chExt cx="384" cy="616"/>
          </a:xfrm>
        </p:grpSpPr>
        <p:sp>
          <p:nvSpPr>
            <p:cNvPr id="112" name="Line 92"/>
            <p:cNvSpPr>
              <a:spLocks noChangeShapeType="1"/>
            </p:cNvSpPr>
            <p:nvPr/>
          </p:nvSpPr>
          <p:spPr bwMode="auto">
            <a:xfrm>
              <a:off x="1728" y="3220"/>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93"/>
            <p:cNvSpPr>
              <a:spLocks noChangeShapeType="1"/>
            </p:cNvSpPr>
            <p:nvPr/>
          </p:nvSpPr>
          <p:spPr bwMode="auto">
            <a:xfrm flipH="1">
              <a:off x="1532" y="3220"/>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Line 94"/>
            <p:cNvSpPr>
              <a:spLocks noChangeShapeType="1"/>
            </p:cNvSpPr>
            <p:nvPr/>
          </p:nvSpPr>
          <p:spPr bwMode="auto">
            <a:xfrm>
              <a:off x="1732" y="3220"/>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 name="Group 99"/>
          <p:cNvGrpSpPr>
            <a:grpSpLocks/>
          </p:cNvGrpSpPr>
          <p:nvPr/>
        </p:nvGrpSpPr>
        <p:grpSpPr bwMode="auto">
          <a:xfrm>
            <a:off x="3651250" y="4264025"/>
            <a:ext cx="609600" cy="977900"/>
            <a:chOff x="2300" y="3220"/>
            <a:chExt cx="384" cy="616"/>
          </a:xfrm>
        </p:grpSpPr>
        <p:sp>
          <p:nvSpPr>
            <p:cNvPr id="116" name="Line 96"/>
            <p:cNvSpPr>
              <a:spLocks noChangeShapeType="1"/>
            </p:cNvSpPr>
            <p:nvPr/>
          </p:nvSpPr>
          <p:spPr bwMode="auto">
            <a:xfrm>
              <a:off x="2496" y="3220"/>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97"/>
            <p:cNvSpPr>
              <a:spLocks noChangeShapeType="1"/>
            </p:cNvSpPr>
            <p:nvPr/>
          </p:nvSpPr>
          <p:spPr bwMode="auto">
            <a:xfrm flipH="1">
              <a:off x="2300" y="3220"/>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Line 98"/>
            <p:cNvSpPr>
              <a:spLocks noChangeShapeType="1"/>
            </p:cNvSpPr>
            <p:nvPr/>
          </p:nvSpPr>
          <p:spPr bwMode="auto">
            <a:xfrm>
              <a:off x="2500" y="3220"/>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 name="Group 103"/>
          <p:cNvGrpSpPr>
            <a:grpSpLocks/>
          </p:cNvGrpSpPr>
          <p:nvPr/>
        </p:nvGrpSpPr>
        <p:grpSpPr bwMode="auto">
          <a:xfrm>
            <a:off x="4870450" y="4264025"/>
            <a:ext cx="609600" cy="977900"/>
            <a:chOff x="3068" y="3220"/>
            <a:chExt cx="384" cy="616"/>
          </a:xfrm>
        </p:grpSpPr>
        <p:sp>
          <p:nvSpPr>
            <p:cNvPr id="120" name="Line 100"/>
            <p:cNvSpPr>
              <a:spLocks noChangeShapeType="1"/>
            </p:cNvSpPr>
            <p:nvPr/>
          </p:nvSpPr>
          <p:spPr bwMode="auto">
            <a:xfrm>
              <a:off x="3264" y="3220"/>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101"/>
            <p:cNvSpPr>
              <a:spLocks noChangeShapeType="1"/>
            </p:cNvSpPr>
            <p:nvPr/>
          </p:nvSpPr>
          <p:spPr bwMode="auto">
            <a:xfrm flipH="1">
              <a:off x="3068" y="3220"/>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Line 102"/>
            <p:cNvSpPr>
              <a:spLocks noChangeShapeType="1"/>
            </p:cNvSpPr>
            <p:nvPr/>
          </p:nvSpPr>
          <p:spPr bwMode="auto">
            <a:xfrm>
              <a:off x="3268" y="3220"/>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 name="Group 107"/>
          <p:cNvGrpSpPr>
            <a:grpSpLocks/>
          </p:cNvGrpSpPr>
          <p:nvPr/>
        </p:nvGrpSpPr>
        <p:grpSpPr bwMode="auto">
          <a:xfrm>
            <a:off x="7308850" y="4264025"/>
            <a:ext cx="609600" cy="977900"/>
            <a:chOff x="4604" y="3220"/>
            <a:chExt cx="384" cy="616"/>
          </a:xfrm>
        </p:grpSpPr>
        <p:sp>
          <p:nvSpPr>
            <p:cNvPr id="124" name="Line 104"/>
            <p:cNvSpPr>
              <a:spLocks noChangeShapeType="1"/>
            </p:cNvSpPr>
            <p:nvPr/>
          </p:nvSpPr>
          <p:spPr bwMode="auto">
            <a:xfrm>
              <a:off x="4800" y="3220"/>
              <a:ext cx="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Line 105"/>
            <p:cNvSpPr>
              <a:spLocks noChangeShapeType="1"/>
            </p:cNvSpPr>
            <p:nvPr/>
          </p:nvSpPr>
          <p:spPr bwMode="auto">
            <a:xfrm flipH="1">
              <a:off x="4604" y="3220"/>
              <a:ext cx="200"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Line 106"/>
            <p:cNvSpPr>
              <a:spLocks noChangeShapeType="1"/>
            </p:cNvSpPr>
            <p:nvPr/>
          </p:nvSpPr>
          <p:spPr bwMode="auto">
            <a:xfrm>
              <a:off x="4804" y="3220"/>
              <a:ext cx="184" cy="6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 name="Line 108"/>
          <p:cNvSpPr>
            <a:spLocks noChangeShapeType="1"/>
          </p:cNvSpPr>
          <p:nvPr/>
        </p:nvSpPr>
        <p:spPr bwMode="auto">
          <a:xfrm>
            <a:off x="8007350" y="4791075"/>
            <a:ext cx="901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Rectangle 109"/>
          <p:cNvSpPr>
            <a:spLocks noChangeArrowheads="1"/>
          </p:cNvSpPr>
          <p:nvPr/>
        </p:nvSpPr>
        <p:spPr bwMode="auto">
          <a:xfrm>
            <a:off x="112802" y="4624388"/>
            <a:ext cx="637996" cy="3667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b="1" i="1" dirty="0">
                <a:latin typeface="Times New Roman" pitchFamily="18" charset="0"/>
                <a:cs typeface="Times New Roman" pitchFamily="18" charset="0"/>
              </a:rPr>
              <a:t>M=</a:t>
            </a:r>
            <a:r>
              <a:rPr lang="en-US" dirty="0">
                <a:latin typeface="Times New Roman" pitchFamily="18" charset="0"/>
                <a:cs typeface="Times New Roman" pitchFamily="18" charset="0"/>
              </a:rPr>
              <a:t>4</a:t>
            </a:r>
          </a:p>
        </p:txBody>
      </p:sp>
      <p:sp>
        <p:nvSpPr>
          <p:cNvPr id="130" name="Rectangle 129"/>
          <p:cNvSpPr/>
          <p:nvPr/>
        </p:nvSpPr>
        <p:spPr>
          <a:xfrm>
            <a:off x="914400" y="6109872"/>
            <a:ext cx="7453760" cy="369332"/>
          </a:xfrm>
          <a:prstGeom prst="rect">
            <a:avLst/>
          </a:prstGeom>
        </p:spPr>
        <p:txBody>
          <a:bodyPr wrap="square">
            <a:spAutoFit/>
          </a:bodyPr>
          <a:lstStyle/>
          <a:p>
            <a:r>
              <a:rPr lang="en-US" dirty="0">
                <a:latin typeface="Times New Roman" pitchFamily="18" charset="0"/>
                <a:cs typeface="Times New Roman" pitchFamily="18" charset="0"/>
              </a:rPr>
              <a:t>No change other than a scaling of the frequency axis.</a:t>
            </a:r>
          </a:p>
        </p:txBody>
      </p:sp>
    </p:spTree>
    <p:extLst>
      <p:ext uri="{BB962C8B-B14F-4D97-AF65-F5344CB8AC3E}">
        <p14:creationId xmlns:p14="http://schemas.microsoft.com/office/powerpoint/2010/main" val="2782470501"/>
      </p:ext>
    </p:extLst>
  </p:cSld>
  <p:clrMapOvr>
    <a:masterClrMapping/>
  </p:clrMapOvr>
  <mc:AlternateContent xmlns:mc="http://schemas.openxmlformats.org/markup-compatibility/2006" xmlns:p14="http://schemas.microsoft.com/office/powerpoint/2010/main">
    <mc:Choice Requires="p14">
      <p:transition spd="slow" p14:dur="2000" advClick="0" advTm="540"/>
    </mc:Choice>
    <mc:Fallback xmlns="">
      <p:transition spd="slow" advClick="0" advTm="5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4"/>
          <p:cNvSpPr txBox="1">
            <a:spLocks noChangeArrowheads="1"/>
          </p:cNvSpPr>
          <p:nvPr/>
        </p:nvSpPr>
        <p:spPr bwMode="auto">
          <a:xfrm>
            <a:off x="1184275" y="331788"/>
            <a:ext cx="6786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a:p>
            <a:pPr algn="ctr" eaLnBrk="1" hangingPunct="1"/>
            <a:r>
              <a:rPr lang="en-US" sz="3200" b="1"/>
              <a:t>Does it works on monitor?</a:t>
            </a:r>
          </a:p>
        </p:txBody>
      </p:sp>
      <p:sp>
        <p:nvSpPr>
          <p:cNvPr id="26627"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Rectangle 1"/>
          <p:cNvSpPr/>
          <p:nvPr/>
        </p:nvSpPr>
        <p:spPr>
          <a:xfrm>
            <a:off x="1223963" y="1773238"/>
            <a:ext cx="4535487" cy="18716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6629" name="Group 3"/>
          <p:cNvGrpSpPr>
            <a:grpSpLocks/>
          </p:cNvGrpSpPr>
          <p:nvPr/>
        </p:nvGrpSpPr>
        <p:grpSpPr bwMode="auto">
          <a:xfrm>
            <a:off x="1223963" y="1773238"/>
            <a:ext cx="392112" cy="360362"/>
            <a:chOff x="2231740" y="1592796"/>
            <a:chExt cx="379688" cy="252028"/>
          </a:xfrm>
        </p:grpSpPr>
        <p:sp>
          <p:nvSpPr>
            <p:cNvPr id="3" name="Rectangle 2"/>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0" name="Group 44"/>
          <p:cNvGrpSpPr>
            <a:grpSpLocks/>
          </p:cNvGrpSpPr>
          <p:nvPr/>
        </p:nvGrpSpPr>
        <p:grpSpPr bwMode="auto">
          <a:xfrm>
            <a:off x="1617663" y="1773238"/>
            <a:ext cx="392112" cy="360362"/>
            <a:chOff x="2231740" y="1592796"/>
            <a:chExt cx="379688" cy="252028"/>
          </a:xfrm>
        </p:grpSpPr>
        <p:sp>
          <p:nvSpPr>
            <p:cNvPr id="46" name="Rectangle 45"/>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1" name="Group 52"/>
          <p:cNvGrpSpPr>
            <a:grpSpLocks/>
          </p:cNvGrpSpPr>
          <p:nvPr/>
        </p:nvGrpSpPr>
        <p:grpSpPr bwMode="auto">
          <a:xfrm>
            <a:off x="1225550" y="2135188"/>
            <a:ext cx="393700" cy="360362"/>
            <a:chOff x="2231740" y="1592796"/>
            <a:chExt cx="379688" cy="252028"/>
          </a:xfrm>
        </p:grpSpPr>
        <p:sp>
          <p:nvSpPr>
            <p:cNvPr id="54" name="Rectangle 53"/>
            <p:cNvSpPr/>
            <p:nvPr/>
          </p:nvSpPr>
          <p:spPr>
            <a:xfrm>
              <a:off x="2231740" y="1592796"/>
              <a:ext cx="127073"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2358813" y="1592796"/>
              <a:ext cx="127073"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2484355" y="1592796"/>
              <a:ext cx="127073"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2" name="Group 56"/>
          <p:cNvGrpSpPr>
            <a:grpSpLocks/>
          </p:cNvGrpSpPr>
          <p:nvPr/>
        </p:nvGrpSpPr>
        <p:grpSpPr bwMode="auto">
          <a:xfrm>
            <a:off x="1619250" y="2133600"/>
            <a:ext cx="392113" cy="358775"/>
            <a:chOff x="2231740" y="1592796"/>
            <a:chExt cx="379688" cy="252028"/>
          </a:xfrm>
        </p:grpSpPr>
        <p:sp>
          <p:nvSpPr>
            <p:cNvPr id="58" name="Rectangle 57"/>
            <p:cNvSpPr/>
            <p:nvPr/>
          </p:nvSpPr>
          <p:spPr>
            <a:xfrm>
              <a:off x="2231740" y="1592796"/>
              <a:ext cx="127588"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2359328" y="1592796"/>
              <a:ext cx="127587"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2483840" y="1592796"/>
              <a:ext cx="127588"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3" name="Group 60"/>
          <p:cNvGrpSpPr>
            <a:grpSpLocks/>
          </p:cNvGrpSpPr>
          <p:nvPr/>
        </p:nvGrpSpPr>
        <p:grpSpPr bwMode="auto">
          <a:xfrm>
            <a:off x="2032000" y="2133600"/>
            <a:ext cx="392113" cy="358775"/>
            <a:chOff x="2231740" y="1592796"/>
            <a:chExt cx="379688" cy="252028"/>
          </a:xfrm>
        </p:grpSpPr>
        <p:sp>
          <p:nvSpPr>
            <p:cNvPr id="62" name="Rectangle 61"/>
            <p:cNvSpPr/>
            <p:nvPr/>
          </p:nvSpPr>
          <p:spPr>
            <a:xfrm>
              <a:off x="2231740" y="1592796"/>
              <a:ext cx="127588"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359328" y="1592796"/>
              <a:ext cx="127587"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2483840" y="1592796"/>
              <a:ext cx="127588"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 name="Straight Connector 5"/>
          <p:cNvCxnSpPr/>
          <p:nvPr/>
        </p:nvCxnSpPr>
        <p:spPr>
          <a:xfrm>
            <a:off x="2616200" y="2024063"/>
            <a:ext cx="22431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6635" name="Group 66"/>
          <p:cNvGrpSpPr>
            <a:grpSpLocks/>
          </p:cNvGrpSpPr>
          <p:nvPr/>
        </p:nvGrpSpPr>
        <p:grpSpPr bwMode="auto">
          <a:xfrm>
            <a:off x="1223963" y="3284538"/>
            <a:ext cx="392112" cy="360362"/>
            <a:chOff x="2231740" y="1592796"/>
            <a:chExt cx="379688" cy="252028"/>
          </a:xfrm>
        </p:grpSpPr>
        <p:sp>
          <p:nvSpPr>
            <p:cNvPr id="68" name="Rectangle 67"/>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6" name="Group 70"/>
          <p:cNvGrpSpPr>
            <a:grpSpLocks/>
          </p:cNvGrpSpPr>
          <p:nvPr/>
        </p:nvGrpSpPr>
        <p:grpSpPr bwMode="auto">
          <a:xfrm>
            <a:off x="1617663" y="3284538"/>
            <a:ext cx="392112" cy="360362"/>
            <a:chOff x="2231740" y="1592796"/>
            <a:chExt cx="379688" cy="252028"/>
          </a:xfrm>
        </p:grpSpPr>
        <p:sp>
          <p:nvSpPr>
            <p:cNvPr id="72" name="Rectangle 71"/>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7" name="Group 74"/>
          <p:cNvGrpSpPr>
            <a:grpSpLocks/>
          </p:cNvGrpSpPr>
          <p:nvPr/>
        </p:nvGrpSpPr>
        <p:grpSpPr bwMode="auto">
          <a:xfrm>
            <a:off x="2035175" y="3282950"/>
            <a:ext cx="392113" cy="360363"/>
            <a:chOff x="2231740" y="1592796"/>
            <a:chExt cx="379688" cy="252028"/>
          </a:xfrm>
        </p:grpSpPr>
        <p:sp>
          <p:nvSpPr>
            <p:cNvPr id="76" name="Rectangle 75"/>
            <p:cNvSpPr/>
            <p:nvPr/>
          </p:nvSpPr>
          <p:spPr>
            <a:xfrm>
              <a:off x="2231740" y="1592796"/>
              <a:ext cx="127588"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2359328" y="1592796"/>
              <a:ext cx="127587"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2483840" y="1592796"/>
              <a:ext cx="127588"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8" name="Group 78"/>
          <p:cNvGrpSpPr>
            <a:grpSpLocks/>
          </p:cNvGrpSpPr>
          <p:nvPr/>
        </p:nvGrpSpPr>
        <p:grpSpPr bwMode="auto">
          <a:xfrm>
            <a:off x="5357813" y="1774825"/>
            <a:ext cx="392112" cy="360363"/>
            <a:chOff x="2231740" y="1592796"/>
            <a:chExt cx="379688" cy="252028"/>
          </a:xfrm>
        </p:grpSpPr>
        <p:sp>
          <p:nvSpPr>
            <p:cNvPr id="80" name="Rectangle 79"/>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39" name="Group 82"/>
          <p:cNvGrpSpPr>
            <a:grpSpLocks/>
          </p:cNvGrpSpPr>
          <p:nvPr/>
        </p:nvGrpSpPr>
        <p:grpSpPr bwMode="auto">
          <a:xfrm>
            <a:off x="5357813" y="3282950"/>
            <a:ext cx="392112" cy="360363"/>
            <a:chOff x="2231740" y="1592796"/>
            <a:chExt cx="379688" cy="252028"/>
          </a:xfrm>
        </p:grpSpPr>
        <p:sp>
          <p:nvSpPr>
            <p:cNvPr id="84" name="Rectangle 83"/>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7" name="Straight Connector 86"/>
          <p:cNvCxnSpPr/>
          <p:nvPr/>
        </p:nvCxnSpPr>
        <p:spPr>
          <a:xfrm>
            <a:off x="2676525" y="3465513"/>
            <a:ext cx="22431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17688" y="2636838"/>
            <a:ext cx="0" cy="5048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575300" y="2286000"/>
            <a:ext cx="0" cy="855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16200" y="2565400"/>
            <a:ext cx="2532063" cy="7175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6645" name="Group 149"/>
          <p:cNvGrpSpPr>
            <a:grpSpLocks/>
          </p:cNvGrpSpPr>
          <p:nvPr/>
        </p:nvGrpSpPr>
        <p:grpSpPr bwMode="auto">
          <a:xfrm>
            <a:off x="6319838" y="2447925"/>
            <a:ext cx="392112" cy="360363"/>
            <a:chOff x="2231740" y="1592796"/>
            <a:chExt cx="379688" cy="252028"/>
          </a:xfrm>
        </p:grpSpPr>
        <p:sp>
          <p:nvSpPr>
            <p:cNvPr id="151" name="Rectangle 150"/>
            <p:cNvSpPr/>
            <p:nvPr/>
          </p:nvSpPr>
          <p:spPr>
            <a:xfrm>
              <a:off x="2231740" y="1592796"/>
              <a:ext cx="127587"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ectangle 151"/>
            <p:cNvSpPr/>
            <p:nvPr/>
          </p:nvSpPr>
          <p:spPr>
            <a:xfrm>
              <a:off x="2359327" y="1592796"/>
              <a:ext cx="127588"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p:cNvSpPr/>
            <p:nvPr/>
          </p:nvSpPr>
          <p:spPr>
            <a:xfrm>
              <a:off x="2483841" y="1592796"/>
              <a:ext cx="127587"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646" name="TextBox 24"/>
          <p:cNvSpPr txBox="1">
            <a:spLocks noChangeArrowheads="1"/>
          </p:cNvSpPr>
          <p:nvPr/>
        </p:nvSpPr>
        <p:spPr bwMode="auto">
          <a:xfrm>
            <a:off x="6788150" y="2470150"/>
            <a:ext cx="184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A pixel on the screen</a:t>
            </a:r>
          </a:p>
        </p:txBody>
      </p:sp>
      <p:sp>
        <p:nvSpPr>
          <p:cNvPr id="26647" name="TextBox 158"/>
          <p:cNvSpPr txBox="1">
            <a:spLocks noChangeArrowheads="1"/>
          </p:cNvSpPr>
          <p:nvPr/>
        </p:nvSpPr>
        <p:spPr bwMode="auto">
          <a:xfrm>
            <a:off x="6011863" y="4433888"/>
            <a:ext cx="28082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Intuitively, we can simply interleave the pixels on the monitor in alternating left and right manner.</a:t>
            </a:r>
          </a:p>
        </p:txBody>
      </p:sp>
      <p:grpSp>
        <p:nvGrpSpPr>
          <p:cNvPr id="26648" name="Group 167"/>
          <p:cNvGrpSpPr>
            <a:grpSpLocks/>
          </p:cNvGrpSpPr>
          <p:nvPr/>
        </p:nvGrpSpPr>
        <p:grpSpPr bwMode="auto">
          <a:xfrm>
            <a:off x="2030413" y="1773238"/>
            <a:ext cx="393700" cy="360362"/>
            <a:chOff x="2231740" y="1592796"/>
            <a:chExt cx="379688" cy="252028"/>
          </a:xfrm>
        </p:grpSpPr>
        <p:sp>
          <p:nvSpPr>
            <p:cNvPr id="169" name="Rectangle 168"/>
            <p:cNvSpPr/>
            <p:nvPr/>
          </p:nvSpPr>
          <p:spPr>
            <a:xfrm>
              <a:off x="2231740" y="1592796"/>
              <a:ext cx="127073" cy="25202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ectangle 169"/>
            <p:cNvSpPr/>
            <p:nvPr/>
          </p:nvSpPr>
          <p:spPr>
            <a:xfrm>
              <a:off x="2358813" y="1592796"/>
              <a:ext cx="127073" cy="252028"/>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ectangle 170"/>
            <p:cNvSpPr/>
            <p:nvPr/>
          </p:nvSpPr>
          <p:spPr>
            <a:xfrm>
              <a:off x="2484355" y="1592796"/>
              <a:ext cx="127073" cy="252028"/>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110" y="3952558"/>
            <a:ext cx="4265613"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182000"/>
    </mc:Choice>
    <mc:Fallback xmlns="">
      <p:transition spd="slow" advClick="0" advTm="18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292725" y="2536825"/>
            <a:ext cx="11096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Usual pixel arrangement</a:t>
            </a:r>
            <a:endParaRPr lang="en-US" altLang="zh-CN">
              <a:ea typeface="宋体" pitchFamily="2" charset="-122"/>
            </a:endParaRPr>
          </a:p>
        </p:txBody>
      </p:sp>
      <p:sp>
        <p:nvSpPr>
          <p:cNvPr id="27651" name="TextBox 54"/>
          <p:cNvSpPr txBox="1">
            <a:spLocks noChangeArrowheads="1"/>
          </p:cNvSpPr>
          <p:nvPr/>
        </p:nvSpPr>
        <p:spPr bwMode="auto">
          <a:xfrm>
            <a:off x="1184275" y="331788"/>
            <a:ext cx="678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p:txBody>
      </p:sp>
      <p:sp>
        <p:nvSpPr>
          <p:cNvPr id="27652" name="Rectangle 91"/>
          <p:cNvSpPr>
            <a:spLocks noChangeArrowheads="1"/>
          </p:cNvSpPr>
          <p:nvPr/>
        </p:nvSpPr>
        <p:spPr bwMode="auto">
          <a:xfrm>
            <a:off x="454025" y="1376363"/>
            <a:ext cx="792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Early product by Sharp: Stereoscopic (2 views) with rainbow </a:t>
            </a:r>
            <a:r>
              <a:rPr lang="en-US" i="1"/>
              <a:t>moiré</a:t>
            </a:r>
            <a:r>
              <a:rPr lang="en-US"/>
              <a:t> pattern</a:t>
            </a:r>
          </a:p>
        </p:txBody>
      </p:sp>
      <p:sp>
        <p:nvSpPr>
          <p:cNvPr id="27653"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654" name="Rectangle 42"/>
          <p:cNvSpPr>
            <a:spLocks noChangeArrowheads="1"/>
          </p:cNvSpPr>
          <p:nvPr/>
        </p:nvSpPr>
        <p:spPr bwMode="auto">
          <a:xfrm>
            <a:off x="1060450" y="5259388"/>
            <a:ext cx="30511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en-US" altLang="zh-CN" sz="1200" b="1" u="sng">
              <a:latin typeface="Times New Roman" pitchFamily="18" charset="0"/>
              <a:ea typeface="宋体" pitchFamily="2" charset="-122"/>
            </a:endParaRPr>
          </a:p>
          <a:p>
            <a:pPr algn="ctr" eaLnBrk="0" hangingPunct="0"/>
            <a:r>
              <a:rPr lang="en-US" altLang="zh-CN" sz="1200" b="1" u="sng">
                <a:latin typeface="Times New Roman" pitchFamily="18" charset="0"/>
                <a:ea typeface="宋体" pitchFamily="2" charset="-122"/>
              </a:rPr>
              <a:t>Interleaving and viewing multi-view images</a:t>
            </a:r>
            <a:endParaRPr lang="en-US" altLang="zh-CN">
              <a:ea typeface="宋体" pitchFamily="2" charset="-122"/>
            </a:endParaRPr>
          </a:p>
        </p:txBody>
      </p:sp>
      <p:sp>
        <p:nvSpPr>
          <p:cNvPr id="3" name="Rectangle 2"/>
          <p:cNvSpPr/>
          <p:nvPr/>
        </p:nvSpPr>
        <p:spPr>
          <a:xfrm>
            <a:off x="6392863" y="2608263"/>
            <a:ext cx="227012"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8288" y="2608263"/>
            <a:ext cx="227012" cy="2159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6845300" y="2608263"/>
            <a:ext cx="227013" cy="2159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7070725" y="2608263"/>
            <a:ext cx="227013" cy="2159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7297738" y="2608263"/>
            <a:ext cx="227012" cy="215900"/>
          </a:xfrm>
          <a:prstGeom prst="rect">
            <a:avLst/>
          </a:prstGeom>
          <a:solidFill>
            <a:srgbClr val="008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524750" y="2608263"/>
            <a:ext cx="225425" cy="215900"/>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1" name="Rectangle 11"/>
          <p:cNvSpPr>
            <a:spLocks noChangeArrowheads="1"/>
          </p:cNvSpPr>
          <p:nvPr/>
        </p:nvSpPr>
        <p:spPr bwMode="auto">
          <a:xfrm>
            <a:off x="6159500" y="2357438"/>
            <a:ext cx="90487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Left pixel</a:t>
            </a:r>
            <a:endParaRPr lang="en-US" altLang="zh-CN">
              <a:ea typeface="宋体" pitchFamily="2" charset="-122"/>
            </a:endParaRPr>
          </a:p>
        </p:txBody>
      </p:sp>
      <p:sp>
        <p:nvSpPr>
          <p:cNvPr id="27662" name="Rectangle 11"/>
          <p:cNvSpPr>
            <a:spLocks noChangeArrowheads="1"/>
          </p:cNvSpPr>
          <p:nvPr/>
        </p:nvSpPr>
        <p:spPr bwMode="auto">
          <a:xfrm>
            <a:off x="7064375" y="2357438"/>
            <a:ext cx="9001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Right pixel</a:t>
            </a:r>
            <a:endParaRPr lang="en-US" altLang="zh-CN">
              <a:ea typeface="宋体" pitchFamily="2" charset="-122"/>
            </a:endParaRPr>
          </a:p>
        </p:txBody>
      </p:sp>
      <p:sp>
        <p:nvSpPr>
          <p:cNvPr id="6" name="Arc 5"/>
          <p:cNvSpPr/>
          <p:nvPr/>
        </p:nvSpPr>
        <p:spPr>
          <a:xfrm flipH="1" flipV="1">
            <a:off x="6392863" y="2117725"/>
            <a:ext cx="2371725" cy="142557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6381750" y="2816225"/>
            <a:ext cx="771525" cy="2200275"/>
          </a:xfrm>
          <a:custGeom>
            <a:avLst/>
            <a:gdLst>
              <a:gd name="connsiteX0" fmla="*/ 771525 w 771525"/>
              <a:gd name="connsiteY0" fmla="*/ 0 h 2200275"/>
              <a:gd name="connsiteX1" fmla="*/ 638175 w 771525"/>
              <a:gd name="connsiteY1" fmla="*/ 647700 h 2200275"/>
              <a:gd name="connsiteX2" fmla="*/ 0 w 771525"/>
              <a:gd name="connsiteY2" fmla="*/ 2200275 h 2200275"/>
            </a:gdLst>
            <a:ahLst/>
            <a:cxnLst>
              <a:cxn ang="0">
                <a:pos x="connsiteX0" y="connsiteY0"/>
              </a:cxn>
              <a:cxn ang="0">
                <a:pos x="connsiteX1" y="connsiteY1"/>
              </a:cxn>
              <a:cxn ang="0">
                <a:pos x="connsiteX2" y="connsiteY2"/>
              </a:cxn>
            </a:cxnLst>
            <a:rect l="l" t="t" r="r" b="b"/>
            <a:pathLst>
              <a:path w="771525" h="2200275">
                <a:moveTo>
                  <a:pt x="771525" y="0"/>
                </a:moveTo>
                <a:lnTo>
                  <a:pt x="638175" y="647700"/>
                </a:lnTo>
                <a:lnTo>
                  <a:pt x="0" y="2200275"/>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 name="Straight Connector 4"/>
          <p:cNvCxnSpPr/>
          <p:nvPr/>
        </p:nvCxnSpPr>
        <p:spPr>
          <a:xfrm>
            <a:off x="7070725" y="2284413"/>
            <a:ext cx="0" cy="7207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6210300" y="2816225"/>
            <a:ext cx="1209675" cy="2171700"/>
          </a:xfrm>
          <a:custGeom>
            <a:avLst/>
            <a:gdLst>
              <a:gd name="connsiteX0" fmla="*/ 1209675 w 1209675"/>
              <a:gd name="connsiteY0" fmla="*/ 0 h 2171700"/>
              <a:gd name="connsiteX1" fmla="*/ 819150 w 1209675"/>
              <a:gd name="connsiteY1" fmla="*/ 638175 h 2171700"/>
              <a:gd name="connsiteX2" fmla="*/ 0 w 1209675"/>
              <a:gd name="connsiteY2" fmla="*/ 2171700 h 2171700"/>
              <a:gd name="connsiteX3" fmla="*/ 0 w 1209675"/>
              <a:gd name="connsiteY3" fmla="*/ 2171700 h 2171700"/>
            </a:gdLst>
            <a:ahLst/>
            <a:cxnLst>
              <a:cxn ang="0">
                <a:pos x="connsiteX0" y="connsiteY0"/>
              </a:cxn>
              <a:cxn ang="0">
                <a:pos x="connsiteX1" y="connsiteY1"/>
              </a:cxn>
              <a:cxn ang="0">
                <a:pos x="connsiteX2" y="connsiteY2"/>
              </a:cxn>
              <a:cxn ang="0">
                <a:pos x="connsiteX3" y="connsiteY3"/>
              </a:cxn>
            </a:cxnLst>
            <a:rect l="l" t="t" r="r" b="b"/>
            <a:pathLst>
              <a:path w="1209675" h="2171700">
                <a:moveTo>
                  <a:pt x="1209675" y="0"/>
                </a:moveTo>
                <a:lnTo>
                  <a:pt x="819150" y="638175"/>
                </a:lnTo>
                <a:lnTo>
                  <a:pt x="0" y="2171700"/>
                </a:lnTo>
                <a:lnTo>
                  <a:pt x="0" y="2171700"/>
                </a:lnTo>
              </a:path>
            </a:pathLst>
          </a:custGeom>
          <a:ln>
            <a:solidFill>
              <a:srgbClr val="00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6010275" y="2806700"/>
            <a:ext cx="1628775" cy="2143125"/>
          </a:xfrm>
          <a:custGeom>
            <a:avLst/>
            <a:gdLst>
              <a:gd name="connsiteX0" fmla="*/ 1628775 w 1628775"/>
              <a:gd name="connsiteY0" fmla="*/ 0 h 2143125"/>
              <a:gd name="connsiteX1" fmla="*/ 1009650 w 1628775"/>
              <a:gd name="connsiteY1" fmla="*/ 657225 h 2143125"/>
              <a:gd name="connsiteX2" fmla="*/ 0 w 1628775"/>
              <a:gd name="connsiteY2" fmla="*/ 2143125 h 2143125"/>
            </a:gdLst>
            <a:ahLst/>
            <a:cxnLst>
              <a:cxn ang="0">
                <a:pos x="connsiteX0" y="connsiteY0"/>
              </a:cxn>
              <a:cxn ang="0">
                <a:pos x="connsiteX1" y="connsiteY1"/>
              </a:cxn>
              <a:cxn ang="0">
                <a:pos x="connsiteX2" y="connsiteY2"/>
              </a:cxn>
            </a:cxnLst>
            <a:rect l="l" t="t" r="r" b="b"/>
            <a:pathLst>
              <a:path w="1628775" h="2143125">
                <a:moveTo>
                  <a:pt x="1628775" y="0"/>
                </a:moveTo>
                <a:lnTo>
                  <a:pt x="1009650" y="657225"/>
                </a:lnTo>
                <a:lnTo>
                  <a:pt x="0" y="2143125"/>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7668" name="Group 13"/>
          <p:cNvGrpSpPr>
            <a:grpSpLocks/>
          </p:cNvGrpSpPr>
          <p:nvPr/>
        </p:nvGrpSpPr>
        <p:grpSpPr bwMode="auto">
          <a:xfrm>
            <a:off x="5691188" y="5073650"/>
            <a:ext cx="352425" cy="304800"/>
            <a:chOff x="5543550" y="4886325"/>
            <a:chExt cx="352425" cy="304800"/>
          </a:xfrm>
        </p:grpSpPr>
        <p:sp>
          <p:nvSpPr>
            <p:cNvPr id="10" name="Freeform 9"/>
            <p:cNvSpPr/>
            <p:nvPr/>
          </p:nvSpPr>
          <p:spPr>
            <a:xfrm>
              <a:off x="5610225" y="4886325"/>
              <a:ext cx="285750" cy="304800"/>
            </a:xfrm>
            <a:custGeom>
              <a:avLst/>
              <a:gdLst>
                <a:gd name="connsiteX0" fmla="*/ 0 w 285750"/>
                <a:gd name="connsiteY0" fmla="*/ 0 h 304800"/>
                <a:gd name="connsiteX1" fmla="*/ 9525 w 285750"/>
                <a:gd name="connsiteY1" fmla="*/ 304800 h 304800"/>
                <a:gd name="connsiteX2" fmla="*/ 285750 w 285750"/>
                <a:gd name="connsiteY2" fmla="*/ 161925 h 304800"/>
              </a:gdLst>
              <a:ahLst/>
              <a:cxnLst>
                <a:cxn ang="0">
                  <a:pos x="connsiteX0" y="connsiteY0"/>
                </a:cxn>
                <a:cxn ang="0">
                  <a:pos x="connsiteX1" y="connsiteY1"/>
                </a:cxn>
                <a:cxn ang="0">
                  <a:pos x="connsiteX2" y="connsiteY2"/>
                </a:cxn>
              </a:cxnLst>
              <a:rect l="l" t="t" r="r" b="b"/>
              <a:pathLst>
                <a:path w="285750" h="304800">
                  <a:moveTo>
                    <a:pt x="0" y="0"/>
                  </a:moveTo>
                  <a:lnTo>
                    <a:pt x="9525" y="304800"/>
                  </a:lnTo>
                  <a:lnTo>
                    <a:pt x="285750" y="1619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p:nvPr/>
          </p:nvSpPr>
          <p:spPr>
            <a:xfrm>
              <a:off x="5624512" y="4959350"/>
              <a:ext cx="166688" cy="1444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5543550" y="4913313"/>
              <a:ext cx="76200" cy="149225"/>
            </a:xfrm>
            <a:custGeom>
              <a:avLst/>
              <a:gdLst>
                <a:gd name="connsiteX0" fmla="*/ 76200 w 76200"/>
                <a:gd name="connsiteY0" fmla="*/ 96475 h 148322"/>
                <a:gd name="connsiteX1" fmla="*/ 19050 w 76200"/>
                <a:gd name="connsiteY1" fmla="*/ 144100 h 148322"/>
                <a:gd name="connsiteX2" fmla="*/ 66675 w 76200"/>
                <a:gd name="connsiteY2" fmla="*/ 1225 h 148322"/>
                <a:gd name="connsiteX3" fmla="*/ 0 w 76200"/>
                <a:gd name="connsiteY3" fmla="*/ 86950 h 148322"/>
              </a:gdLst>
              <a:ahLst/>
              <a:cxnLst>
                <a:cxn ang="0">
                  <a:pos x="connsiteX0" y="connsiteY0"/>
                </a:cxn>
                <a:cxn ang="0">
                  <a:pos x="connsiteX1" y="connsiteY1"/>
                </a:cxn>
                <a:cxn ang="0">
                  <a:pos x="connsiteX2" y="connsiteY2"/>
                </a:cxn>
                <a:cxn ang="0">
                  <a:pos x="connsiteX3" y="connsiteY3"/>
                </a:cxn>
              </a:cxnLst>
              <a:rect l="l" t="t" r="r" b="b"/>
              <a:pathLst>
                <a:path w="76200" h="148322">
                  <a:moveTo>
                    <a:pt x="76200" y="96475"/>
                  </a:moveTo>
                  <a:cubicBezTo>
                    <a:pt x="48418" y="128225"/>
                    <a:pt x="20637" y="159975"/>
                    <a:pt x="19050" y="144100"/>
                  </a:cubicBezTo>
                  <a:cubicBezTo>
                    <a:pt x="17462" y="128225"/>
                    <a:pt x="69850" y="10750"/>
                    <a:pt x="66675" y="1225"/>
                  </a:cubicBezTo>
                  <a:cubicBezTo>
                    <a:pt x="63500" y="-8300"/>
                    <a:pt x="31750" y="39325"/>
                    <a:pt x="0" y="869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7669" name="Group 67"/>
          <p:cNvGrpSpPr>
            <a:grpSpLocks/>
          </p:cNvGrpSpPr>
          <p:nvPr/>
        </p:nvGrpSpPr>
        <p:grpSpPr bwMode="auto">
          <a:xfrm>
            <a:off x="6124575" y="5146675"/>
            <a:ext cx="352425" cy="304800"/>
            <a:chOff x="5543550" y="4886325"/>
            <a:chExt cx="352425" cy="304800"/>
          </a:xfrm>
        </p:grpSpPr>
        <p:sp>
          <p:nvSpPr>
            <p:cNvPr id="69" name="Freeform 68"/>
            <p:cNvSpPr/>
            <p:nvPr/>
          </p:nvSpPr>
          <p:spPr>
            <a:xfrm>
              <a:off x="5610225" y="4886325"/>
              <a:ext cx="285750" cy="304800"/>
            </a:xfrm>
            <a:custGeom>
              <a:avLst/>
              <a:gdLst>
                <a:gd name="connsiteX0" fmla="*/ 0 w 285750"/>
                <a:gd name="connsiteY0" fmla="*/ 0 h 304800"/>
                <a:gd name="connsiteX1" fmla="*/ 9525 w 285750"/>
                <a:gd name="connsiteY1" fmla="*/ 304800 h 304800"/>
                <a:gd name="connsiteX2" fmla="*/ 285750 w 285750"/>
                <a:gd name="connsiteY2" fmla="*/ 161925 h 304800"/>
              </a:gdLst>
              <a:ahLst/>
              <a:cxnLst>
                <a:cxn ang="0">
                  <a:pos x="connsiteX0" y="connsiteY0"/>
                </a:cxn>
                <a:cxn ang="0">
                  <a:pos x="connsiteX1" y="connsiteY1"/>
                </a:cxn>
                <a:cxn ang="0">
                  <a:pos x="connsiteX2" y="connsiteY2"/>
                </a:cxn>
              </a:cxnLst>
              <a:rect l="l" t="t" r="r" b="b"/>
              <a:pathLst>
                <a:path w="285750" h="304800">
                  <a:moveTo>
                    <a:pt x="0" y="0"/>
                  </a:moveTo>
                  <a:lnTo>
                    <a:pt x="9525" y="304800"/>
                  </a:lnTo>
                  <a:lnTo>
                    <a:pt x="285750" y="1619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Oval 69"/>
            <p:cNvSpPr/>
            <p:nvPr/>
          </p:nvSpPr>
          <p:spPr>
            <a:xfrm>
              <a:off x="5624513" y="4959350"/>
              <a:ext cx="166687" cy="1444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a:off x="5543550" y="4913313"/>
              <a:ext cx="76200" cy="149225"/>
            </a:xfrm>
            <a:custGeom>
              <a:avLst/>
              <a:gdLst>
                <a:gd name="connsiteX0" fmla="*/ 76200 w 76200"/>
                <a:gd name="connsiteY0" fmla="*/ 96475 h 148322"/>
                <a:gd name="connsiteX1" fmla="*/ 19050 w 76200"/>
                <a:gd name="connsiteY1" fmla="*/ 144100 h 148322"/>
                <a:gd name="connsiteX2" fmla="*/ 66675 w 76200"/>
                <a:gd name="connsiteY2" fmla="*/ 1225 h 148322"/>
                <a:gd name="connsiteX3" fmla="*/ 0 w 76200"/>
                <a:gd name="connsiteY3" fmla="*/ 86950 h 148322"/>
              </a:gdLst>
              <a:ahLst/>
              <a:cxnLst>
                <a:cxn ang="0">
                  <a:pos x="connsiteX0" y="connsiteY0"/>
                </a:cxn>
                <a:cxn ang="0">
                  <a:pos x="connsiteX1" y="connsiteY1"/>
                </a:cxn>
                <a:cxn ang="0">
                  <a:pos x="connsiteX2" y="connsiteY2"/>
                </a:cxn>
                <a:cxn ang="0">
                  <a:pos x="connsiteX3" y="connsiteY3"/>
                </a:cxn>
              </a:cxnLst>
              <a:rect l="l" t="t" r="r" b="b"/>
              <a:pathLst>
                <a:path w="76200" h="148322">
                  <a:moveTo>
                    <a:pt x="76200" y="96475"/>
                  </a:moveTo>
                  <a:cubicBezTo>
                    <a:pt x="48418" y="128225"/>
                    <a:pt x="20637" y="159975"/>
                    <a:pt x="19050" y="144100"/>
                  </a:cubicBezTo>
                  <a:cubicBezTo>
                    <a:pt x="17462" y="128225"/>
                    <a:pt x="69850" y="10750"/>
                    <a:pt x="66675" y="1225"/>
                  </a:cubicBezTo>
                  <a:cubicBezTo>
                    <a:pt x="63500" y="-8300"/>
                    <a:pt x="31750" y="39325"/>
                    <a:pt x="0" y="869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7670" name="Rectangle 91"/>
          <p:cNvSpPr>
            <a:spLocks noChangeArrowheads="1"/>
          </p:cNvSpPr>
          <p:nvPr/>
        </p:nvSpPr>
        <p:spPr bwMode="auto">
          <a:xfrm>
            <a:off x="4454525" y="5553075"/>
            <a:ext cx="4103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Slight difference in viewing positions capture incomplete pixel components </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0" y="2230438"/>
            <a:ext cx="4265613"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93000"/>
    </mc:Choice>
    <mc:Fallback xmlns="">
      <p:transition spd="slow" advClick="0" advTm="9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4"/>
          <p:cNvSpPr txBox="1">
            <a:spLocks noChangeArrowheads="1"/>
          </p:cNvSpPr>
          <p:nvPr/>
        </p:nvSpPr>
        <p:spPr bwMode="auto">
          <a:xfrm>
            <a:off x="1184275" y="331788"/>
            <a:ext cx="678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p:txBody>
      </p:sp>
      <p:sp>
        <p:nvSpPr>
          <p:cNvPr id="28675" name="Rectangle 91"/>
          <p:cNvSpPr>
            <a:spLocks noChangeArrowheads="1"/>
          </p:cNvSpPr>
          <p:nvPr/>
        </p:nvSpPr>
        <p:spPr bwMode="auto">
          <a:xfrm>
            <a:off x="454025" y="1192213"/>
            <a:ext cx="792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Avoiding rainbow </a:t>
            </a:r>
            <a:r>
              <a:rPr lang="en-US" i="1"/>
              <a:t>moiré </a:t>
            </a:r>
            <a:r>
              <a:rPr lang="en-US"/>
              <a:t>patterns: Rotate screen by 90 degree.</a:t>
            </a:r>
          </a:p>
        </p:txBody>
      </p:sp>
      <p:sp>
        <p:nvSpPr>
          <p:cNvPr id="28676"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8677" name="Group 1"/>
          <p:cNvGrpSpPr>
            <a:grpSpLocks noChangeAspect="1"/>
          </p:cNvGrpSpPr>
          <p:nvPr/>
        </p:nvGrpSpPr>
        <p:grpSpPr bwMode="auto">
          <a:xfrm>
            <a:off x="133350" y="3997325"/>
            <a:ext cx="4737100" cy="2074863"/>
            <a:chOff x="2514" y="9974"/>
            <a:chExt cx="6215" cy="2728"/>
          </a:xfrm>
        </p:grpSpPr>
        <p:sp>
          <p:nvSpPr>
            <p:cNvPr id="28705" name="AutoShape 34"/>
            <p:cNvSpPr>
              <a:spLocks noChangeAspect="1" noChangeArrowheads="1" noTextEdit="1"/>
            </p:cNvSpPr>
            <p:nvPr/>
          </p:nvSpPr>
          <p:spPr bwMode="auto">
            <a:xfrm>
              <a:off x="2514" y="9974"/>
              <a:ext cx="6215" cy="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8706" name="Group 6"/>
            <p:cNvGrpSpPr>
              <a:grpSpLocks/>
            </p:cNvGrpSpPr>
            <p:nvPr/>
          </p:nvGrpSpPr>
          <p:grpSpPr bwMode="auto">
            <a:xfrm>
              <a:off x="2514" y="9974"/>
              <a:ext cx="6119" cy="2728"/>
              <a:chOff x="1598" y="1366"/>
              <a:chExt cx="2938" cy="1307"/>
            </a:xfrm>
          </p:grpSpPr>
          <p:pic>
            <p:nvPicPr>
              <p:cNvPr id="28707" name="Picture 33" descr="lenticula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 y="1398"/>
                <a:ext cx="2610"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8" name="Rectangle 32"/>
              <p:cNvSpPr>
                <a:spLocks noChangeArrowheads="1"/>
              </p:cNvSpPr>
              <p:nvPr/>
            </p:nvSpPr>
            <p:spPr bwMode="auto">
              <a:xfrm>
                <a:off x="1633" y="1434"/>
                <a:ext cx="167"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8709" name="Rectangle 31"/>
              <p:cNvSpPr>
                <a:spLocks noChangeArrowheads="1"/>
              </p:cNvSpPr>
              <p:nvPr/>
            </p:nvSpPr>
            <p:spPr bwMode="auto">
              <a:xfrm>
                <a:off x="1792" y="1434"/>
                <a:ext cx="167"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8710" name="Rectangle 30"/>
              <p:cNvSpPr>
                <a:spLocks noChangeArrowheads="1"/>
              </p:cNvSpPr>
              <p:nvPr/>
            </p:nvSpPr>
            <p:spPr bwMode="auto">
              <a:xfrm>
                <a:off x="2344"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8711" name="Rectangle 29"/>
              <p:cNvSpPr>
                <a:spLocks noChangeArrowheads="1"/>
              </p:cNvSpPr>
              <p:nvPr/>
            </p:nvSpPr>
            <p:spPr bwMode="auto">
              <a:xfrm>
                <a:off x="2517" y="1434"/>
                <a:ext cx="167"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8712" name="Rectangle 28"/>
              <p:cNvSpPr>
                <a:spLocks noChangeArrowheads="1"/>
              </p:cNvSpPr>
              <p:nvPr/>
            </p:nvSpPr>
            <p:spPr bwMode="auto">
              <a:xfrm>
                <a:off x="2835" y="1434"/>
                <a:ext cx="173"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8713" name="Rectangle 27"/>
              <p:cNvSpPr>
                <a:spLocks noChangeArrowheads="1"/>
              </p:cNvSpPr>
              <p:nvPr/>
            </p:nvSpPr>
            <p:spPr bwMode="auto">
              <a:xfrm>
                <a:off x="3002"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8714" name="Rectangle 26"/>
              <p:cNvSpPr>
                <a:spLocks noChangeArrowheads="1"/>
              </p:cNvSpPr>
              <p:nvPr/>
            </p:nvSpPr>
            <p:spPr bwMode="auto">
              <a:xfrm>
                <a:off x="3175" y="1434"/>
                <a:ext cx="173"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8715" name="Rectangle 25"/>
              <p:cNvSpPr>
                <a:spLocks noChangeArrowheads="1"/>
              </p:cNvSpPr>
              <p:nvPr/>
            </p:nvSpPr>
            <p:spPr bwMode="auto">
              <a:xfrm>
                <a:off x="3501"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8716" name="Oval 24"/>
              <p:cNvSpPr>
                <a:spLocks noChangeArrowheads="1"/>
              </p:cNvSpPr>
              <p:nvPr/>
            </p:nvSpPr>
            <p:spPr bwMode="auto">
              <a:xfrm>
                <a:off x="2018" y="2341"/>
                <a:ext cx="144" cy="144"/>
              </a:xfrm>
              <a:prstGeom prst="ellipse">
                <a:avLst/>
              </a:prstGeom>
              <a:solidFill>
                <a:srgbClr val="FFFFFF"/>
              </a:solidFill>
              <a:ln w="9525">
                <a:solidFill>
                  <a:srgbClr val="000000"/>
                </a:solidFill>
                <a:round/>
                <a:headEnd/>
                <a:tailEnd/>
              </a:ln>
            </p:spPr>
            <p:txBody>
              <a:bodyPr anchor="ctr"/>
              <a:lstStyle/>
              <a:p>
                <a:endParaRPr lang="en-US"/>
              </a:p>
            </p:txBody>
          </p:sp>
          <p:sp>
            <p:nvSpPr>
              <p:cNvPr id="28717" name="Oval 23"/>
              <p:cNvSpPr>
                <a:spLocks noChangeArrowheads="1"/>
              </p:cNvSpPr>
              <p:nvPr/>
            </p:nvSpPr>
            <p:spPr bwMode="auto">
              <a:xfrm>
                <a:off x="2963" y="2341"/>
                <a:ext cx="144" cy="144"/>
              </a:xfrm>
              <a:prstGeom prst="ellipse">
                <a:avLst/>
              </a:prstGeom>
              <a:solidFill>
                <a:srgbClr val="FFFFFF"/>
              </a:solidFill>
              <a:ln w="9525">
                <a:solidFill>
                  <a:srgbClr val="000000"/>
                </a:solidFill>
                <a:round/>
                <a:headEnd/>
                <a:tailEnd/>
              </a:ln>
            </p:spPr>
            <p:txBody>
              <a:bodyPr anchor="ctr"/>
              <a:lstStyle/>
              <a:p>
                <a:endParaRPr lang="en-US"/>
              </a:p>
            </p:txBody>
          </p:sp>
          <p:sp>
            <p:nvSpPr>
              <p:cNvPr id="28718" name="Rectangle 22"/>
              <p:cNvSpPr>
                <a:spLocks noChangeArrowheads="1"/>
              </p:cNvSpPr>
              <p:nvPr/>
            </p:nvSpPr>
            <p:spPr bwMode="auto">
              <a:xfrm>
                <a:off x="1905" y="2500"/>
                <a:ext cx="454" cy="91"/>
              </a:xfrm>
              <a:prstGeom prst="rect">
                <a:avLst/>
              </a:prstGeom>
              <a:solidFill>
                <a:srgbClr val="FFFFFF"/>
              </a:solidFill>
              <a:ln w="9525">
                <a:solidFill>
                  <a:srgbClr val="FFFFFF"/>
                </a:solidFill>
                <a:miter lim="800000"/>
                <a:headEnd/>
                <a:tailEnd/>
              </a:ln>
            </p:spPr>
            <p:txBody>
              <a:bodyPr anchor="ctr"/>
              <a:lstStyle/>
              <a:p>
                <a:endParaRPr lang="en-US"/>
              </a:p>
            </p:txBody>
          </p:sp>
          <p:sp>
            <p:nvSpPr>
              <p:cNvPr id="28719" name="Rectangle 21"/>
              <p:cNvSpPr>
                <a:spLocks noChangeArrowheads="1"/>
              </p:cNvSpPr>
              <p:nvPr/>
            </p:nvSpPr>
            <p:spPr bwMode="auto">
              <a:xfrm>
                <a:off x="2812" y="2500"/>
                <a:ext cx="454" cy="91"/>
              </a:xfrm>
              <a:prstGeom prst="rect">
                <a:avLst/>
              </a:prstGeom>
              <a:solidFill>
                <a:srgbClr val="FFFFFF"/>
              </a:solidFill>
              <a:ln w="9525">
                <a:solidFill>
                  <a:srgbClr val="FFFFFF"/>
                </a:solidFill>
                <a:miter lim="800000"/>
                <a:headEnd/>
                <a:tailEnd/>
              </a:ln>
            </p:spPr>
            <p:txBody>
              <a:bodyPr anchor="ctr"/>
              <a:lstStyle/>
              <a:p>
                <a:endParaRPr lang="en-US"/>
              </a:p>
            </p:txBody>
          </p:sp>
          <p:sp>
            <p:nvSpPr>
              <p:cNvPr id="28720" name="Text Box 20"/>
              <p:cNvSpPr txBox="1">
                <a:spLocks noChangeArrowheads="1"/>
              </p:cNvSpPr>
              <p:nvPr/>
            </p:nvSpPr>
            <p:spPr bwMode="auto">
              <a:xfrm>
                <a:off x="1862" y="2493"/>
                <a:ext cx="451"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a:solidFill>
                      <a:srgbClr val="000000"/>
                    </a:solidFill>
                    <a:latin typeface="Times New Roman" pitchFamily="18" charset="0"/>
                    <a:ea typeface="宋体" pitchFamily="2" charset="-122"/>
                  </a:rPr>
                  <a:t>Left Eye</a:t>
                </a:r>
                <a:endParaRPr lang="en-US" altLang="zh-CN">
                  <a:ea typeface="宋体" pitchFamily="2" charset="-122"/>
                </a:endParaRPr>
              </a:p>
            </p:txBody>
          </p:sp>
          <p:sp>
            <p:nvSpPr>
              <p:cNvPr id="28721" name="Text Box 19"/>
              <p:cNvSpPr txBox="1">
                <a:spLocks noChangeArrowheads="1"/>
              </p:cNvSpPr>
              <p:nvPr/>
            </p:nvSpPr>
            <p:spPr bwMode="auto">
              <a:xfrm>
                <a:off x="2785" y="2500"/>
                <a:ext cx="504"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a:solidFill>
                      <a:srgbClr val="000000"/>
                    </a:solidFill>
                    <a:latin typeface="Times New Roman" pitchFamily="18" charset="0"/>
                    <a:ea typeface="宋体" pitchFamily="2" charset="-122"/>
                  </a:rPr>
                  <a:t>Right Eye</a:t>
                </a:r>
                <a:endParaRPr lang="en-US" altLang="zh-CN">
                  <a:ea typeface="宋体" pitchFamily="2" charset="-122"/>
                </a:endParaRPr>
              </a:p>
            </p:txBody>
          </p:sp>
          <p:sp>
            <p:nvSpPr>
              <p:cNvPr id="28722" name="Rectangle 18"/>
              <p:cNvSpPr>
                <a:spLocks noChangeArrowheads="1"/>
              </p:cNvSpPr>
              <p:nvPr/>
            </p:nvSpPr>
            <p:spPr bwMode="auto">
              <a:xfrm>
                <a:off x="1965" y="1434"/>
                <a:ext cx="167" cy="46"/>
              </a:xfrm>
              <a:prstGeom prst="rect">
                <a:avLst/>
              </a:prstGeom>
              <a:solidFill>
                <a:srgbClr val="FFFFFF"/>
              </a:solidFill>
              <a:ln w="9525">
                <a:solidFill>
                  <a:srgbClr val="FFFFFF"/>
                </a:solidFill>
                <a:miter lim="800000"/>
                <a:headEnd/>
                <a:tailEnd/>
              </a:ln>
            </p:spPr>
            <p:txBody>
              <a:bodyPr anchor="ctr"/>
              <a:lstStyle/>
              <a:p>
                <a:endParaRPr lang="en-US"/>
              </a:p>
            </p:txBody>
          </p:sp>
          <p:sp>
            <p:nvSpPr>
              <p:cNvPr id="28723" name="Rectangle 17"/>
              <p:cNvSpPr>
                <a:spLocks noChangeArrowheads="1"/>
              </p:cNvSpPr>
              <p:nvPr/>
            </p:nvSpPr>
            <p:spPr bwMode="auto">
              <a:xfrm>
                <a:off x="2123" y="1434"/>
                <a:ext cx="213" cy="46"/>
              </a:xfrm>
              <a:prstGeom prst="rect">
                <a:avLst/>
              </a:prstGeom>
              <a:solidFill>
                <a:srgbClr val="FFFFFF"/>
              </a:solidFill>
              <a:ln w="9525">
                <a:solidFill>
                  <a:srgbClr val="FFFFFF"/>
                </a:solidFill>
                <a:miter lim="800000"/>
                <a:headEnd/>
                <a:tailEnd/>
              </a:ln>
            </p:spPr>
            <p:txBody>
              <a:bodyPr anchor="ctr"/>
              <a:lstStyle/>
              <a:p>
                <a:endParaRPr lang="en-US"/>
              </a:p>
            </p:txBody>
          </p:sp>
          <p:sp>
            <p:nvSpPr>
              <p:cNvPr id="28724" name="Line 16"/>
              <p:cNvSpPr>
                <a:spLocks noChangeShapeType="1"/>
              </p:cNvSpPr>
              <p:nvPr/>
            </p:nvSpPr>
            <p:spPr bwMode="auto">
              <a:xfrm>
                <a:off x="1991" y="1457"/>
                <a:ext cx="32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Rectangle 15"/>
              <p:cNvSpPr>
                <a:spLocks noChangeArrowheads="1"/>
              </p:cNvSpPr>
              <p:nvPr/>
            </p:nvSpPr>
            <p:spPr bwMode="auto">
              <a:xfrm>
                <a:off x="2691" y="1434"/>
                <a:ext cx="138" cy="46"/>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anchor="ctr"/>
              <a:lstStyle/>
              <a:p>
                <a:endParaRPr lang="en-US"/>
              </a:p>
            </p:txBody>
          </p:sp>
          <p:sp>
            <p:nvSpPr>
              <p:cNvPr id="28726" name="Rectangle 14"/>
              <p:cNvSpPr>
                <a:spLocks noChangeArrowheads="1"/>
              </p:cNvSpPr>
              <p:nvPr/>
            </p:nvSpPr>
            <p:spPr bwMode="auto">
              <a:xfrm>
                <a:off x="3362" y="1434"/>
                <a:ext cx="138" cy="46"/>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anchor="ctr"/>
              <a:lstStyle/>
              <a:p>
                <a:endParaRPr lang="en-US"/>
              </a:p>
            </p:txBody>
          </p:sp>
          <p:sp>
            <p:nvSpPr>
              <p:cNvPr id="28727" name="Line 13"/>
              <p:cNvSpPr>
                <a:spLocks noChangeShapeType="1"/>
              </p:cNvSpPr>
              <p:nvPr/>
            </p:nvSpPr>
            <p:spPr bwMode="auto">
              <a:xfrm>
                <a:off x="2706" y="1457"/>
                <a:ext cx="1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12"/>
              <p:cNvSpPr>
                <a:spLocks noChangeShapeType="1"/>
              </p:cNvSpPr>
              <p:nvPr/>
            </p:nvSpPr>
            <p:spPr bwMode="auto">
              <a:xfrm>
                <a:off x="3379" y="1457"/>
                <a:ext cx="1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Rectangle 11"/>
              <p:cNvSpPr>
                <a:spLocks noChangeArrowheads="1"/>
              </p:cNvSpPr>
              <p:nvPr/>
            </p:nvSpPr>
            <p:spPr bwMode="auto">
              <a:xfrm>
                <a:off x="3765" y="1366"/>
                <a:ext cx="567" cy="2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Interlaced images</a:t>
                </a:r>
                <a:endParaRPr lang="en-US" altLang="zh-CN">
                  <a:ea typeface="宋体" pitchFamily="2" charset="-122"/>
                </a:endParaRPr>
              </a:p>
            </p:txBody>
          </p:sp>
          <p:sp>
            <p:nvSpPr>
              <p:cNvPr id="28730" name="Rectangle 10"/>
              <p:cNvSpPr>
                <a:spLocks noChangeArrowheads="1"/>
              </p:cNvSpPr>
              <p:nvPr/>
            </p:nvSpPr>
            <p:spPr bwMode="auto">
              <a:xfrm>
                <a:off x="3719" y="1593"/>
                <a:ext cx="613" cy="9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8731" name="Rectangle 9"/>
              <p:cNvSpPr>
                <a:spLocks noChangeArrowheads="1"/>
              </p:cNvSpPr>
              <p:nvPr/>
            </p:nvSpPr>
            <p:spPr bwMode="auto">
              <a:xfrm>
                <a:off x="3697" y="1661"/>
                <a:ext cx="839"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Lenticular lens array</a:t>
                </a:r>
                <a:endParaRPr lang="en-US" altLang="zh-CN">
                  <a:ea typeface="宋体" pitchFamily="2" charset="-122"/>
                </a:endParaRPr>
              </a:p>
            </p:txBody>
          </p:sp>
          <p:sp>
            <p:nvSpPr>
              <p:cNvPr id="28732" name="Rectangle 8"/>
              <p:cNvSpPr>
                <a:spLocks noChangeArrowheads="1"/>
              </p:cNvSpPr>
              <p:nvPr/>
            </p:nvSpPr>
            <p:spPr bwMode="auto">
              <a:xfrm>
                <a:off x="3674" y="1412"/>
                <a:ext cx="23"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8733" name="Rectangle 7"/>
              <p:cNvSpPr>
                <a:spLocks noChangeArrowheads="1"/>
              </p:cNvSpPr>
              <p:nvPr/>
            </p:nvSpPr>
            <p:spPr bwMode="auto">
              <a:xfrm>
                <a:off x="2320" y="1412"/>
                <a:ext cx="23"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grpSp>
      </p:grpSp>
      <p:sp>
        <p:nvSpPr>
          <p:cNvPr id="28678" name="Rectangle 42"/>
          <p:cNvSpPr>
            <a:spLocks noChangeArrowheads="1"/>
          </p:cNvSpPr>
          <p:nvPr/>
        </p:nvSpPr>
        <p:spPr bwMode="auto">
          <a:xfrm>
            <a:off x="388938" y="5972175"/>
            <a:ext cx="3051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en-US" altLang="zh-CN" sz="1200" b="1" u="sng">
              <a:latin typeface="Times New Roman" pitchFamily="18" charset="0"/>
              <a:ea typeface="宋体" pitchFamily="2" charset="-122"/>
            </a:endParaRPr>
          </a:p>
          <a:p>
            <a:pPr algn="ctr" eaLnBrk="0" hangingPunct="0"/>
            <a:r>
              <a:rPr lang="en-US" altLang="zh-CN" sz="1200" b="1" u="sng">
                <a:latin typeface="Times New Roman" pitchFamily="18" charset="0"/>
                <a:ea typeface="宋体" pitchFamily="2" charset="-122"/>
              </a:rPr>
              <a:t>Interleaving and viewing multi-view images</a:t>
            </a:r>
            <a:endParaRPr lang="en-US" altLang="zh-CN">
              <a:ea typeface="宋体" pitchFamily="2" charset="-122"/>
            </a:endParaRPr>
          </a:p>
        </p:txBody>
      </p:sp>
      <p:sp>
        <p:nvSpPr>
          <p:cNvPr id="3" name="Rectangle 2"/>
          <p:cNvSpPr/>
          <p:nvPr/>
        </p:nvSpPr>
        <p:spPr>
          <a:xfrm>
            <a:off x="6392863" y="2424113"/>
            <a:ext cx="227012"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6618288" y="2424113"/>
            <a:ext cx="227012"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6845300" y="2424113"/>
            <a:ext cx="227013"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7070725" y="2424113"/>
            <a:ext cx="227013" cy="2159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7297738" y="2424113"/>
            <a:ext cx="227012" cy="2159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7524750" y="2424113"/>
            <a:ext cx="225425" cy="215900"/>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5" name="Rectangle 11"/>
          <p:cNvSpPr>
            <a:spLocks noChangeArrowheads="1"/>
          </p:cNvSpPr>
          <p:nvPr/>
        </p:nvSpPr>
        <p:spPr bwMode="auto">
          <a:xfrm>
            <a:off x="6159500" y="2173288"/>
            <a:ext cx="904875"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Left pixel</a:t>
            </a:r>
            <a:endParaRPr lang="en-US" altLang="zh-CN">
              <a:ea typeface="宋体" pitchFamily="2" charset="-122"/>
            </a:endParaRPr>
          </a:p>
        </p:txBody>
      </p:sp>
      <p:sp>
        <p:nvSpPr>
          <p:cNvPr id="28686" name="Rectangle 11"/>
          <p:cNvSpPr>
            <a:spLocks noChangeArrowheads="1"/>
          </p:cNvSpPr>
          <p:nvPr/>
        </p:nvSpPr>
        <p:spPr bwMode="auto">
          <a:xfrm>
            <a:off x="7064375" y="2173288"/>
            <a:ext cx="900113" cy="250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Right pixel</a:t>
            </a:r>
            <a:endParaRPr lang="en-US" altLang="zh-CN">
              <a:ea typeface="宋体" pitchFamily="2" charset="-122"/>
            </a:endParaRPr>
          </a:p>
        </p:txBody>
      </p:sp>
      <p:sp>
        <p:nvSpPr>
          <p:cNvPr id="6" name="Arc 5"/>
          <p:cNvSpPr/>
          <p:nvPr/>
        </p:nvSpPr>
        <p:spPr>
          <a:xfrm flipH="1" flipV="1">
            <a:off x="6392863" y="1931988"/>
            <a:ext cx="2371725" cy="142716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Freeform 6"/>
          <p:cNvSpPr/>
          <p:nvPr/>
        </p:nvSpPr>
        <p:spPr>
          <a:xfrm>
            <a:off x="6381750" y="2632075"/>
            <a:ext cx="771525" cy="2200275"/>
          </a:xfrm>
          <a:custGeom>
            <a:avLst/>
            <a:gdLst>
              <a:gd name="connsiteX0" fmla="*/ 771525 w 771525"/>
              <a:gd name="connsiteY0" fmla="*/ 0 h 2200275"/>
              <a:gd name="connsiteX1" fmla="*/ 638175 w 771525"/>
              <a:gd name="connsiteY1" fmla="*/ 647700 h 2200275"/>
              <a:gd name="connsiteX2" fmla="*/ 0 w 771525"/>
              <a:gd name="connsiteY2" fmla="*/ 2200275 h 2200275"/>
            </a:gdLst>
            <a:ahLst/>
            <a:cxnLst>
              <a:cxn ang="0">
                <a:pos x="connsiteX0" y="connsiteY0"/>
              </a:cxn>
              <a:cxn ang="0">
                <a:pos x="connsiteX1" y="connsiteY1"/>
              </a:cxn>
              <a:cxn ang="0">
                <a:pos x="connsiteX2" y="connsiteY2"/>
              </a:cxn>
            </a:cxnLst>
            <a:rect l="l" t="t" r="r" b="b"/>
            <a:pathLst>
              <a:path w="771525" h="2200275">
                <a:moveTo>
                  <a:pt x="771525" y="0"/>
                </a:moveTo>
                <a:lnTo>
                  <a:pt x="638175" y="647700"/>
                </a:lnTo>
                <a:lnTo>
                  <a:pt x="0" y="2200275"/>
                </a:lnTo>
              </a:path>
            </a:pathLst>
          </a:custGeom>
          <a:ln>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 name="Straight Connector 4"/>
          <p:cNvCxnSpPr/>
          <p:nvPr/>
        </p:nvCxnSpPr>
        <p:spPr>
          <a:xfrm>
            <a:off x="7070725" y="2100263"/>
            <a:ext cx="0" cy="7207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6210300" y="2632075"/>
            <a:ext cx="1209675" cy="2171700"/>
          </a:xfrm>
          <a:custGeom>
            <a:avLst/>
            <a:gdLst>
              <a:gd name="connsiteX0" fmla="*/ 1209675 w 1209675"/>
              <a:gd name="connsiteY0" fmla="*/ 0 h 2171700"/>
              <a:gd name="connsiteX1" fmla="*/ 819150 w 1209675"/>
              <a:gd name="connsiteY1" fmla="*/ 638175 h 2171700"/>
              <a:gd name="connsiteX2" fmla="*/ 0 w 1209675"/>
              <a:gd name="connsiteY2" fmla="*/ 2171700 h 2171700"/>
              <a:gd name="connsiteX3" fmla="*/ 0 w 1209675"/>
              <a:gd name="connsiteY3" fmla="*/ 2171700 h 2171700"/>
            </a:gdLst>
            <a:ahLst/>
            <a:cxnLst>
              <a:cxn ang="0">
                <a:pos x="connsiteX0" y="connsiteY0"/>
              </a:cxn>
              <a:cxn ang="0">
                <a:pos x="connsiteX1" y="connsiteY1"/>
              </a:cxn>
              <a:cxn ang="0">
                <a:pos x="connsiteX2" y="connsiteY2"/>
              </a:cxn>
              <a:cxn ang="0">
                <a:pos x="connsiteX3" y="connsiteY3"/>
              </a:cxn>
            </a:cxnLst>
            <a:rect l="l" t="t" r="r" b="b"/>
            <a:pathLst>
              <a:path w="1209675" h="2171700">
                <a:moveTo>
                  <a:pt x="1209675" y="0"/>
                </a:moveTo>
                <a:lnTo>
                  <a:pt x="819150" y="638175"/>
                </a:lnTo>
                <a:lnTo>
                  <a:pt x="0" y="2171700"/>
                </a:lnTo>
                <a:lnTo>
                  <a:pt x="0" y="2171700"/>
                </a:lnTo>
              </a:path>
            </a:pathLst>
          </a:custGeom>
          <a:ln>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6010275" y="2622550"/>
            <a:ext cx="1628775" cy="2143125"/>
          </a:xfrm>
          <a:custGeom>
            <a:avLst/>
            <a:gdLst>
              <a:gd name="connsiteX0" fmla="*/ 1628775 w 1628775"/>
              <a:gd name="connsiteY0" fmla="*/ 0 h 2143125"/>
              <a:gd name="connsiteX1" fmla="*/ 1009650 w 1628775"/>
              <a:gd name="connsiteY1" fmla="*/ 657225 h 2143125"/>
              <a:gd name="connsiteX2" fmla="*/ 0 w 1628775"/>
              <a:gd name="connsiteY2" fmla="*/ 2143125 h 2143125"/>
            </a:gdLst>
            <a:ahLst/>
            <a:cxnLst>
              <a:cxn ang="0">
                <a:pos x="connsiteX0" y="connsiteY0"/>
              </a:cxn>
              <a:cxn ang="0">
                <a:pos x="connsiteX1" y="connsiteY1"/>
              </a:cxn>
              <a:cxn ang="0">
                <a:pos x="connsiteX2" y="connsiteY2"/>
              </a:cxn>
            </a:cxnLst>
            <a:rect l="l" t="t" r="r" b="b"/>
            <a:pathLst>
              <a:path w="1628775" h="2143125">
                <a:moveTo>
                  <a:pt x="1628775" y="0"/>
                </a:moveTo>
                <a:lnTo>
                  <a:pt x="1009650" y="657225"/>
                </a:lnTo>
                <a:lnTo>
                  <a:pt x="0" y="2143125"/>
                </a:lnTo>
              </a:path>
            </a:pathLst>
          </a:custGeom>
          <a:ln>
            <a:solidFill>
              <a:srgbClr val="8E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8692" name="Group 13"/>
          <p:cNvGrpSpPr>
            <a:grpSpLocks/>
          </p:cNvGrpSpPr>
          <p:nvPr/>
        </p:nvGrpSpPr>
        <p:grpSpPr bwMode="auto">
          <a:xfrm>
            <a:off x="5691188" y="4889500"/>
            <a:ext cx="352425" cy="304800"/>
            <a:chOff x="5543550" y="4886325"/>
            <a:chExt cx="352425" cy="304800"/>
          </a:xfrm>
        </p:grpSpPr>
        <p:sp>
          <p:nvSpPr>
            <p:cNvPr id="10" name="Freeform 9"/>
            <p:cNvSpPr/>
            <p:nvPr/>
          </p:nvSpPr>
          <p:spPr>
            <a:xfrm>
              <a:off x="5610225" y="4886325"/>
              <a:ext cx="285750" cy="304800"/>
            </a:xfrm>
            <a:custGeom>
              <a:avLst/>
              <a:gdLst>
                <a:gd name="connsiteX0" fmla="*/ 0 w 285750"/>
                <a:gd name="connsiteY0" fmla="*/ 0 h 304800"/>
                <a:gd name="connsiteX1" fmla="*/ 9525 w 285750"/>
                <a:gd name="connsiteY1" fmla="*/ 304800 h 304800"/>
                <a:gd name="connsiteX2" fmla="*/ 285750 w 285750"/>
                <a:gd name="connsiteY2" fmla="*/ 161925 h 304800"/>
              </a:gdLst>
              <a:ahLst/>
              <a:cxnLst>
                <a:cxn ang="0">
                  <a:pos x="connsiteX0" y="connsiteY0"/>
                </a:cxn>
                <a:cxn ang="0">
                  <a:pos x="connsiteX1" y="connsiteY1"/>
                </a:cxn>
                <a:cxn ang="0">
                  <a:pos x="connsiteX2" y="connsiteY2"/>
                </a:cxn>
              </a:cxnLst>
              <a:rect l="l" t="t" r="r" b="b"/>
              <a:pathLst>
                <a:path w="285750" h="304800">
                  <a:moveTo>
                    <a:pt x="0" y="0"/>
                  </a:moveTo>
                  <a:lnTo>
                    <a:pt x="9525" y="304800"/>
                  </a:lnTo>
                  <a:lnTo>
                    <a:pt x="285750" y="1619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Oval 10"/>
            <p:cNvSpPr/>
            <p:nvPr/>
          </p:nvSpPr>
          <p:spPr>
            <a:xfrm>
              <a:off x="5624512" y="4959350"/>
              <a:ext cx="166688" cy="1444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reeform 11"/>
            <p:cNvSpPr/>
            <p:nvPr/>
          </p:nvSpPr>
          <p:spPr>
            <a:xfrm>
              <a:off x="5543550" y="4913313"/>
              <a:ext cx="76200" cy="149225"/>
            </a:xfrm>
            <a:custGeom>
              <a:avLst/>
              <a:gdLst>
                <a:gd name="connsiteX0" fmla="*/ 76200 w 76200"/>
                <a:gd name="connsiteY0" fmla="*/ 96475 h 148322"/>
                <a:gd name="connsiteX1" fmla="*/ 19050 w 76200"/>
                <a:gd name="connsiteY1" fmla="*/ 144100 h 148322"/>
                <a:gd name="connsiteX2" fmla="*/ 66675 w 76200"/>
                <a:gd name="connsiteY2" fmla="*/ 1225 h 148322"/>
                <a:gd name="connsiteX3" fmla="*/ 0 w 76200"/>
                <a:gd name="connsiteY3" fmla="*/ 86950 h 148322"/>
              </a:gdLst>
              <a:ahLst/>
              <a:cxnLst>
                <a:cxn ang="0">
                  <a:pos x="connsiteX0" y="connsiteY0"/>
                </a:cxn>
                <a:cxn ang="0">
                  <a:pos x="connsiteX1" y="connsiteY1"/>
                </a:cxn>
                <a:cxn ang="0">
                  <a:pos x="connsiteX2" y="connsiteY2"/>
                </a:cxn>
                <a:cxn ang="0">
                  <a:pos x="connsiteX3" y="connsiteY3"/>
                </a:cxn>
              </a:cxnLst>
              <a:rect l="l" t="t" r="r" b="b"/>
              <a:pathLst>
                <a:path w="76200" h="148322">
                  <a:moveTo>
                    <a:pt x="76200" y="96475"/>
                  </a:moveTo>
                  <a:cubicBezTo>
                    <a:pt x="48418" y="128225"/>
                    <a:pt x="20637" y="159975"/>
                    <a:pt x="19050" y="144100"/>
                  </a:cubicBezTo>
                  <a:cubicBezTo>
                    <a:pt x="17462" y="128225"/>
                    <a:pt x="69850" y="10750"/>
                    <a:pt x="66675" y="1225"/>
                  </a:cubicBezTo>
                  <a:cubicBezTo>
                    <a:pt x="63500" y="-8300"/>
                    <a:pt x="31750" y="39325"/>
                    <a:pt x="0" y="869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8693" name="Group 67"/>
          <p:cNvGrpSpPr>
            <a:grpSpLocks/>
          </p:cNvGrpSpPr>
          <p:nvPr/>
        </p:nvGrpSpPr>
        <p:grpSpPr bwMode="auto">
          <a:xfrm>
            <a:off x="6124575" y="4962525"/>
            <a:ext cx="352425" cy="304800"/>
            <a:chOff x="5543550" y="4886325"/>
            <a:chExt cx="352425" cy="304800"/>
          </a:xfrm>
        </p:grpSpPr>
        <p:sp>
          <p:nvSpPr>
            <p:cNvPr id="69" name="Freeform 68"/>
            <p:cNvSpPr/>
            <p:nvPr/>
          </p:nvSpPr>
          <p:spPr>
            <a:xfrm>
              <a:off x="5610225" y="4886325"/>
              <a:ext cx="285750" cy="304800"/>
            </a:xfrm>
            <a:custGeom>
              <a:avLst/>
              <a:gdLst>
                <a:gd name="connsiteX0" fmla="*/ 0 w 285750"/>
                <a:gd name="connsiteY0" fmla="*/ 0 h 304800"/>
                <a:gd name="connsiteX1" fmla="*/ 9525 w 285750"/>
                <a:gd name="connsiteY1" fmla="*/ 304800 h 304800"/>
                <a:gd name="connsiteX2" fmla="*/ 285750 w 285750"/>
                <a:gd name="connsiteY2" fmla="*/ 161925 h 304800"/>
              </a:gdLst>
              <a:ahLst/>
              <a:cxnLst>
                <a:cxn ang="0">
                  <a:pos x="connsiteX0" y="connsiteY0"/>
                </a:cxn>
                <a:cxn ang="0">
                  <a:pos x="connsiteX1" y="connsiteY1"/>
                </a:cxn>
                <a:cxn ang="0">
                  <a:pos x="connsiteX2" y="connsiteY2"/>
                </a:cxn>
              </a:cxnLst>
              <a:rect l="l" t="t" r="r" b="b"/>
              <a:pathLst>
                <a:path w="285750" h="304800">
                  <a:moveTo>
                    <a:pt x="0" y="0"/>
                  </a:moveTo>
                  <a:lnTo>
                    <a:pt x="9525" y="304800"/>
                  </a:lnTo>
                  <a:lnTo>
                    <a:pt x="285750" y="16192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0" name="Oval 69"/>
            <p:cNvSpPr/>
            <p:nvPr/>
          </p:nvSpPr>
          <p:spPr>
            <a:xfrm>
              <a:off x="5624513" y="4959350"/>
              <a:ext cx="166687" cy="14446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reeform 70"/>
            <p:cNvSpPr/>
            <p:nvPr/>
          </p:nvSpPr>
          <p:spPr>
            <a:xfrm>
              <a:off x="5543550" y="4913313"/>
              <a:ext cx="76200" cy="149225"/>
            </a:xfrm>
            <a:custGeom>
              <a:avLst/>
              <a:gdLst>
                <a:gd name="connsiteX0" fmla="*/ 76200 w 76200"/>
                <a:gd name="connsiteY0" fmla="*/ 96475 h 148322"/>
                <a:gd name="connsiteX1" fmla="*/ 19050 w 76200"/>
                <a:gd name="connsiteY1" fmla="*/ 144100 h 148322"/>
                <a:gd name="connsiteX2" fmla="*/ 66675 w 76200"/>
                <a:gd name="connsiteY2" fmla="*/ 1225 h 148322"/>
                <a:gd name="connsiteX3" fmla="*/ 0 w 76200"/>
                <a:gd name="connsiteY3" fmla="*/ 86950 h 148322"/>
              </a:gdLst>
              <a:ahLst/>
              <a:cxnLst>
                <a:cxn ang="0">
                  <a:pos x="connsiteX0" y="connsiteY0"/>
                </a:cxn>
                <a:cxn ang="0">
                  <a:pos x="connsiteX1" y="connsiteY1"/>
                </a:cxn>
                <a:cxn ang="0">
                  <a:pos x="connsiteX2" y="connsiteY2"/>
                </a:cxn>
                <a:cxn ang="0">
                  <a:pos x="connsiteX3" y="connsiteY3"/>
                </a:cxn>
              </a:cxnLst>
              <a:rect l="l" t="t" r="r" b="b"/>
              <a:pathLst>
                <a:path w="76200" h="148322">
                  <a:moveTo>
                    <a:pt x="76200" y="96475"/>
                  </a:moveTo>
                  <a:cubicBezTo>
                    <a:pt x="48418" y="128225"/>
                    <a:pt x="20637" y="159975"/>
                    <a:pt x="19050" y="144100"/>
                  </a:cubicBezTo>
                  <a:cubicBezTo>
                    <a:pt x="17462" y="128225"/>
                    <a:pt x="69850" y="10750"/>
                    <a:pt x="66675" y="1225"/>
                  </a:cubicBezTo>
                  <a:cubicBezTo>
                    <a:pt x="63500" y="-8300"/>
                    <a:pt x="31750" y="39325"/>
                    <a:pt x="0" y="8695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28694" name="Rectangle 91"/>
          <p:cNvSpPr>
            <a:spLocks noChangeArrowheads="1"/>
          </p:cNvSpPr>
          <p:nvPr/>
        </p:nvSpPr>
        <p:spPr bwMode="auto">
          <a:xfrm>
            <a:off x="4454525" y="5368925"/>
            <a:ext cx="4103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Slight difference in viewing positions capture same pixel components. Very poor resolution for large number of views. </a:t>
            </a:r>
          </a:p>
        </p:txBody>
      </p:sp>
      <p:sp>
        <p:nvSpPr>
          <p:cNvPr id="28695" name="Rectangle 11"/>
          <p:cNvSpPr>
            <a:spLocks noChangeArrowheads="1"/>
          </p:cNvSpPr>
          <p:nvPr/>
        </p:nvSpPr>
        <p:spPr bwMode="auto">
          <a:xfrm>
            <a:off x="5292725" y="2352675"/>
            <a:ext cx="1109663"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Rotated pixel arrangement</a:t>
            </a:r>
            <a:endParaRPr lang="en-US" altLang="zh-CN">
              <a:ea typeface="宋体" pitchFamily="2" charset="-122"/>
            </a:endParaRPr>
          </a:p>
        </p:txBody>
      </p:sp>
      <p:pic>
        <p:nvPicPr>
          <p:cNvPr id="28696"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2214563"/>
            <a:ext cx="1757362"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7"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38" y="1792288"/>
            <a:ext cx="7429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2560638" y="2460625"/>
            <a:ext cx="288925"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70000"/>
    </mc:Choice>
    <mc:Fallback xmlns="">
      <p:transition spd="slow" advClick="0" advTm="7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4"/>
          <p:cNvSpPr txBox="1">
            <a:spLocks noChangeArrowheads="1"/>
          </p:cNvSpPr>
          <p:nvPr/>
        </p:nvSpPr>
        <p:spPr bwMode="auto">
          <a:xfrm>
            <a:off x="1184275" y="331788"/>
            <a:ext cx="6786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a:p>
            <a:pPr algn="ctr" eaLnBrk="1" hangingPunct="1"/>
            <a:r>
              <a:rPr lang="en-US" sz="3200" b="1"/>
              <a:t>with Auto-stereoscopic monitor</a:t>
            </a:r>
          </a:p>
        </p:txBody>
      </p:sp>
      <p:grpSp>
        <p:nvGrpSpPr>
          <p:cNvPr id="29699" name="Group 31"/>
          <p:cNvGrpSpPr>
            <a:grpSpLocks/>
          </p:cNvGrpSpPr>
          <p:nvPr/>
        </p:nvGrpSpPr>
        <p:grpSpPr bwMode="auto">
          <a:xfrm>
            <a:off x="5254625" y="1358900"/>
            <a:ext cx="3240088" cy="3997325"/>
            <a:chOff x="5244437" y="1628800"/>
            <a:chExt cx="3240359" cy="3996444"/>
          </a:xfrm>
        </p:grpSpPr>
        <p:grpSp>
          <p:nvGrpSpPr>
            <p:cNvPr id="4" name="Group 3"/>
            <p:cNvGrpSpPr/>
            <p:nvPr/>
          </p:nvGrpSpPr>
          <p:grpSpPr>
            <a:xfrm>
              <a:off x="5253726" y="2060848"/>
              <a:ext cx="3178233" cy="409550"/>
              <a:chOff x="2770632" y="2083346"/>
              <a:chExt cx="2779931" cy="409550"/>
            </a:xfrm>
            <a:solidFill>
              <a:srgbClr val="FF0000"/>
            </a:solidFill>
          </p:grpSpPr>
          <p:sp>
            <p:nvSpPr>
              <p:cNvPr id="63" name="Rectangle 62"/>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64" name="Rectangle 63"/>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65" name="Rectangle 64"/>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66" name="Rectangle 65"/>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67" name="Rectangle 66"/>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68" name="Rectangle 67"/>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69" name="Rectangle 68"/>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5" name="Group 4"/>
            <p:cNvGrpSpPr/>
            <p:nvPr/>
          </p:nvGrpSpPr>
          <p:grpSpPr>
            <a:xfrm>
              <a:off x="5253726" y="2470398"/>
              <a:ext cx="3178233" cy="409550"/>
              <a:chOff x="2770632" y="2083346"/>
              <a:chExt cx="2779931" cy="409550"/>
            </a:xfrm>
            <a:solidFill>
              <a:srgbClr val="008000"/>
            </a:solidFill>
          </p:grpSpPr>
          <p:sp>
            <p:nvSpPr>
              <p:cNvPr id="56" name="Rectangle 55"/>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57" name="Rectangle 56"/>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58" name="Rectangle 57"/>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59" name="Rectangle 58"/>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60" name="Rectangle 59"/>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61" name="Rectangle 60"/>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62" name="Rectangle 61"/>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6" name="Group 5"/>
            <p:cNvGrpSpPr/>
            <p:nvPr/>
          </p:nvGrpSpPr>
          <p:grpSpPr>
            <a:xfrm>
              <a:off x="5253726" y="2866442"/>
              <a:ext cx="3178233" cy="409550"/>
              <a:chOff x="2770632" y="2083346"/>
              <a:chExt cx="2779931" cy="409550"/>
            </a:xfrm>
            <a:solidFill>
              <a:srgbClr val="0000FF"/>
            </a:solidFill>
          </p:grpSpPr>
          <p:sp>
            <p:nvSpPr>
              <p:cNvPr id="49" name="Rectangle 48"/>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50" name="Rectangle 49"/>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51" name="Rectangle 50"/>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52" name="Rectangle 51"/>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53" name="Rectangle 52"/>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54" name="Rectangle 53"/>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55" name="Rectangle 54"/>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7" name="Group 6"/>
            <p:cNvGrpSpPr/>
            <p:nvPr/>
          </p:nvGrpSpPr>
          <p:grpSpPr>
            <a:xfrm>
              <a:off x="5253726" y="3262486"/>
              <a:ext cx="3178233" cy="409550"/>
              <a:chOff x="2770632" y="2083346"/>
              <a:chExt cx="2779931" cy="409550"/>
            </a:xfrm>
            <a:solidFill>
              <a:srgbClr val="FF0000"/>
            </a:solidFill>
          </p:grpSpPr>
          <p:sp>
            <p:nvSpPr>
              <p:cNvPr id="42" name="Rectangle 41"/>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43" name="Rectangle 42"/>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44" name="Rectangle 43"/>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45" name="Rectangle 44"/>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46" name="Rectangle 45"/>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47" name="Rectangle 46"/>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48" name="Rectangle 47"/>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8" name="Group 7"/>
            <p:cNvGrpSpPr/>
            <p:nvPr/>
          </p:nvGrpSpPr>
          <p:grpSpPr>
            <a:xfrm>
              <a:off x="5253726" y="3672036"/>
              <a:ext cx="3178233" cy="409550"/>
              <a:chOff x="2770632" y="2083346"/>
              <a:chExt cx="2779931" cy="409550"/>
            </a:xfrm>
            <a:solidFill>
              <a:srgbClr val="008000"/>
            </a:solidFill>
          </p:grpSpPr>
          <p:sp>
            <p:nvSpPr>
              <p:cNvPr id="35" name="Rectangle 34"/>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36" name="Rectangle 35"/>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37" name="Rectangle 36"/>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38" name="Rectangle 37"/>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39" name="Rectangle 38"/>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40" name="Rectangle 39"/>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41" name="Rectangle 40"/>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9" name="Group 8"/>
            <p:cNvGrpSpPr/>
            <p:nvPr/>
          </p:nvGrpSpPr>
          <p:grpSpPr>
            <a:xfrm>
              <a:off x="5253726" y="4068080"/>
              <a:ext cx="3178233" cy="409550"/>
              <a:chOff x="2770632" y="2083346"/>
              <a:chExt cx="2779931" cy="409550"/>
            </a:xfrm>
            <a:solidFill>
              <a:srgbClr val="0000FF"/>
            </a:solidFill>
          </p:grpSpPr>
          <p:sp>
            <p:nvSpPr>
              <p:cNvPr id="28" name="Rectangle 27"/>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9" name="Rectangle 28"/>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30" name="Rectangle 29"/>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31" name="Rectangle 30"/>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32" name="Rectangle 31"/>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33" name="Rectangle 32"/>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34" name="Rectangle 33"/>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10" name="Group 9"/>
            <p:cNvGrpSpPr/>
            <p:nvPr/>
          </p:nvGrpSpPr>
          <p:grpSpPr>
            <a:xfrm>
              <a:off x="5244437" y="4460193"/>
              <a:ext cx="3178233" cy="409550"/>
              <a:chOff x="2770632" y="2083346"/>
              <a:chExt cx="2779931" cy="409550"/>
            </a:xfrm>
            <a:solidFill>
              <a:srgbClr val="FF0000"/>
            </a:solidFill>
          </p:grpSpPr>
          <p:sp>
            <p:nvSpPr>
              <p:cNvPr id="21" name="Rectangle 20"/>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22" name="Rectangle 21"/>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23" name="Rectangle 22"/>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24" name="Rectangle 23"/>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25" name="Rectangle 24"/>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26" name="Rectangle 25"/>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27" name="Rectangle 26"/>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grpSp>
          <p:nvGrpSpPr>
            <p:cNvPr id="11" name="Group 10"/>
            <p:cNvGrpSpPr/>
            <p:nvPr/>
          </p:nvGrpSpPr>
          <p:grpSpPr>
            <a:xfrm>
              <a:off x="5244437" y="4869743"/>
              <a:ext cx="3178233" cy="409550"/>
              <a:chOff x="2770632" y="2083346"/>
              <a:chExt cx="2779931" cy="409550"/>
            </a:xfrm>
            <a:solidFill>
              <a:srgbClr val="008000"/>
            </a:solidFill>
          </p:grpSpPr>
          <p:sp>
            <p:nvSpPr>
              <p:cNvPr id="14" name="Rectangle 13"/>
              <p:cNvSpPr/>
              <p:nvPr/>
            </p:nvSpPr>
            <p:spPr>
              <a:xfrm>
                <a:off x="3962031"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15" name="Rectangle 14"/>
              <p:cNvSpPr/>
              <p:nvPr/>
            </p:nvSpPr>
            <p:spPr>
              <a:xfrm>
                <a:off x="4359164"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a:t>
                </a:r>
              </a:p>
            </p:txBody>
          </p:sp>
          <p:sp>
            <p:nvSpPr>
              <p:cNvPr id="16" name="Rectangle 15"/>
              <p:cNvSpPr/>
              <p:nvPr/>
            </p:nvSpPr>
            <p:spPr>
              <a:xfrm>
                <a:off x="4756297"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6</a:t>
                </a:r>
              </a:p>
            </p:txBody>
          </p:sp>
          <p:sp>
            <p:nvSpPr>
              <p:cNvPr id="17" name="Rectangle 16"/>
              <p:cNvSpPr/>
              <p:nvPr/>
            </p:nvSpPr>
            <p:spPr>
              <a:xfrm>
                <a:off x="5153430"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a:t>
                </a:r>
              </a:p>
            </p:txBody>
          </p:sp>
          <p:sp>
            <p:nvSpPr>
              <p:cNvPr id="18" name="Rectangle 17"/>
              <p:cNvSpPr/>
              <p:nvPr/>
            </p:nvSpPr>
            <p:spPr>
              <a:xfrm>
                <a:off x="2770632"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19" name="Rectangle 18"/>
              <p:cNvSpPr/>
              <p:nvPr/>
            </p:nvSpPr>
            <p:spPr>
              <a:xfrm>
                <a:off x="3167765"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20" name="Rectangle 19"/>
              <p:cNvSpPr/>
              <p:nvPr/>
            </p:nvSpPr>
            <p:spPr>
              <a:xfrm>
                <a:off x="3564898" y="2083346"/>
                <a:ext cx="397133" cy="409550"/>
              </a:xfrm>
              <a:prstGeom prst="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grpSp>
        <p:sp>
          <p:nvSpPr>
            <p:cNvPr id="12" name="Can 11"/>
            <p:cNvSpPr/>
            <p:nvPr/>
          </p:nvSpPr>
          <p:spPr>
            <a:xfrm>
              <a:off x="5253726" y="1628800"/>
              <a:ext cx="3178233" cy="3996444"/>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253963" y="1628800"/>
              <a:ext cx="3230833" cy="431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0" name="Group 30"/>
          <p:cNvGrpSpPr>
            <a:grpSpLocks/>
          </p:cNvGrpSpPr>
          <p:nvPr/>
        </p:nvGrpSpPr>
        <p:grpSpPr bwMode="auto">
          <a:xfrm>
            <a:off x="414338" y="1731010"/>
            <a:ext cx="825500" cy="3563938"/>
            <a:chOff x="359532" y="2060848"/>
            <a:chExt cx="825118" cy="3564396"/>
          </a:xfrm>
        </p:grpSpPr>
        <p:sp>
          <p:nvSpPr>
            <p:cNvPr id="71" name="Can 70"/>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359532" y="2060848"/>
              <a:ext cx="825118" cy="7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1" name="Group 200"/>
          <p:cNvGrpSpPr>
            <a:grpSpLocks/>
          </p:cNvGrpSpPr>
          <p:nvPr/>
        </p:nvGrpSpPr>
        <p:grpSpPr bwMode="auto">
          <a:xfrm>
            <a:off x="890588" y="1731010"/>
            <a:ext cx="825500" cy="3563938"/>
            <a:chOff x="359532" y="2060848"/>
            <a:chExt cx="825118" cy="3564396"/>
          </a:xfrm>
        </p:grpSpPr>
        <p:sp>
          <p:nvSpPr>
            <p:cNvPr id="74" name="Can 73"/>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359532" y="2060848"/>
              <a:ext cx="825118" cy="7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2" name="Group 203"/>
          <p:cNvGrpSpPr>
            <a:grpSpLocks/>
          </p:cNvGrpSpPr>
          <p:nvPr/>
        </p:nvGrpSpPr>
        <p:grpSpPr bwMode="auto">
          <a:xfrm>
            <a:off x="1387475" y="1731010"/>
            <a:ext cx="823913" cy="3563938"/>
            <a:chOff x="359532" y="2060848"/>
            <a:chExt cx="825118" cy="3564396"/>
          </a:xfrm>
        </p:grpSpPr>
        <p:sp>
          <p:nvSpPr>
            <p:cNvPr id="77" name="Can 76"/>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359532" y="2060848"/>
              <a:ext cx="825118" cy="7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3" name="Group 206"/>
          <p:cNvGrpSpPr>
            <a:grpSpLocks/>
          </p:cNvGrpSpPr>
          <p:nvPr/>
        </p:nvGrpSpPr>
        <p:grpSpPr bwMode="auto">
          <a:xfrm>
            <a:off x="1863725" y="1731010"/>
            <a:ext cx="825500" cy="3563938"/>
            <a:chOff x="359532" y="2060848"/>
            <a:chExt cx="825118" cy="3564396"/>
          </a:xfrm>
        </p:grpSpPr>
        <p:sp>
          <p:nvSpPr>
            <p:cNvPr id="80" name="Can 79"/>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359532" y="2060848"/>
              <a:ext cx="825118" cy="71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4" name="Group 209"/>
          <p:cNvGrpSpPr>
            <a:grpSpLocks/>
          </p:cNvGrpSpPr>
          <p:nvPr/>
        </p:nvGrpSpPr>
        <p:grpSpPr bwMode="auto">
          <a:xfrm>
            <a:off x="2359025" y="1723073"/>
            <a:ext cx="825500" cy="3563937"/>
            <a:chOff x="359532" y="2060848"/>
            <a:chExt cx="825118" cy="3564396"/>
          </a:xfrm>
        </p:grpSpPr>
        <p:sp>
          <p:nvSpPr>
            <p:cNvPr id="83" name="Can 82"/>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359532" y="2060848"/>
              <a:ext cx="825118" cy="71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5" name="Group 212"/>
          <p:cNvGrpSpPr>
            <a:grpSpLocks/>
          </p:cNvGrpSpPr>
          <p:nvPr/>
        </p:nvGrpSpPr>
        <p:grpSpPr bwMode="auto">
          <a:xfrm>
            <a:off x="2835275" y="1723073"/>
            <a:ext cx="825500" cy="3563937"/>
            <a:chOff x="359532" y="2060848"/>
            <a:chExt cx="825118" cy="3564396"/>
          </a:xfrm>
        </p:grpSpPr>
        <p:sp>
          <p:nvSpPr>
            <p:cNvPr id="86" name="Can 85"/>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359532" y="2060848"/>
              <a:ext cx="825118" cy="71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6" name="Group 215"/>
          <p:cNvGrpSpPr>
            <a:grpSpLocks/>
          </p:cNvGrpSpPr>
          <p:nvPr/>
        </p:nvGrpSpPr>
        <p:grpSpPr bwMode="auto">
          <a:xfrm>
            <a:off x="3330575" y="1723073"/>
            <a:ext cx="825500" cy="3563937"/>
            <a:chOff x="359532" y="2060848"/>
            <a:chExt cx="825118" cy="3564396"/>
          </a:xfrm>
        </p:grpSpPr>
        <p:sp>
          <p:nvSpPr>
            <p:cNvPr id="89" name="Can 88"/>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359532" y="2060848"/>
              <a:ext cx="825118" cy="71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707" name="Group 218"/>
          <p:cNvGrpSpPr>
            <a:grpSpLocks/>
          </p:cNvGrpSpPr>
          <p:nvPr/>
        </p:nvGrpSpPr>
        <p:grpSpPr bwMode="auto">
          <a:xfrm>
            <a:off x="3808413" y="1723073"/>
            <a:ext cx="823912" cy="3563937"/>
            <a:chOff x="359532" y="2060848"/>
            <a:chExt cx="825118" cy="3564396"/>
          </a:xfrm>
        </p:grpSpPr>
        <p:sp>
          <p:nvSpPr>
            <p:cNvPr id="92" name="Can 91"/>
            <p:cNvSpPr/>
            <p:nvPr/>
          </p:nvSpPr>
          <p:spPr>
            <a:xfrm>
              <a:off x="431541" y="2060848"/>
              <a:ext cx="504056" cy="3564396"/>
            </a:xfrm>
            <a:prstGeom prst="can">
              <a:avLst/>
            </a:prstGeom>
            <a:solidFill>
              <a:srgbClr val="C0C0C0">
                <a:alpha val="61176"/>
              </a:srgbClr>
            </a:soli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p:cNvSpPr/>
            <p:nvPr/>
          </p:nvSpPr>
          <p:spPr>
            <a:xfrm>
              <a:off x="359532" y="2060848"/>
              <a:ext cx="825118" cy="71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708" name="TextBox 32"/>
          <p:cNvSpPr txBox="1">
            <a:spLocks noChangeArrowheads="1"/>
          </p:cNvSpPr>
          <p:nvPr/>
        </p:nvSpPr>
        <p:spPr bwMode="auto">
          <a:xfrm>
            <a:off x="1308100" y="5648960"/>
            <a:ext cx="226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Lenticular lens array</a:t>
            </a:r>
          </a:p>
        </p:txBody>
      </p:sp>
      <p:sp>
        <p:nvSpPr>
          <p:cNvPr id="29709" name="TextBox 223"/>
          <p:cNvSpPr txBox="1">
            <a:spLocks noChangeArrowheads="1"/>
          </p:cNvSpPr>
          <p:nvPr/>
        </p:nvSpPr>
        <p:spPr bwMode="auto">
          <a:xfrm>
            <a:off x="5013325" y="5648960"/>
            <a:ext cx="3711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Magnified view of one lens column</a:t>
            </a:r>
          </a:p>
        </p:txBody>
      </p:sp>
      <p:sp>
        <p:nvSpPr>
          <p:cNvPr id="29710" name="TextBox 223"/>
          <p:cNvSpPr txBox="1">
            <a:spLocks noChangeArrowheads="1"/>
          </p:cNvSpPr>
          <p:nvPr/>
        </p:nvSpPr>
        <p:spPr bwMode="auto">
          <a:xfrm>
            <a:off x="2981325" y="6397625"/>
            <a:ext cx="330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Very poor horizontal resolution</a:t>
            </a:r>
          </a:p>
        </p:txBody>
      </p:sp>
    </p:spTree>
  </p:cSld>
  <p:clrMapOvr>
    <a:masterClrMapping/>
  </p:clrMapOvr>
  <mc:AlternateContent xmlns:mc="http://schemas.openxmlformats.org/markup-compatibility/2006" xmlns:p14="http://schemas.microsoft.com/office/powerpoint/2010/main">
    <mc:Choice Requires="p14">
      <p:transition spd="slow" p14:dur="2000" advClick="0" advTm="145000"/>
    </mc:Choice>
    <mc:Fallback xmlns="">
      <p:transition spd="slow" advClick="0" advTm="14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4"/>
          <p:cNvSpPr txBox="1">
            <a:spLocks noChangeArrowheads="1"/>
          </p:cNvSpPr>
          <p:nvPr/>
        </p:nvSpPr>
        <p:spPr bwMode="auto">
          <a:xfrm>
            <a:off x="1184275" y="331788"/>
            <a:ext cx="6786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a:p>
            <a:pPr algn="ctr" eaLnBrk="1" hangingPunct="1"/>
            <a:r>
              <a:rPr lang="en-US" sz="3200" b="1"/>
              <a:t>with Auto-stereoscopic monitor</a:t>
            </a:r>
          </a:p>
        </p:txBody>
      </p:sp>
      <p:sp>
        <p:nvSpPr>
          <p:cNvPr id="30723"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724" name="TextBox 223"/>
          <p:cNvSpPr txBox="1">
            <a:spLocks noChangeArrowheads="1"/>
          </p:cNvSpPr>
          <p:nvPr/>
        </p:nvSpPr>
        <p:spPr bwMode="auto">
          <a:xfrm>
            <a:off x="2030413" y="6037263"/>
            <a:ext cx="5340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Rotating the lenticular lens array by certain degree</a:t>
            </a:r>
          </a:p>
        </p:txBody>
      </p:sp>
      <p:pic>
        <p:nvPicPr>
          <p:cNvPr id="30725"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2201863"/>
            <a:ext cx="7656513"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0" name="Can 199"/>
          <p:cNvSpPr/>
          <p:nvPr/>
        </p:nvSpPr>
        <p:spPr bwMode="auto">
          <a:xfrm rot="20845837">
            <a:off x="565248" y="2272002"/>
            <a:ext cx="504289" cy="4013203"/>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2" name="Can 201"/>
          <p:cNvSpPr/>
          <p:nvPr/>
        </p:nvSpPr>
        <p:spPr bwMode="auto">
          <a:xfrm rot="20845837">
            <a:off x="1030084" y="2168360"/>
            <a:ext cx="504289" cy="4013203"/>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679" name="Group 203"/>
          <p:cNvGrpSpPr>
            <a:grpSpLocks/>
          </p:cNvGrpSpPr>
          <p:nvPr/>
        </p:nvGrpSpPr>
        <p:grpSpPr bwMode="auto">
          <a:xfrm rot="20845837">
            <a:off x="1440916" y="2041126"/>
            <a:ext cx="823913" cy="4013203"/>
            <a:chOff x="359532" y="2060848"/>
            <a:chExt cx="825118" cy="3564396"/>
          </a:xfrm>
          <a:gradFill>
            <a:gsLst>
              <a:gs pos="0">
                <a:schemeClr val="bg1">
                  <a:alpha val="38000"/>
                </a:schemeClr>
              </a:gs>
              <a:gs pos="100000">
                <a:schemeClr val="tx1">
                  <a:alpha val="16000"/>
                </a:schemeClr>
              </a:gs>
            </a:gsLst>
            <a:path path="circle">
              <a:fillToRect l="50000" t="50000" r="50000" b="50000"/>
            </a:path>
          </a:gradFill>
        </p:grpSpPr>
        <p:sp>
          <p:nvSpPr>
            <p:cNvPr id="205" name="Can 204"/>
            <p:cNvSpPr/>
            <p:nvPr/>
          </p:nvSpPr>
          <p:spPr>
            <a:xfrm>
              <a:off x="431541" y="2060848"/>
              <a:ext cx="504056" cy="3564396"/>
            </a:xfrm>
            <a:prstGeom prst="can">
              <a:avLst/>
            </a:prstGeom>
            <a:grp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 name="Rectangle 205"/>
            <p:cNvSpPr/>
            <p:nvPr/>
          </p:nvSpPr>
          <p:spPr>
            <a:xfrm>
              <a:off x="359532" y="2060848"/>
              <a:ext cx="825118" cy="71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8" name="Can 207"/>
          <p:cNvSpPr/>
          <p:nvPr/>
        </p:nvSpPr>
        <p:spPr bwMode="auto">
          <a:xfrm rot="20845837">
            <a:off x="1979898" y="1956584"/>
            <a:ext cx="504289" cy="4013203"/>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Can 210"/>
          <p:cNvSpPr/>
          <p:nvPr/>
        </p:nvSpPr>
        <p:spPr bwMode="auto">
          <a:xfrm rot="20845837">
            <a:off x="2461382" y="1840072"/>
            <a:ext cx="504289" cy="4013202"/>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Can 213"/>
          <p:cNvSpPr/>
          <p:nvPr/>
        </p:nvSpPr>
        <p:spPr bwMode="auto">
          <a:xfrm rot="20845837">
            <a:off x="2926218" y="1736430"/>
            <a:ext cx="504289" cy="4013202"/>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 name="Can 216"/>
          <p:cNvSpPr/>
          <p:nvPr/>
        </p:nvSpPr>
        <p:spPr bwMode="auto">
          <a:xfrm rot="20845837">
            <a:off x="3409647" y="1628642"/>
            <a:ext cx="504289" cy="4013202"/>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Can 219"/>
          <p:cNvSpPr/>
          <p:nvPr/>
        </p:nvSpPr>
        <p:spPr bwMode="auto">
          <a:xfrm rot="20845837">
            <a:off x="3875909" y="1524790"/>
            <a:ext cx="503319" cy="4013202"/>
          </a:xfrm>
          <a:prstGeom prst="can">
            <a:avLst/>
          </a:prstGeom>
          <a:gradFill>
            <a:gsLst>
              <a:gs pos="0">
                <a:schemeClr val="bg1">
                  <a:alpha val="38000"/>
                </a:schemeClr>
              </a:gs>
              <a:gs pos="100000">
                <a:schemeClr val="tx1">
                  <a:alpha val="16000"/>
                </a:schemeClr>
              </a:gs>
            </a:gsLst>
            <a:path path="circle">
              <a:fillToRect l="50000" t="50000" r="50000" b="50000"/>
            </a:path>
          </a:gradFill>
          <a:effectLst>
            <a:glow rad="63500">
              <a:schemeClr val="accent6">
                <a:satMod val="175000"/>
                <a:alpha val="40000"/>
              </a:schemeClr>
            </a:glow>
            <a:softEdge rad="88900"/>
          </a:effectLst>
          <a:scene3d>
            <a:camera prst="orthographicFront"/>
            <a:lightRig rig="flood"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74700" y="2663825"/>
            <a:ext cx="1562100" cy="106363"/>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p:cNvSpPr/>
          <p:nvPr/>
        </p:nvSpPr>
        <p:spPr>
          <a:xfrm>
            <a:off x="1535113" y="6564313"/>
            <a:ext cx="1562100" cy="104775"/>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 name="Straight Connector 7"/>
          <p:cNvCxnSpPr>
            <a:stCxn id="2" idx="0"/>
            <a:endCxn id="6" idx="0"/>
          </p:cNvCxnSpPr>
          <p:nvPr/>
        </p:nvCxnSpPr>
        <p:spPr>
          <a:xfrm>
            <a:off x="774700" y="2768600"/>
            <a:ext cx="760413" cy="3900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6" idx="2"/>
          </p:cNvCxnSpPr>
          <p:nvPr/>
        </p:nvCxnSpPr>
        <p:spPr>
          <a:xfrm>
            <a:off x="1543050" y="2768600"/>
            <a:ext cx="763588" cy="39004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 idx="4"/>
          </p:cNvCxnSpPr>
          <p:nvPr/>
        </p:nvCxnSpPr>
        <p:spPr>
          <a:xfrm>
            <a:off x="2336800" y="2770188"/>
            <a:ext cx="760413" cy="3889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1017588" y="3143250"/>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28" name="Rounded Rectangle 27"/>
          <p:cNvSpPr/>
          <p:nvPr/>
        </p:nvSpPr>
        <p:spPr>
          <a:xfrm>
            <a:off x="1281113" y="4468813"/>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29" name="Rounded Rectangle 28"/>
          <p:cNvSpPr/>
          <p:nvPr/>
        </p:nvSpPr>
        <p:spPr>
          <a:xfrm>
            <a:off x="1281113" y="3146425"/>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30" name="Rounded Rectangle 29"/>
          <p:cNvSpPr/>
          <p:nvPr/>
        </p:nvSpPr>
        <p:spPr>
          <a:xfrm>
            <a:off x="1543050" y="3143250"/>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31" name="Rounded Rectangle 30"/>
          <p:cNvSpPr/>
          <p:nvPr/>
        </p:nvSpPr>
        <p:spPr>
          <a:xfrm>
            <a:off x="1792288" y="3140075"/>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32" name="Rounded Rectangle 31"/>
          <p:cNvSpPr/>
          <p:nvPr/>
        </p:nvSpPr>
        <p:spPr>
          <a:xfrm>
            <a:off x="2055813" y="3143250"/>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33" name="Rounded Rectangle 32"/>
          <p:cNvSpPr/>
          <p:nvPr/>
        </p:nvSpPr>
        <p:spPr>
          <a:xfrm>
            <a:off x="2317750" y="3140075"/>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34" name="Rounded Rectangle 33"/>
          <p:cNvSpPr/>
          <p:nvPr/>
        </p:nvSpPr>
        <p:spPr>
          <a:xfrm>
            <a:off x="2578100" y="3140075"/>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35" name="Rounded Rectangle 34"/>
          <p:cNvSpPr/>
          <p:nvPr/>
        </p:nvSpPr>
        <p:spPr>
          <a:xfrm>
            <a:off x="2841625" y="3143250"/>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36" name="Rounded Rectangle 35"/>
          <p:cNvSpPr/>
          <p:nvPr/>
        </p:nvSpPr>
        <p:spPr>
          <a:xfrm>
            <a:off x="776288" y="3146425"/>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37" name="Rounded Rectangle 36"/>
          <p:cNvSpPr/>
          <p:nvPr/>
        </p:nvSpPr>
        <p:spPr>
          <a:xfrm>
            <a:off x="1030288" y="3810000"/>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38" name="Rounded Rectangle 37"/>
          <p:cNvSpPr/>
          <p:nvPr/>
        </p:nvSpPr>
        <p:spPr>
          <a:xfrm>
            <a:off x="1282700" y="3813175"/>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39" name="Rounded Rectangle 38"/>
          <p:cNvSpPr/>
          <p:nvPr/>
        </p:nvSpPr>
        <p:spPr>
          <a:xfrm>
            <a:off x="1544638" y="3810000"/>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40" name="Rounded Rectangle 39"/>
          <p:cNvSpPr/>
          <p:nvPr/>
        </p:nvSpPr>
        <p:spPr>
          <a:xfrm>
            <a:off x="1793875" y="3806825"/>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41" name="Rounded Rectangle 40"/>
          <p:cNvSpPr/>
          <p:nvPr/>
        </p:nvSpPr>
        <p:spPr>
          <a:xfrm>
            <a:off x="2057400" y="3810000"/>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42" name="Rounded Rectangle 41"/>
          <p:cNvSpPr/>
          <p:nvPr/>
        </p:nvSpPr>
        <p:spPr>
          <a:xfrm>
            <a:off x="2319338" y="3806825"/>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43" name="Rounded Rectangle 42"/>
          <p:cNvSpPr/>
          <p:nvPr/>
        </p:nvSpPr>
        <p:spPr>
          <a:xfrm>
            <a:off x="2579688" y="3806825"/>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44" name="Rounded Rectangle 43"/>
          <p:cNvSpPr/>
          <p:nvPr/>
        </p:nvSpPr>
        <p:spPr>
          <a:xfrm>
            <a:off x="2843213" y="3810000"/>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45" name="Rounded Rectangle 44"/>
          <p:cNvSpPr/>
          <p:nvPr/>
        </p:nvSpPr>
        <p:spPr>
          <a:xfrm>
            <a:off x="777875" y="3813175"/>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46" name="Rounded Rectangle 45"/>
          <p:cNvSpPr/>
          <p:nvPr/>
        </p:nvSpPr>
        <p:spPr>
          <a:xfrm>
            <a:off x="1025525" y="4467225"/>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47" name="Rounded Rectangle 46"/>
          <p:cNvSpPr/>
          <p:nvPr/>
        </p:nvSpPr>
        <p:spPr>
          <a:xfrm>
            <a:off x="1277938" y="4470400"/>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48" name="Rounded Rectangle 47"/>
          <p:cNvSpPr/>
          <p:nvPr/>
        </p:nvSpPr>
        <p:spPr>
          <a:xfrm>
            <a:off x="1539875" y="4467225"/>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49" name="Rounded Rectangle 48"/>
          <p:cNvSpPr/>
          <p:nvPr/>
        </p:nvSpPr>
        <p:spPr>
          <a:xfrm>
            <a:off x="1789113" y="4464050"/>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50" name="Rounded Rectangle 49"/>
          <p:cNvSpPr/>
          <p:nvPr/>
        </p:nvSpPr>
        <p:spPr>
          <a:xfrm>
            <a:off x="2052638" y="4467225"/>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51" name="Rounded Rectangle 50"/>
          <p:cNvSpPr/>
          <p:nvPr/>
        </p:nvSpPr>
        <p:spPr>
          <a:xfrm>
            <a:off x="2314575" y="4464050"/>
            <a:ext cx="109538"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52" name="Rounded Rectangle 51"/>
          <p:cNvSpPr/>
          <p:nvPr/>
        </p:nvSpPr>
        <p:spPr>
          <a:xfrm>
            <a:off x="2576513" y="4464050"/>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53" name="Rounded Rectangle 52"/>
          <p:cNvSpPr/>
          <p:nvPr/>
        </p:nvSpPr>
        <p:spPr>
          <a:xfrm>
            <a:off x="2838450" y="4467225"/>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54" name="Rounded Rectangle 53"/>
          <p:cNvSpPr/>
          <p:nvPr/>
        </p:nvSpPr>
        <p:spPr>
          <a:xfrm>
            <a:off x="773113" y="4470400"/>
            <a:ext cx="111125"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55" name="Rounded Rectangle 54"/>
          <p:cNvSpPr/>
          <p:nvPr/>
        </p:nvSpPr>
        <p:spPr>
          <a:xfrm>
            <a:off x="1030288" y="5113338"/>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56" name="Rounded Rectangle 55"/>
          <p:cNvSpPr/>
          <p:nvPr/>
        </p:nvSpPr>
        <p:spPr>
          <a:xfrm>
            <a:off x="1282700" y="5116513"/>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57" name="Rounded Rectangle 56"/>
          <p:cNvSpPr/>
          <p:nvPr/>
        </p:nvSpPr>
        <p:spPr>
          <a:xfrm>
            <a:off x="1544638" y="5113338"/>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58" name="Rounded Rectangle 57"/>
          <p:cNvSpPr/>
          <p:nvPr/>
        </p:nvSpPr>
        <p:spPr>
          <a:xfrm>
            <a:off x="1793875" y="5110163"/>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59" name="Rounded Rectangle 58"/>
          <p:cNvSpPr/>
          <p:nvPr/>
        </p:nvSpPr>
        <p:spPr>
          <a:xfrm>
            <a:off x="2057400" y="5113338"/>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60" name="Rounded Rectangle 59"/>
          <p:cNvSpPr/>
          <p:nvPr/>
        </p:nvSpPr>
        <p:spPr>
          <a:xfrm>
            <a:off x="2319338" y="5110163"/>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61" name="Rounded Rectangle 60"/>
          <p:cNvSpPr/>
          <p:nvPr/>
        </p:nvSpPr>
        <p:spPr>
          <a:xfrm>
            <a:off x="2579688" y="5110163"/>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62" name="Rounded Rectangle 61"/>
          <p:cNvSpPr/>
          <p:nvPr/>
        </p:nvSpPr>
        <p:spPr>
          <a:xfrm>
            <a:off x="2843213" y="5113338"/>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63" name="Rounded Rectangle 62"/>
          <p:cNvSpPr/>
          <p:nvPr/>
        </p:nvSpPr>
        <p:spPr>
          <a:xfrm>
            <a:off x="777875" y="5116513"/>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64" name="Rounded Rectangle 63"/>
          <p:cNvSpPr/>
          <p:nvPr/>
        </p:nvSpPr>
        <p:spPr>
          <a:xfrm>
            <a:off x="1030288" y="5735638"/>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65" name="Rounded Rectangle 64"/>
          <p:cNvSpPr/>
          <p:nvPr/>
        </p:nvSpPr>
        <p:spPr>
          <a:xfrm>
            <a:off x="1282700" y="5738813"/>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66" name="Rounded Rectangle 65"/>
          <p:cNvSpPr/>
          <p:nvPr/>
        </p:nvSpPr>
        <p:spPr>
          <a:xfrm>
            <a:off x="1544638" y="5735638"/>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67" name="Rounded Rectangle 66"/>
          <p:cNvSpPr/>
          <p:nvPr/>
        </p:nvSpPr>
        <p:spPr>
          <a:xfrm>
            <a:off x="1793875" y="5732463"/>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68" name="Rounded Rectangle 67"/>
          <p:cNvSpPr/>
          <p:nvPr/>
        </p:nvSpPr>
        <p:spPr>
          <a:xfrm>
            <a:off x="2057400" y="5735638"/>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69" name="Rounded Rectangle 68"/>
          <p:cNvSpPr/>
          <p:nvPr/>
        </p:nvSpPr>
        <p:spPr>
          <a:xfrm>
            <a:off x="2319338" y="5732463"/>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70" name="Rounded Rectangle 69"/>
          <p:cNvSpPr/>
          <p:nvPr/>
        </p:nvSpPr>
        <p:spPr>
          <a:xfrm>
            <a:off x="2579688" y="5732463"/>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71" name="Rounded Rectangle 70"/>
          <p:cNvSpPr/>
          <p:nvPr/>
        </p:nvSpPr>
        <p:spPr>
          <a:xfrm>
            <a:off x="2843213" y="5735638"/>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72" name="Rounded Rectangle 71"/>
          <p:cNvSpPr/>
          <p:nvPr/>
        </p:nvSpPr>
        <p:spPr>
          <a:xfrm>
            <a:off x="777875" y="5738813"/>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79" name="Freeform 78"/>
          <p:cNvSpPr/>
          <p:nvPr/>
        </p:nvSpPr>
        <p:spPr>
          <a:xfrm>
            <a:off x="917575" y="2713038"/>
            <a:ext cx="885825" cy="3905250"/>
          </a:xfrm>
          <a:custGeom>
            <a:avLst/>
            <a:gdLst>
              <a:gd name="connsiteX0" fmla="*/ 0 w 885825"/>
              <a:gd name="connsiteY0" fmla="*/ 19050 h 3905250"/>
              <a:gd name="connsiteX1" fmla="*/ 76200 w 885825"/>
              <a:gd name="connsiteY1" fmla="*/ 0 h 3905250"/>
              <a:gd name="connsiteX2" fmla="*/ 885825 w 885825"/>
              <a:gd name="connsiteY2" fmla="*/ 3895725 h 3905250"/>
              <a:gd name="connsiteX3" fmla="*/ 800100 w 885825"/>
              <a:gd name="connsiteY3" fmla="*/ 3905250 h 3905250"/>
              <a:gd name="connsiteX4" fmla="*/ 0 w 885825"/>
              <a:gd name="connsiteY4" fmla="*/ 19050 h 390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905250">
                <a:moveTo>
                  <a:pt x="0" y="19050"/>
                </a:moveTo>
                <a:lnTo>
                  <a:pt x="76200" y="0"/>
                </a:lnTo>
                <a:lnTo>
                  <a:pt x="885825" y="3895725"/>
                </a:lnTo>
                <a:lnTo>
                  <a:pt x="800100" y="3905250"/>
                </a:lnTo>
                <a:lnTo>
                  <a:pt x="0" y="19050"/>
                </a:lnTo>
                <a:close/>
              </a:path>
            </a:pathLst>
          </a:custGeom>
          <a:solidFill>
            <a:schemeClr val="tx1">
              <a:lumMod val="65000"/>
              <a:lumOff val="3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Freeform 84"/>
          <p:cNvSpPr/>
          <p:nvPr/>
        </p:nvSpPr>
        <p:spPr>
          <a:xfrm>
            <a:off x="3492500" y="2665413"/>
            <a:ext cx="1562100" cy="104775"/>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Freeform 85"/>
          <p:cNvSpPr/>
          <p:nvPr/>
        </p:nvSpPr>
        <p:spPr>
          <a:xfrm>
            <a:off x="4252913" y="6564313"/>
            <a:ext cx="1562100" cy="104775"/>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8" name="Straight Connector 87"/>
          <p:cNvCxnSpPr>
            <a:stCxn id="85" idx="0"/>
            <a:endCxn id="86" idx="0"/>
          </p:cNvCxnSpPr>
          <p:nvPr/>
        </p:nvCxnSpPr>
        <p:spPr>
          <a:xfrm>
            <a:off x="3492500" y="2770188"/>
            <a:ext cx="760413" cy="3898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6" idx="2"/>
          </p:cNvCxnSpPr>
          <p:nvPr/>
        </p:nvCxnSpPr>
        <p:spPr>
          <a:xfrm>
            <a:off x="4260850" y="2770188"/>
            <a:ext cx="763588" cy="3898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86" idx="4"/>
          </p:cNvCxnSpPr>
          <p:nvPr/>
        </p:nvCxnSpPr>
        <p:spPr>
          <a:xfrm>
            <a:off x="5054600" y="2770188"/>
            <a:ext cx="760413" cy="3889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3735388" y="3144838"/>
            <a:ext cx="109537"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93" name="Rounded Rectangle 92"/>
          <p:cNvSpPr/>
          <p:nvPr/>
        </p:nvSpPr>
        <p:spPr>
          <a:xfrm>
            <a:off x="3998913" y="4470400"/>
            <a:ext cx="109537"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94" name="Rounded Rectangle 93"/>
          <p:cNvSpPr/>
          <p:nvPr/>
        </p:nvSpPr>
        <p:spPr>
          <a:xfrm>
            <a:off x="3998913" y="3148013"/>
            <a:ext cx="109537"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95" name="Rounded Rectangle 94"/>
          <p:cNvSpPr/>
          <p:nvPr/>
        </p:nvSpPr>
        <p:spPr>
          <a:xfrm>
            <a:off x="4260850" y="3144838"/>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96" name="Rounded Rectangle 95"/>
          <p:cNvSpPr/>
          <p:nvPr/>
        </p:nvSpPr>
        <p:spPr>
          <a:xfrm>
            <a:off x="4510088" y="3141663"/>
            <a:ext cx="109537"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97" name="Rounded Rectangle 96"/>
          <p:cNvSpPr/>
          <p:nvPr/>
        </p:nvSpPr>
        <p:spPr>
          <a:xfrm>
            <a:off x="4773613" y="3144838"/>
            <a:ext cx="109537"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98" name="Rounded Rectangle 97"/>
          <p:cNvSpPr/>
          <p:nvPr/>
        </p:nvSpPr>
        <p:spPr>
          <a:xfrm>
            <a:off x="5035550" y="3141663"/>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99" name="Rounded Rectangle 98"/>
          <p:cNvSpPr/>
          <p:nvPr/>
        </p:nvSpPr>
        <p:spPr>
          <a:xfrm>
            <a:off x="5295900" y="3141663"/>
            <a:ext cx="109538"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00" name="Rounded Rectangle 99"/>
          <p:cNvSpPr/>
          <p:nvPr/>
        </p:nvSpPr>
        <p:spPr>
          <a:xfrm>
            <a:off x="5559425" y="3144838"/>
            <a:ext cx="109538"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01" name="Rounded Rectangle 100"/>
          <p:cNvSpPr/>
          <p:nvPr/>
        </p:nvSpPr>
        <p:spPr>
          <a:xfrm>
            <a:off x="3494088" y="3148013"/>
            <a:ext cx="109537"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02" name="Rounded Rectangle 101"/>
          <p:cNvSpPr/>
          <p:nvPr/>
        </p:nvSpPr>
        <p:spPr>
          <a:xfrm>
            <a:off x="3748088" y="3811588"/>
            <a:ext cx="109537"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03" name="Rounded Rectangle 102"/>
          <p:cNvSpPr/>
          <p:nvPr/>
        </p:nvSpPr>
        <p:spPr>
          <a:xfrm>
            <a:off x="4000500" y="3814763"/>
            <a:ext cx="109538"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04" name="Rounded Rectangle 103"/>
          <p:cNvSpPr/>
          <p:nvPr/>
        </p:nvSpPr>
        <p:spPr>
          <a:xfrm>
            <a:off x="4262438" y="3811588"/>
            <a:ext cx="109537"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05" name="Rounded Rectangle 104"/>
          <p:cNvSpPr/>
          <p:nvPr/>
        </p:nvSpPr>
        <p:spPr>
          <a:xfrm>
            <a:off x="4511675" y="3808413"/>
            <a:ext cx="109538"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06" name="Rounded Rectangle 105"/>
          <p:cNvSpPr/>
          <p:nvPr/>
        </p:nvSpPr>
        <p:spPr>
          <a:xfrm>
            <a:off x="4775200" y="3811588"/>
            <a:ext cx="109538"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07" name="Rounded Rectangle 106"/>
          <p:cNvSpPr/>
          <p:nvPr/>
        </p:nvSpPr>
        <p:spPr>
          <a:xfrm>
            <a:off x="5037138" y="3808413"/>
            <a:ext cx="109537"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08" name="Rounded Rectangle 107"/>
          <p:cNvSpPr/>
          <p:nvPr/>
        </p:nvSpPr>
        <p:spPr>
          <a:xfrm>
            <a:off x="5297488" y="3808413"/>
            <a:ext cx="111125"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09" name="Rounded Rectangle 108"/>
          <p:cNvSpPr/>
          <p:nvPr/>
        </p:nvSpPr>
        <p:spPr>
          <a:xfrm>
            <a:off x="5561013" y="3811588"/>
            <a:ext cx="109537"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10" name="Rounded Rectangle 109"/>
          <p:cNvSpPr/>
          <p:nvPr/>
        </p:nvSpPr>
        <p:spPr>
          <a:xfrm>
            <a:off x="3495675" y="3814763"/>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11" name="Rounded Rectangle 110"/>
          <p:cNvSpPr/>
          <p:nvPr/>
        </p:nvSpPr>
        <p:spPr>
          <a:xfrm>
            <a:off x="3743325" y="4467225"/>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12" name="Rounded Rectangle 111"/>
          <p:cNvSpPr/>
          <p:nvPr/>
        </p:nvSpPr>
        <p:spPr>
          <a:xfrm>
            <a:off x="3995738" y="4470400"/>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13" name="Rounded Rectangle 112"/>
          <p:cNvSpPr/>
          <p:nvPr/>
        </p:nvSpPr>
        <p:spPr>
          <a:xfrm>
            <a:off x="4257675" y="4467225"/>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14" name="Rounded Rectangle 113"/>
          <p:cNvSpPr/>
          <p:nvPr/>
        </p:nvSpPr>
        <p:spPr>
          <a:xfrm>
            <a:off x="4506913" y="4464050"/>
            <a:ext cx="111125"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15" name="Rounded Rectangle 114"/>
          <p:cNvSpPr/>
          <p:nvPr/>
        </p:nvSpPr>
        <p:spPr>
          <a:xfrm>
            <a:off x="4770438" y="4467225"/>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16" name="Rounded Rectangle 115"/>
          <p:cNvSpPr/>
          <p:nvPr/>
        </p:nvSpPr>
        <p:spPr>
          <a:xfrm>
            <a:off x="5032375" y="4464050"/>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17" name="Rounded Rectangle 116"/>
          <p:cNvSpPr/>
          <p:nvPr/>
        </p:nvSpPr>
        <p:spPr>
          <a:xfrm>
            <a:off x="5294313" y="4464050"/>
            <a:ext cx="109537"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18" name="Rounded Rectangle 117"/>
          <p:cNvSpPr/>
          <p:nvPr/>
        </p:nvSpPr>
        <p:spPr>
          <a:xfrm>
            <a:off x="5556250" y="4467225"/>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19" name="Rounded Rectangle 118"/>
          <p:cNvSpPr/>
          <p:nvPr/>
        </p:nvSpPr>
        <p:spPr>
          <a:xfrm>
            <a:off x="3492500" y="4470400"/>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20" name="Rounded Rectangle 119"/>
          <p:cNvSpPr/>
          <p:nvPr/>
        </p:nvSpPr>
        <p:spPr>
          <a:xfrm>
            <a:off x="3748088" y="5114925"/>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21" name="Rounded Rectangle 120"/>
          <p:cNvSpPr/>
          <p:nvPr/>
        </p:nvSpPr>
        <p:spPr>
          <a:xfrm>
            <a:off x="4000500" y="5118100"/>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22" name="Rounded Rectangle 121"/>
          <p:cNvSpPr/>
          <p:nvPr/>
        </p:nvSpPr>
        <p:spPr>
          <a:xfrm>
            <a:off x="4262438" y="5114925"/>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23" name="Rounded Rectangle 122"/>
          <p:cNvSpPr/>
          <p:nvPr/>
        </p:nvSpPr>
        <p:spPr>
          <a:xfrm>
            <a:off x="4511675" y="5111750"/>
            <a:ext cx="109538"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24" name="Rounded Rectangle 123"/>
          <p:cNvSpPr/>
          <p:nvPr/>
        </p:nvSpPr>
        <p:spPr>
          <a:xfrm>
            <a:off x="4775200" y="5114925"/>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25" name="Rounded Rectangle 124"/>
          <p:cNvSpPr/>
          <p:nvPr/>
        </p:nvSpPr>
        <p:spPr>
          <a:xfrm>
            <a:off x="5037138" y="5111750"/>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26" name="Rounded Rectangle 125"/>
          <p:cNvSpPr/>
          <p:nvPr/>
        </p:nvSpPr>
        <p:spPr>
          <a:xfrm>
            <a:off x="5297488" y="5111750"/>
            <a:ext cx="111125"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27" name="Rounded Rectangle 126"/>
          <p:cNvSpPr/>
          <p:nvPr/>
        </p:nvSpPr>
        <p:spPr>
          <a:xfrm>
            <a:off x="5561013" y="5114925"/>
            <a:ext cx="109537"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28" name="Rounded Rectangle 127"/>
          <p:cNvSpPr/>
          <p:nvPr/>
        </p:nvSpPr>
        <p:spPr>
          <a:xfrm>
            <a:off x="3495675" y="5118100"/>
            <a:ext cx="109538"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29" name="Rounded Rectangle 128"/>
          <p:cNvSpPr/>
          <p:nvPr/>
        </p:nvSpPr>
        <p:spPr>
          <a:xfrm>
            <a:off x="3748088" y="5737225"/>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30" name="Rounded Rectangle 129"/>
          <p:cNvSpPr/>
          <p:nvPr/>
        </p:nvSpPr>
        <p:spPr>
          <a:xfrm>
            <a:off x="4000500" y="5740400"/>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31" name="Rounded Rectangle 130"/>
          <p:cNvSpPr/>
          <p:nvPr/>
        </p:nvSpPr>
        <p:spPr>
          <a:xfrm>
            <a:off x="4262438" y="5737225"/>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32" name="Rounded Rectangle 131"/>
          <p:cNvSpPr/>
          <p:nvPr/>
        </p:nvSpPr>
        <p:spPr>
          <a:xfrm>
            <a:off x="4511675" y="5732463"/>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33" name="Rounded Rectangle 132"/>
          <p:cNvSpPr/>
          <p:nvPr/>
        </p:nvSpPr>
        <p:spPr>
          <a:xfrm>
            <a:off x="4775200" y="5737225"/>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34" name="Rounded Rectangle 133"/>
          <p:cNvSpPr/>
          <p:nvPr/>
        </p:nvSpPr>
        <p:spPr>
          <a:xfrm>
            <a:off x="5037138" y="5732463"/>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35" name="Rounded Rectangle 134"/>
          <p:cNvSpPr/>
          <p:nvPr/>
        </p:nvSpPr>
        <p:spPr>
          <a:xfrm>
            <a:off x="5297488" y="5732463"/>
            <a:ext cx="111125"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36" name="Rounded Rectangle 135"/>
          <p:cNvSpPr/>
          <p:nvPr/>
        </p:nvSpPr>
        <p:spPr>
          <a:xfrm>
            <a:off x="5561013" y="5737225"/>
            <a:ext cx="109537"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37" name="Rounded Rectangle 136"/>
          <p:cNvSpPr/>
          <p:nvPr/>
        </p:nvSpPr>
        <p:spPr>
          <a:xfrm>
            <a:off x="3495675" y="5740400"/>
            <a:ext cx="109538"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38" name="Freeform 137"/>
          <p:cNvSpPr/>
          <p:nvPr/>
        </p:nvSpPr>
        <p:spPr>
          <a:xfrm>
            <a:off x="3708400" y="2700338"/>
            <a:ext cx="885825" cy="3905250"/>
          </a:xfrm>
          <a:custGeom>
            <a:avLst/>
            <a:gdLst>
              <a:gd name="connsiteX0" fmla="*/ 0 w 885825"/>
              <a:gd name="connsiteY0" fmla="*/ 19050 h 3905250"/>
              <a:gd name="connsiteX1" fmla="*/ 76200 w 885825"/>
              <a:gd name="connsiteY1" fmla="*/ 0 h 3905250"/>
              <a:gd name="connsiteX2" fmla="*/ 885825 w 885825"/>
              <a:gd name="connsiteY2" fmla="*/ 3895725 h 3905250"/>
              <a:gd name="connsiteX3" fmla="*/ 800100 w 885825"/>
              <a:gd name="connsiteY3" fmla="*/ 3905250 h 3905250"/>
              <a:gd name="connsiteX4" fmla="*/ 0 w 885825"/>
              <a:gd name="connsiteY4" fmla="*/ 19050 h 390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905250">
                <a:moveTo>
                  <a:pt x="0" y="19050"/>
                </a:moveTo>
                <a:lnTo>
                  <a:pt x="76200" y="0"/>
                </a:lnTo>
                <a:lnTo>
                  <a:pt x="885825" y="3895725"/>
                </a:lnTo>
                <a:lnTo>
                  <a:pt x="800100" y="3905250"/>
                </a:lnTo>
                <a:lnTo>
                  <a:pt x="0" y="19050"/>
                </a:lnTo>
                <a:close/>
              </a:path>
            </a:pathLst>
          </a:custGeom>
          <a:solidFill>
            <a:schemeClr val="tx1">
              <a:lumMod val="65000"/>
              <a:lumOff val="3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Freeform 140"/>
          <p:cNvSpPr/>
          <p:nvPr/>
        </p:nvSpPr>
        <p:spPr>
          <a:xfrm>
            <a:off x="6300788" y="2660650"/>
            <a:ext cx="1562100" cy="104775"/>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2" name="Freeform 141"/>
          <p:cNvSpPr/>
          <p:nvPr/>
        </p:nvSpPr>
        <p:spPr>
          <a:xfrm>
            <a:off x="7061200" y="6559550"/>
            <a:ext cx="1562100" cy="104775"/>
          </a:xfrm>
          <a:custGeom>
            <a:avLst/>
            <a:gdLst>
              <a:gd name="connsiteX0" fmla="*/ 0 w 1562100"/>
              <a:gd name="connsiteY0" fmla="*/ 104812 h 105014"/>
              <a:gd name="connsiteX1" fmla="*/ 390525 w 1562100"/>
              <a:gd name="connsiteY1" fmla="*/ 28612 h 105014"/>
              <a:gd name="connsiteX2" fmla="*/ 771525 w 1562100"/>
              <a:gd name="connsiteY2" fmla="*/ 104812 h 105014"/>
              <a:gd name="connsiteX3" fmla="*/ 1171575 w 1562100"/>
              <a:gd name="connsiteY3" fmla="*/ 37 h 105014"/>
              <a:gd name="connsiteX4" fmla="*/ 1562100 w 1562100"/>
              <a:gd name="connsiteY4" fmla="*/ 95287 h 105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05014">
                <a:moveTo>
                  <a:pt x="0" y="104812"/>
                </a:moveTo>
                <a:cubicBezTo>
                  <a:pt x="130969" y="66712"/>
                  <a:pt x="261938" y="28612"/>
                  <a:pt x="390525" y="28612"/>
                </a:cubicBezTo>
                <a:cubicBezTo>
                  <a:pt x="519112" y="28612"/>
                  <a:pt x="641350" y="109575"/>
                  <a:pt x="771525" y="104812"/>
                </a:cubicBezTo>
                <a:cubicBezTo>
                  <a:pt x="901700" y="100049"/>
                  <a:pt x="1039813" y="1624"/>
                  <a:pt x="1171575" y="37"/>
                </a:cubicBezTo>
                <a:cubicBezTo>
                  <a:pt x="1303337" y="-1550"/>
                  <a:pt x="1432718" y="46868"/>
                  <a:pt x="1562100" y="9528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4" name="Straight Connector 143"/>
          <p:cNvCxnSpPr>
            <a:stCxn id="141" idx="0"/>
            <a:endCxn id="142" idx="0"/>
          </p:cNvCxnSpPr>
          <p:nvPr/>
        </p:nvCxnSpPr>
        <p:spPr>
          <a:xfrm>
            <a:off x="6300788" y="2765425"/>
            <a:ext cx="760412" cy="3898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1" idx="2"/>
            <a:endCxn id="142" idx="2"/>
          </p:cNvCxnSpPr>
          <p:nvPr/>
        </p:nvCxnSpPr>
        <p:spPr>
          <a:xfrm>
            <a:off x="7072313" y="2765425"/>
            <a:ext cx="760412" cy="3898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endCxn id="142" idx="4"/>
          </p:cNvCxnSpPr>
          <p:nvPr/>
        </p:nvCxnSpPr>
        <p:spPr>
          <a:xfrm>
            <a:off x="7862888" y="2765425"/>
            <a:ext cx="760412" cy="38893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a:xfrm>
            <a:off x="6543675" y="3140075"/>
            <a:ext cx="109538"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49" name="Rounded Rectangle 148"/>
          <p:cNvSpPr/>
          <p:nvPr/>
        </p:nvSpPr>
        <p:spPr>
          <a:xfrm>
            <a:off x="6807200" y="4465638"/>
            <a:ext cx="109538" cy="50641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50" name="Rounded Rectangle 149"/>
          <p:cNvSpPr/>
          <p:nvPr/>
        </p:nvSpPr>
        <p:spPr>
          <a:xfrm>
            <a:off x="6807200" y="3143250"/>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51" name="Rounded Rectangle 150"/>
          <p:cNvSpPr/>
          <p:nvPr/>
        </p:nvSpPr>
        <p:spPr>
          <a:xfrm>
            <a:off x="7069138" y="3140075"/>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52" name="Rounded Rectangle 151"/>
          <p:cNvSpPr/>
          <p:nvPr/>
        </p:nvSpPr>
        <p:spPr>
          <a:xfrm>
            <a:off x="7318375" y="3136900"/>
            <a:ext cx="109538"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53" name="Rounded Rectangle 152"/>
          <p:cNvSpPr/>
          <p:nvPr/>
        </p:nvSpPr>
        <p:spPr>
          <a:xfrm>
            <a:off x="7581900" y="3140075"/>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54" name="Rounded Rectangle 153"/>
          <p:cNvSpPr/>
          <p:nvPr/>
        </p:nvSpPr>
        <p:spPr>
          <a:xfrm>
            <a:off x="7843838" y="3136900"/>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55" name="Rounded Rectangle 154"/>
          <p:cNvSpPr/>
          <p:nvPr/>
        </p:nvSpPr>
        <p:spPr>
          <a:xfrm>
            <a:off x="8104188" y="3136900"/>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56" name="Rounded Rectangle 155"/>
          <p:cNvSpPr/>
          <p:nvPr/>
        </p:nvSpPr>
        <p:spPr>
          <a:xfrm>
            <a:off x="8367713" y="3140075"/>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57" name="Rounded Rectangle 156"/>
          <p:cNvSpPr/>
          <p:nvPr/>
        </p:nvSpPr>
        <p:spPr>
          <a:xfrm>
            <a:off x="6302375" y="3143250"/>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58" name="Rounded Rectangle 157"/>
          <p:cNvSpPr/>
          <p:nvPr/>
        </p:nvSpPr>
        <p:spPr>
          <a:xfrm>
            <a:off x="6556375" y="3806825"/>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59" name="Rounded Rectangle 158"/>
          <p:cNvSpPr/>
          <p:nvPr/>
        </p:nvSpPr>
        <p:spPr>
          <a:xfrm>
            <a:off x="6808788" y="3810000"/>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60" name="Rounded Rectangle 159"/>
          <p:cNvSpPr/>
          <p:nvPr/>
        </p:nvSpPr>
        <p:spPr>
          <a:xfrm>
            <a:off x="7070725" y="3806825"/>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61" name="Rounded Rectangle 160"/>
          <p:cNvSpPr/>
          <p:nvPr/>
        </p:nvSpPr>
        <p:spPr>
          <a:xfrm>
            <a:off x="7319963" y="3803650"/>
            <a:ext cx="109537"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62" name="Rounded Rectangle 161"/>
          <p:cNvSpPr/>
          <p:nvPr/>
        </p:nvSpPr>
        <p:spPr>
          <a:xfrm>
            <a:off x="7583488" y="3806825"/>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63" name="Rounded Rectangle 162"/>
          <p:cNvSpPr/>
          <p:nvPr/>
        </p:nvSpPr>
        <p:spPr>
          <a:xfrm>
            <a:off x="7845425" y="3803650"/>
            <a:ext cx="109538"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64" name="Rounded Rectangle 163"/>
          <p:cNvSpPr/>
          <p:nvPr/>
        </p:nvSpPr>
        <p:spPr>
          <a:xfrm>
            <a:off x="8105775" y="3803650"/>
            <a:ext cx="111125" cy="506413"/>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65" name="Rounded Rectangle 164"/>
          <p:cNvSpPr/>
          <p:nvPr/>
        </p:nvSpPr>
        <p:spPr>
          <a:xfrm>
            <a:off x="8369300" y="3806825"/>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66" name="Rounded Rectangle 165"/>
          <p:cNvSpPr/>
          <p:nvPr/>
        </p:nvSpPr>
        <p:spPr>
          <a:xfrm>
            <a:off x="6303963" y="3810000"/>
            <a:ext cx="111125"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67" name="Rounded Rectangle 166"/>
          <p:cNvSpPr/>
          <p:nvPr/>
        </p:nvSpPr>
        <p:spPr>
          <a:xfrm>
            <a:off x="6551613" y="4462463"/>
            <a:ext cx="111125"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68" name="Rounded Rectangle 167"/>
          <p:cNvSpPr/>
          <p:nvPr/>
        </p:nvSpPr>
        <p:spPr>
          <a:xfrm>
            <a:off x="6804025" y="4467225"/>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69" name="Rounded Rectangle 168"/>
          <p:cNvSpPr/>
          <p:nvPr/>
        </p:nvSpPr>
        <p:spPr>
          <a:xfrm>
            <a:off x="7065963" y="4462463"/>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70" name="Rounded Rectangle 169"/>
          <p:cNvSpPr/>
          <p:nvPr/>
        </p:nvSpPr>
        <p:spPr>
          <a:xfrm>
            <a:off x="7315200" y="4459288"/>
            <a:ext cx="111125"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71" name="Rounded Rectangle 170"/>
          <p:cNvSpPr/>
          <p:nvPr/>
        </p:nvSpPr>
        <p:spPr>
          <a:xfrm>
            <a:off x="7578725" y="4464050"/>
            <a:ext cx="109538"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72" name="Rounded Rectangle 171"/>
          <p:cNvSpPr/>
          <p:nvPr/>
        </p:nvSpPr>
        <p:spPr>
          <a:xfrm>
            <a:off x="7840663" y="4459288"/>
            <a:ext cx="109537"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73" name="Rounded Rectangle 172"/>
          <p:cNvSpPr/>
          <p:nvPr/>
        </p:nvSpPr>
        <p:spPr>
          <a:xfrm>
            <a:off x="8102600" y="4459288"/>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74" name="Rounded Rectangle 173"/>
          <p:cNvSpPr/>
          <p:nvPr/>
        </p:nvSpPr>
        <p:spPr>
          <a:xfrm>
            <a:off x="8364538" y="4464050"/>
            <a:ext cx="109537" cy="50641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75" name="Rounded Rectangle 174"/>
          <p:cNvSpPr/>
          <p:nvPr/>
        </p:nvSpPr>
        <p:spPr>
          <a:xfrm>
            <a:off x="6300788" y="4467225"/>
            <a:ext cx="109537" cy="5064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76" name="Rounded Rectangle 175"/>
          <p:cNvSpPr/>
          <p:nvPr/>
        </p:nvSpPr>
        <p:spPr>
          <a:xfrm>
            <a:off x="6556375" y="5110163"/>
            <a:ext cx="109538" cy="508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77" name="Rounded Rectangle 176"/>
          <p:cNvSpPr/>
          <p:nvPr/>
        </p:nvSpPr>
        <p:spPr>
          <a:xfrm>
            <a:off x="6808788" y="5113338"/>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78" name="Rounded Rectangle 177"/>
          <p:cNvSpPr/>
          <p:nvPr/>
        </p:nvSpPr>
        <p:spPr>
          <a:xfrm>
            <a:off x="7070725" y="5110163"/>
            <a:ext cx="109538"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79" name="Rounded Rectangle 178"/>
          <p:cNvSpPr/>
          <p:nvPr/>
        </p:nvSpPr>
        <p:spPr>
          <a:xfrm>
            <a:off x="7319963" y="5106988"/>
            <a:ext cx="109537"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80" name="Rounded Rectangle 179"/>
          <p:cNvSpPr/>
          <p:nvPr/>
        </p:nvSpPr>
        <p:spPr>
          <a:xfrm>
            <a:off x="7583488" y="5110163"/>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81" name="Rounded Rectangle 180"/>
          <p:cNvSpPr/>
          <p:nvPr/>
        </p:nvSpPr>
        <p:spPr>
          <a:xfrm>
            <a:off x="7845425" y="5106988"/>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82" name="Rounded Rectangle 181"/>
          <p:cNvSpPr/>
          <p:nvPr/>
        </p:nvSpPr>
        <p:spPr>
          <a:xfrm>
            <a:off x="8105775" y="5106988"/>
            <a:ext cx="111125"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5</a:t>
            </a:r>
          </a:p>
        </p:txBody>
      </p:sp>
      <p:sp>
        <p:nvSpPr>
          <p:cNvPr id="183" name="Rounded Rectangle 182"/>
          <p:cNvSpPr/>
          <p:nvPr/>
        </p:nvSpPr>
        <p:spPr>
          <a:xfrm>
            <a:off x="8369300" y="5110163"/>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84" name="Rounded Rectangle 183"/>
          <p:cNvSpPr/>
          <p:nvPr/>
        </p:nvSpPr>
        <p:spPr>
          <a:xfrm>
            <a:off x="6303963" y="5113338"/>
            <a:ext cx="111125"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85" name="Rounded Rectangle 184"/>
          <p:cNvSpPr/>
          <p:nvPr/>
        </p:nvSpPr>
        <p:spPr>
          <a:xfrm>
            <a:off x="6556375" y="5732463"/>
            <a:ext cx="109538"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86" name="Rounded Rectangle 185"/>
          <p:cNvSpPr/>
          <p:nvPr/>
        </p:nvSpPr>
        <p:spPr>
          <a:xfrm>
            <a:off x="6808788" y="5735638"/>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87" name="Rounded Rectangle 186"/>
          <p:cNvSpPr/>
          <p:nvPr/>
        </p:nvSpPr>
        <p:spPr>
          <a:xfrm>
            <a:off x="7070725" y="5732463"/>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88" name="Rounded Rectangle 187"/>
          <p:cNvSpPr/>
          <p:nvPr/>
        </p:nvSpPr>
        <p:spPr>
          <a:xfrm>
            <a:off x="7319963" y="5729288"/>
            <a:ext cx="109537"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89" name="Rounded Rectangle 188"/>
          <p:cNvSpPr/>
          <p:nvPr/>
        </p:nvSpPr>
        <p:spPr>
          <a:xfrm>
            <a:off x="7583488" y="5732463"/>
            <a:ext cx="109537"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90" name="Rounded Rectangle 189"/>
          <p:cNvSpPr/>
          <p:nvPr/>
        </p:nvSpPr>
        <p:spPr>
          <a:xfrm>
            <a:off x="7845425" y="5729288"/>
            <a:ext cx="109538" cy="5064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91" name="Rounded Rectangle 190"/>
          <p:cNvSpPr/>
          <p:nvPr/>
        </p:nvSpPr>
        <p:spPr>
          <a:xfrm>
            <a:off x="8105775" y="5729288"/>
            <a:ext cx="111125" cy="506412"/>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92" name="Rounded Rectangle 191"/>
          <p:cNvSpPr/>
          <p:nvPr/>
        </p:nvSpPr>
        <p:spPr>
          <a:xfrm>
            <a:off x="8369300" y="5732463"/>
            <a:ext cx="109538" cy="5080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6</a:t>
            </a:r>
          </a:p>
        </p:txBody>
      </p:sp>
      <p:sp>
        <p:nvSpPr>
          <p:cNvPr id="193" name="Rounded Rectangle 192"/>
          <p:cNvSpPr/>
          <p:nvPr/>
        </p:nvSpPr>
        <p:spPr>
          <a:xfrm>
            <a:off x="6303963" y="5735638"/>
            <a:ext cx="111125" cy="5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2</a:t>
            </a:r>
          </a:p>
        </p:txBody>
      </p:sp>
      <p:sp>
        <p:nvSpPr>
          <p:cNvPr id="194" name="Freeform 193"/>
          <p:cNvSpPr/>
          <p:nvPr/>
        </p:nvSpPr>
        <p:spPr>
          <a:xfrm>
            <a:off x="6659563" y="2684463"/>
            <a:ext cx="885825" cy="3905250"/>
          </a:xfrm>
          <a:custGeom>
            <a:avLst/>
            <a:gdLst>
              <a:gd name="connsiteX0" fmla="*/ 0 w 885825"/>
              <a:gd name="connsiteY0" fmla="*/ 19050 h 3905250"/>
              <a:gd name="connsiteX1" fmla="*/ 76200 w 885825"/>
              <a:gd name="connsiteY1" fmla="*/ 0 h 3905250"/>
              <a:gd name="connsiteX2" fmla="*/ 885825 w 885825"/>
              <a:gd name="connsiteY2" fmla="*/ 3895725 h 3905250"/>
              <a:gd name="connsiteX3" fmla="*/ 800100 w 885825"/>
              <a:gd name="connsiteY3" fmla="*/ 3905250 h 3905250"/>
              <a:gd name="connsiteX4" fmla="*/ 0 w 885825"/>
              <a:gd name="connsiteY4" fmla="*/ 19050 h 390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25" h="3905250">
                <a:moveTo>
                  <a:pt x="0" y="19050"/>
                </a:moveTo>
                <a:lnTo>
                  <a:pt x="76200" y="0"/>
                </a:lnTo>
                <a:lnTo>
                  <a:pt x="885825" y="3895725"/>
                </a:lnTo>
                <a:lnTo>
                  <a:pt x="800100" y="3905250"/>
                </a:lnTo>
                <a:lnTo>
                  <a:pt x="0" y="19050"/>
                </a:lnTo>
                <a:close/>
              </a:path>
            </a:pathLst>
          </a:custGeom>
          <a:solidFill>
            <a:schemeClr val="tx1">
              <a:lumMod val="65000"/>
              <a:lumOff val="3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902" name="TextBox 54"/>
          <p:cNvSpPr txBox="1">
            <a:spLocks noChangeArrowheads="1"/>
          </p:cNvSpPr>
          <p:nvPr/>
        </p:nvSpPr>
        <p:spPr bwMode="auto">
          <a:xfrm>
            <a:off x="1800225" y="331788"/>
            <a:ext cx="55546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3D viewing</a:t>
            </a:r>
          </a:p>
          <a:p>
            <a:pPr algn="ctr" eaLnBrk="1" hangingPunct="1"/>
            <a:r>
              <a:rPr lang="en-US" sz="3200" b="1"/>
              <a:t>Slant Lenticular technology</a:t>
            </a:r>
          </a:p>
        </p:txBody>
      </p:sp>
      <p:sp>
        <p:nvSpPr>
          <p:cNvPr id="31903" name="Rectangle 139"/>
          <p:cNvSpPr>
            <a:spLocks noChangeArrowheads="1"/>
          </p:cNvSpPr>
          <p:nvPr/>
        </p:nvSpPr>
        <p:spPr bwMode="auto">
          <a:xfrm>
            <a:off x="792163" y="1601788"/>
            <a:ext cx="712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Philips patent: US6,064,424 (May 2000)</a:t>
            </a:r>
          </a:p>
          <a:p>
            <a:r>
              <a:rPr lang="en-US"/>
              <a:t>Distribute resolution degradation to horizontal and vertical directions</a:t>
            </a:r>
          </a:p>
        </p:txBody>
      </p:sp>
      <p:sp>
        <p:nvSpPr>
          <p:cNvPr id="31904" name="Rectangle 12287"/>
          <p:cNvSpPr>
            <a:spLocks noChangeArrowheads="1"/>
          </p:cNvSpPr>
          <p:nvPr/>
        </p:nvSpPr>
        <p:spPr bwMode="auto">
          <a:xfrm>
            <a:off x="514350" y="2339975"/>
            <a:ext cx="873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View 2</a:t>
            </a:r>
          </a:p>
        </p:txBody>
      </p:sp>
      <p:sp>
        <p:nvSpPr>
          <p:cNvPr id="31905" name="Rectangle 198"/>
          <p:cNvSpPr>
            <a:spLocks noChangeArrowheads="1"/>
          </p:cNvSpPr>
          <p:nvPr/>
        </p:nvSpPr>
        <p:spPr bwMode="auto">
          <a:xfrm>
            <a:off x="3303588" y="2339975"/>
            <a:ext cx="873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View 3</a:t>
            </a:r>
          </a:p>
        </p:txBody>
      </p:sp>
      <p:sp>
        <p:nvSpPr>
          <p:cNvPr id="31906" name="Rectangle 201"/>
          <p:cNvSpPr>
            <a:spLocks noChangeArrowheads="1"/>
          </p:cNvSpPr>
          <p:nvPr/>
        </p:nvSpPr>
        <p:spPr bwMode="auto">
          <a:xfrm>
            <a:off x="6264275" y="2312988"/>
            <a:ext cx="873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View 4</a:t>
            </a:r>
          </a:p>
        </p:txBody>
      </p:sp>
    </p:spTree>
  </p:cSld>
  <p:clrMapOvr>
    <a:masterClrMapping/>
  </p:clrMapOvr>
  <mc:AlternateContent xmlns:mc="http://schemas.openxmlformats.org/markup-compatibility/2006" xmlns:p14="http://schemas.microsoft.com/office/powerpoint/2010/main">
    <mc:Choice Requires="p14">
      <p:transition spd="slow" p14:dur="2000" advClick="0" advTm="261000"/>
    </mc:Choice>
    <mc:Fallback xmlns="">
      <p:transition spd="slow" advClick="0" advTm="261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39750" y="2205038"/>
            <a:ext cx="80279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t>An early attempt to compress 3D stereoscopic sequences has been made by the MPEG with the incorporation of the </a:t>
            </a:r>
            <a:r>
              <a:rPr lang="en-US" dirty="0" err="1"/>
              <a:t>Multiview</a:t>
            </a:r>
            <a:r>
              <a:rPr lang="en-US" dirty="0"/>
              <a:t> Profile (MVP) [1][2] into the existing MPEG II standard. The approach is largely an extension of the temporal scalability, but so far the MVP has not been adopted as a commercially available service.</a:t>
            </a:r>
          </a:p>
          <a:p>
            <a:pPr>
              <a:defRPr/>
            </a:pPr>
            <a:endParaRPr lang="en-US" dirty="0"/>
          </a:p>
          <a:p>
            <a:pPr marL="342900" indent="-342900" algn="just">
              <a:defRPr/>
            </a:pPr>
            <a:r>
              <a:rPr lang="en-US" dirty="0"/>
              <a:t>[1]	M. </a:t>
            </a:r>
            <a:r>
              <a:rPr lang="en-US" dirty="0" err="1"/>
              <a:t>Tanimoto</a:t>
            </a:r>
            <a:r>
              <a:rPr lang="en-US" dirty="0"/>
              <a:t> and T. Fuji, “Utilization of inter-view correlation for multiple view video coding”, ISO/IEC JTC1/SC29/WG11 M11014, July 2004.</a:t>
            </a:r>
          </a:p>
          <a:p>
            <a:pPr>
              <a:defRPr/>
            </a:pPr>
            <a:r>
              <a:rPr lang="en-US" dirty="0"/>
              <a:t> </a:t>
            </a:r>
          </a:p>
          <a:p>
            <a:pPr marL="342900" indent="-342900" algn="just">
              <a:defRPr/>
            </a:pPr>
            <a:r>
              <a:rPr lang="en-US" dirty="0"/>
              <a:t>[2]	H. Wang, et al, “Using inter-view prediction for multi-view video compression”,  ISO/IEC JTC1/SC29/WG11 M10512, Mar. 2004.</a:t>
            </a:r>
          </a:p>
          <a:p>
            <a:pPr>
              <a:defRPr/>
            </a:pPr>
            <a:endParaRPr lang="en-US" dirty="0"/>
          </a:p>
        </p:txBody>
      </p:sp>
      <p:sp>
        <p:nvSpPr>
          <p:cNvPr id="32771"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1813" y="1952625"/>
            <a:ext cx="802798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Another approach has been developed by the Mitsubishi Electrical Research Laboratory. Its technology, known as the “simulcast” compresses individual views of video sequences with MPEG II and dispatches them via separate channel. </a:t>
            </a:r>
          </a:p>
          <a:p>
            <a:endParaRPr lang="en-US"/>
          </a:p>
          <a:p>
            <a:r>
              <a:rPr lang="en-US"/>
              <a:t>At the receiver they were decoded and integrated and shown on the 3D display.  The method is straightforward, compatible with existing Digital Broadcasting infrastructure. </a:t>
            </a:r>
          </a:p>
          <a:p>
            <a:endParaRPr lang="en-US"/>
          </a:p>
          <a:p>
            <a:r>
              <a:rPr lang="en-US"/>
              <a:t>However the system is extremely complicated, requiring multiple PCs and high bandwidth networks on both the transmission and receiving sides.</a:t>
            </a:r>
          </a:p>
          <a:p>
            <a:endParaRPr lang="en-US"/>
          </a:p>
          <a:p>
            <a:endParaRPr lang="en-US"/>
          </a:p>
        </p:txBody>
      </p:sp>
      <p:sp>
        <p:nvSpPr>
          <p:cNvPr id="33795"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531813" y="1628775"/>
            <a:ext cx="80279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dirty="0"/>
              <a:t>The “</a:t>
            </a:r>
            <a:r>
              <a:rPr lang="en-US" b="1" dirty="0"/>
              <a:t>A</a:t>
            </a:r>
            <a:r>
              <a:rPr lang="en-US" dirty="0"/>
              <a:t>dvanced </a:t>
            </a:r>
            <a:r>
              <a:rPr lang="en-US" b="1" dirty="0"/>
              <a:t>T</a:t>
            </a:r>
            <a:r>
              <a:rPr lang="en-US" dirty="0"/>
              <a:t>hree-dimensional </a:t>
            </a:r>
            <a:r>
              <a:rPr lang="en-US" b="1" dirty="0"/>
              <a:t>Te</a:t>
            </a:r>
            <a:r>
              <a:rPr lang="en-US" dirty="0"/>
              <a:t>levision </a:t>
            </a:r>
            <a:r>
              <a:rPr lang="en-US" b="1" dirty="0"/>
              <a:t>S</a:t>
            </a:r>
            <a:r>
              <a:rPr lang="en-US" dirty="0"/>
              <a:t>ystem </a:t>
            </a:r>
            <a:r>
              <a:rPr lang="en-US" b="1" dirty="0"/>
              <a:t>T</a:t>
            </a:r>
            <a:r>
              <a:rPr lang="en-US" dirty="0"/>
              <a:t>echnologies (ATTEST) project [3] of the European Information Society Technologies (IST) aims at the development of a complete 3D-video chain including content creation, coding, transmission and display. </a:t>
            </a:r>
          </a:p>
          <a:p>
            <a:pPr algn="just"/>
            <a:endParaRPr lang="en-US" dirty="0"/>
          </a:p>
          <a:p>
            <a:pPr algn="just"/>
            <a:r>
              <a:rPr lang="en-US" dirty="0"/>
              <a:t>“Depth Image Based Rendering” (DIBR) technology is adopted where a Three Dimensional Scene is encoded as a single view plus a depth map. </a:t>
            </a:r>
          </a:p>
          <a:p>
            <a:pPr algn="just"/>
            <a:endParaRPr lang="en-US" dirty="0"/>
          </a:p>
          <a:p>
            <a:pPr algn="just"/>
            <a:r>
              <a:rPr lang="en-US" dirty="0"/>
              <a:t>To allow backward compatibility to existing 2D digital television, the base layer is encoded with MPEG II and DVB standards. The depth map is transmitted in the enhancement layer with MPEG 2/4/7 standard providing a depth value for each pixel in the base layer. At the receiver, 3D views are generated from the 2D image of the base layer and the depth map of the enhancement layer. </a:t>
            </a:r>
          </a:p>
          <a:p>
            <a:endParaRPr lang="en-US" i="1" dirty="0"/>
          </a:p>
          <a:p>
            <a:pPr algn="just"/>
            <a:r>
              <a:rPr lang="en-US" dirty="0"/>
              <a:t>[3] M.O. </a:t>
            </a:r>
            <a:r>
              <a:rPr lang="en-US" dirty="0" err="1"/>
              <a:t>Beeck</a:t>
            </a:r>
            <a:r>
              <a:rPr lang="en-US" dirty="0"/>
              <a:t>, “Towards an Optimized 3D Broadcast Chain”, </a:t>
            </a:r>
            <a:r>
              <a:rPr lang="en-US" i="1" dirty="0"/>
              <a:t>Proc. SPIE</a:t>
            </a:r>
            <a:r>
              <a:rPr lang="en-US" dirty="0"/>
              <a:t> 4864, Three-Dimensional TV, Video, and Display, 42 (November 1, 2002); </a:t>
            </a:r>
          </a:p>
          <a:p>
            <a:endParaRPr lang="en-US" dirty="0"/>
          </a:p>
        </p:txBody>
      </p:sp>
      <p:sp>
        <p:nvSpPr>
          <p:cNvPr id="34819"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a:extLst>
              <a:ext uri="{FF2B5EF4-FFF2-40B4-BE49-F238E27FC236}">
                <a16:creationId xmlns:a16="http://schemas.microsoft.com/office/drawing/2014/main" id="{FA9050C9-1279-400A-B778-BD016C19C8AF}"/>
              </a:ext>
            </a:extLst>
          </p:cNvPr>
          <p:cNvSpPr txBox="1">
            <a:spLocks noChangeArrowheads="1"/>
          </p:cNvSpPr>
          <p:nvPr/>
        </p:nvSpPr>
        <p:spPr bwMode="auto">
          <a:xfrm>
            <a:off x="455613" y="331788"/>
            <a:ext cx="8243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Polarized glasses based Stereoscopic 3D</a:t>
            </a:r>
          </a:p>
        </p:txBody>
      </p:sp>
      <p:sp>
        <p:nvSpPr>
          <p:cNvPr id="3" name="Parallelogram 2">
            <a:extLst>
              <a:ext uri="{FF2B5EF4-FFF2-40B4-BE49-F238E27FC236}">
                <a16:creationId xmlns:a16="http://schemas.microsoft.com/office/drawing/2014/main" id="{B30471E8-6EBF-4059-AD1D-CA6BCF39C3E4}"/>
              </a:ext>
            </a:extLst>
          </p:cNvPr>
          <p:cNvSpPr/>
          <p:nvPr/>
        </p:nvSpPr>
        <p:spPr>
          <a:xfrm rot="16200000" flipV="1">
            <a:off x="2747962" y="4149726"/>
            <a:ext cx="1008063" cy="6842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Parallelogram 3">
            <a:extLst>
              <a:ext uri="{FF2B5EF4-FFF2-40B4-BE49-F238E27FC236}">
                <a16:creationId xmlns:a16="http://schemas.microsoft.com/office/drawing/2014/main" id="{49D61CA8-35CF-4344-BEE4-1AAE4D68B842}"/>
              </a:ext>
            </a:extLst>
          </p:cNvPr>
          <p:cNvSpPr/>
          <p:nvPr/>
        </p:nvSpPr>
        <p:spPr>
          <a:xfrm rot="16200000" flipV="1">
            <a:off x="881062" y="4616451"/>
            <a:ext cx="1008063" cy="684212"/>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10">
            <a:extLst>
              <a:ext uri="{FF2B5EF4-FFF2-40B4-BE49-F238E27FC236}">
                <a16:creationId xmlns:a16="http://schemas.microsoft.com/office/drawing/2014/main" id="{548CE879-18DE-4358-9098-64079F24F85B}"/>
              </a:ext>
            </a:extLst>
          </p:cNvPr>
          <p:cNvSpPr txBox="1">
            <a:spLocks noChangeArrowheads="1"/>
          </p:cNvSpPr>
          <p:nvPr/>
        </p:nvSpPr>
        <p:spPr bwMode="auto">
          <a:xfrm>
            <a:off x="396875" y="3994150"/>
            <a:ext cx="1624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Left picture</a:t>
            </a:r>
          </a:p>
          <a:p>
            <a:pPr algn="ctr" eaLnBrk="1" hangingPunct="1"/>
            <a:r>
              <a:rPr lang="en-US" sz="1200"/>
              <a:t>polarized at 0 degree</a:t>
            </a:r>
          </a:p>
        </p:txBody>
      </p:sp>
      <p:sp>
        <p:nvSpPr>
          <p:cNvPr id="6" name="TextBox 58">
            <a:extLst>
              <a:ext uri="{FF2B5EF4-FFF2-40B4-BE49-F238E27FC236}">
                <a16:creationId xmlns:a16="http://schemas.microsoft.com/office/drawing/2014/main" id="{55CE6FA5-FFC1-4999-BA93-01FAC2E6A942}"/>
              </a:ext>
            </a:extLst>
          </p:cNvPr>
          <p:cNvSpPr txBox="1">
            <a:spLocks noChangeArrowheads="1"/>
          </p:cNvSpPr>
          <p:nvPr/>
        </p:nvSpPr>
        <p:spPr bwMode="auto">
          <a:xfrm>
            <a:off x="2438400" y="3552825"/>
            <a:ext cx="170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Right picture</a:t>
            </a:r>
          </a:p>
          <a:p>
            <a:pPr algn="ctr" eaLnBrk="1" hangingPunct="1"/>
            <a:r>
              <a:rPr lang="en-US" sz="1200"/>
              <a:t>polarized at 90 degree</a:t>
            </a:r>
          </a:p>
        </p:txBody>
      </p:sp>
      <p:cxnSp>
        <p:nvCxnSpPr>
          <p:cNvPr id="7" name="Straight Connector 6">
            <a:extLst>
              <a:ext uri="{FF2B5EF4-FFF2-40B4-BE49-F238E27FC236}">
                <a16:creationId xmlns:a16="http://schemas.microsoft.com/office/drawing/2014/main" id="{6345CC5B-32A0-4E95-8BAF-F31E67AAE53E}"/>
              </a:ext>
            </a:extLst>
          </p:cNvPr>
          <p:cNvCxnSpPr/>
          <p:nvPr/>
        </p:nvCxnSpPr>
        <p:spPr>
          <a:xfrm>
            <a:off x="3263900" y="4498975"/>
            <a:ext cx="1866900" cy="9715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C66A63-AC97-466B-81C6-D9744C120427}"/>
              </a:ext>
            </a:extLst>
          </p:cNvPr>
          <p:cNvCxnSpPr/>
          <p:nvPr/>
        </p:nvCxnSpPr>
        <p:spPr>
          <a:xfrm>
            <a:off x="1373188" y="4978400"/>
            <a:ext cx="3757612" cy="49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Parallelogram 8">
            <a:extLst>
              <a:ext uri="{FF2B5EF4-FFF2-40B4-BE49-F238E27FC236}">
                <a16:creationId xmlns:a16="http://schemas.microsoft.com/office/drawing/2014/main" id="{565C6F3D-480D-4339-9458-C4832CAEA578}"/>
              </a:ext>
            </a:extLst>
          </p:cNvPr>
          <p:cNvSpPr/>
          <p:nvPr/>
        </p:nvSpPr>
        <p:spPr>
          <a:xfrm rot="16200000" flipV="1">
            <a:off x="4627562" y="5127626"/>
            <a:ext cx="1008063" cy="684212"/>
          </a:xfrm>
          <a:prstGeom prst="parallelogram">
            <a:avLst/>
          </a:prstGeom>
          <a:solidFill>
            <a:schemeClr val="accent6">
              <a:lumMod val="40000"/>
              <a:lumOff val="6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F4BBBD37-C30C-46EA-9652-8C6EC7C1A033}"/>
              </a:ext>
            </a:extLst>
          </p:cNvPr>
          <p:cNvSpPr/>
          <p:nvPr/>
        </p:nvSpPr>
        <p:spPr>
          <a:xfrm rot="20971711">
            <a:off x="6288088" y="5564188"/>
            <a:ext cx="550862"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F09C93DA-557F-4EBC-BDFF-5E97BE33D32C}"/>
              </a:ext>
            </a:extLst>
          </p:cNvPr>
          <p:cNvSpPr/>
          <p:nvPr/>
        </p:nvSpPr>
        <p:spPr>
          <a:xfrm rot="20971711">
            <a:off x="6935788" y="5456238"/>
            <a:ext cx="550862"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2003C037-57C5-4E35-9B86-188D87A3B3A5}"/>
              </a:ext>
            </a:extLst>
          </p:cNvPr>
          <p:cNvCxnSpPr>
            <a:stCxn id="10" idx="6"/>
            <a:endCxn id="11" idx="2"/>
          </p:cNvCxnSpPr>
          <p:nvPr/>
        </p:nvCxnSpPr>
        <p:spPr>
          <a:xfrm flipV="1">
            <a:off x="6834188" y="5678488"/>
            <a:ext cx="106362" cy="6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84">
            <a:extLst>
              <a:ext uri="{FF2B5EF4-FFF2-40B4-BE49-F238E27FC236}">
                <a16:creationId xmlns:a16="http://schemas.microsoft.com/office/drawing/2014/main" id="{332BA8C8-7E03-46EA-976E-81C507631E72}"/>
              </a:ext>
            </a:extLst>
          </p:cNvPr>
          <p:cNvSpPr txBox="1">
            <a:spLocks noChangeArrowheads="1"/>
          </p:cNvSpPr>
          <p:nvPr/>
        </p:nvSpPr>
        <p:spPr bwMode="auto">
          <a:xfrm>
            <a:off x="5529263" y="6308725"/>
            <a:ext cx="1463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0 degree polarizer </a:t>
            </a:r>
          </a:p>
        </p:txBody>
      </p:sp>
      <p:cxnSp>
        <p:nvCxnSpPr>
          <p:cNvPr id="14" name="Straight Arrow Connector 13">
            <a:extLst>
              <a:ext uri="{FF2B5EF4-FFF2-40B4-BE49-F238E27FC236}">
                <a16:creationId xmlns:a16="http://schemas.microsoft.com/office/drawing/2014/main" id="{9D5D39E4-4EC0-461B-B8CC-5497077E075A}"/>
              </a:ext>
            </a:extLst>
          </p:cNvPr>
          <p:cNvCxnSpPr>
            <a:stCxn id="13" idx="0"/>
            <a:endCxn id="10" idx="4"/>
          </p:cNvCxnSpPr>
          <p:nvPr/>
        </p:nvCxnSpPr>
        <p:spPr>
          <a:xfrm flipV="1">
            <a:off x="6261100" y="5903913"/>
            <a:ext cx="333375" cy="404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87">
            <a:extLst>
              <a:ext uri="{FF2B5EF4-FFF2-40B4-BE49-F238E27FC236}">
                <a16:creationId xmlns:a16="http://schemas.microsoft.com/office/drawing/2014/main" id="{FA98F10E-021E-4774-85F6-C2A445B4FFF9}"/>
              </a:ext>
            </a:extLst>
          </p:cNvPr>
          <p:cNvSpPr txBox="1">
            <a:spLocks noChangeArrowheads="1"/>
          </p:cNvSpPr>
          <p:nvPr/>
        </p:nvSpPr>
        <p:spPr bwMode="auto">
          <a:xfrm>
            <a:off x="7212013" y="6213475"/>
            <a:ext cx="1546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90 degree polarizer </a:t>
            </a:r>
          </a:p>
        </p:txBody>
      </p:sp>
      <p:cxnSp>
        <p:nvCxnSpPr>
          <p:cNvPr id="16" name="Straight Arrow Connector 15">
            <a:extLst>
              <a:ext uri="{FF2B5EF4-FFF2-40B4-BE49-F238E27FC236}">
                <a16:creationId xmlns:a16="http://schemas.microsoft.com/office/drawing/2014/main" id="{9781E4BC-E769-40FE-B9F1-1758771DB355}"/>
              </a:ext>
            </a:extLst>
          </p:cNvPr>
          <p:cNvCxnSpPr>
            <a:stCxn id="15" idx="0"/>
            <a:endCxn id="11" idx="4"/>
          </p:cNvCxnSpPr>
          <p:nvPr/>
        </p:nvCxnSpPr>
        <p:spPr>
          <a:xfrm flipH="1" flipV="1">
            <a:off x="7242175" y="5795963"/>
            <a:ext cx="742950" cy="417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91">
            <a:extLst>
              <a:ext uri="{FF2B5EF4-FFF2-40B4-BE49-F238E27FC236}">
                <a16:creationId xmlns:a16="http://schemas.microsoft.com/office/drawing/2014/main" id="{C924C8FE-0B3E-4452-B77A-515782045A4E}"/>
              </a:ext>
            </a:extLst>
          </p:cNvPr>
          <p:cNvSpPr>
            <a:spLocks noChangeArrowheads="1"/>
          </p:cNvSpPr>
          <p:nvPr/>
        </p:nvSpPr>
        <p:spPr bwMode="auto">
          <a:xfrm>
            <a:off x="454025" y="1376363"/>
            <a:ext cx="7920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Usual approach: Display left and right eyes images on the same screen, and utilizes polarized glasses to direct each image to the corresponding eye.</a:t>
            </a:r>
          </a:p>
        </p:txBody>
      </p:sp>
      <p:sp>
        <p:nvSpPr>
          <p:cNvPr id="18" name="Freeform 2072">
            <a:extLst>
              <a:ext uri="{FF2B5EF4-FFF2-40B4-BE49-F238E27FC236}">
                <a16:creationId xmlns:a16="http://schemas.microsoft.com/office/drawing/2014/main" id="{E2557768-CC61-431B-938D-0A700774232D}"/>
              </a:ext>
            </a:extLst>
          </p:cNvPr>
          <p:cNvSpPr/>
          <p:nvPr/>
        </p:nvSpPr>
        <p:spPr>
          <a:xfrm>
            <a:off x="7485063" y="5575300"/>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96">
            <a:extLst>
              <a:ext uri="{FF2B5EF4-FFF2-40B4-BE49-F238E27FC236}">
                <a16:creationId xmlns:a16="http://schemas.microsoft.com/office/drawing/2014/main" id="{63A967C2-A923-43F6-A6E9-6D2613E81A1F}"/>
              </a:ext>
            </a:extLst>
          </p:cNvPr>
          <p:cNvSpPr/>
          <p:nvPr/>
        </p:nvSpPr>
        <p:spPr>
          <a:xfrm>
            <a:off x="6289675" y="5770563"/>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20" name="Object 1">
            <a:extLst>
              <a:ext uri="{FF2B5EF4-FFF2-40B4-BE49-F238E27FC236}">
                <a16:creationId xmlns:a16="http://schemas.microsoft.com/office/drawing/2014/main" id="{2E8120D5-B7F7-42E1-92AC-A3D04E2F5E08}"/>
              </a:ext>
            </a:extLst>
          </p:cNvPr>
          <p:cNvGraphicFramePr>
            <a:graphicFrameLocks noChangeAspect="1"/>
          </p:cNvGraphicFramePr>
          <p:nvPr/>
        </p:nvGraphicFramePr>
        <p:xfrm>
          <a:off x="523875" y="2781300"/>
          <a:ext cx="1022350" cy="334963"/>
        </p:xfrm>
        <a:graphic>
          <a:graphicData uri="http://schemas.openxmlformats.org/presentationml/2006/ole">
            <mc:AlternateContent xmlns:mc="http://schemas.openxmlformats.org/markup-compatibility/2006">
              <mc:Choice xmlns:v="urn:schemas-microsoft-com:vml" Requires="v">
                <p:oleObj spid="_x0000_s47134" name="Equation" r:id="rId3" imgW="850531" imgH="279279" progId="Equation.3">
                  <p:embed/>
                </p:oleObj>
              </mc:Choice>
              <mc:Fallback>
                <p:oleObj name="Equation" r:id="rId3" imgW="850531" imgH="279279" progId="Equation.3">
                  <p:embed/>
                  <p:pic>
                    <p:nvPicPr>
                      <p:cNvPr id="1640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781300"/>
                        <a:ext cx="10223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91">
            <a:extLst>
              <a:ext uri="{FF2B5EF4-FFF2-40B4-BE49-F238E27FC236}">
                <a16:creationId xmlns:a16="http://schemas.microsoft.com/office/drawing/2014/main" id="{0DEE6342-D0B5-44EF-A84F-0BE3F8685778}"/>
              </a:ext>
            </a:extLst>
          </p:cNvPr>
          <p:cNvSpPr>
            <a:spLocks noChangeArrowheads="1"/>
          </p:cNvSpPr>
          <p:nvPr/>
        </p:nvSpPr>
        <p:spPr bwMode="auto">
          <a:xfrm>
            <a:off x="465138" y="2160588"/>
            <a:ext cx="792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t>Malus’s law: Intensity is attenuated by the square of the cosine of the angle between the polarization directions of the light and the polarizing filter, as</a:t>
            </a:r>
          </a:p>
        </p:txBody>
      </p:sp>
      <p:sp>
        <p:nvSpPr>
          <p:cNvPr id="22" name="Rectangle 91">
            <a:extLst>
              <a:ext uri="{FF2B5EF4-FFF2-40B4-BE49-F238E27FC236}">
                <a16:creationId xmlns:a16="http://schemas.microsoft.com/office/drawing/2014/main" id="{ECBD2C79-68F8-4538-BCD3-04467A5B6A9A}"/>
              </a:ext>
            </a:extLst>
          </p:cNvPr>
          <p:cNvSpPr>
            <a:spLocks noChangeArrowheads="1"/>
          </p:cNvSpPr>
          <p:nvPr/>
        </p:nvSpPr>
        <p:spPr bwMode="auto">
          <a:xfrm>
            <a:off x="1625600" y="2778125"/>
            <a:ext cx="614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t>Hence, the viewing level </a:t>
            </a:r>
            <a:r>
              <a:rPr lang="en-US" sz="1400" u="sng"/>
              <a:t>must be strictly horizontal</a:t>
            </a:r>
            <a:r>
              <a:rPr lang="en-US" sz="1400"/>
              <a:t> to avoid ghosting.</a:t>
            </a:r>
          </a:p>
        </p:txBody>
      </p:sp>
      <p:sp>
        <p:nvSpPr>
          <p:cNvPr id="23" name="TextBox 58">
            <a:extLst>
              <a:ext uri="{FF2B5EF4-FFF2-40B4-BE49-F238E27FC236}">
                <a16:creationId xmlns:a16="http://schemas.microsoft.com/office/drawing/2014/main" id="{E1CB375A-F615-467F-A0F7-764C4C60ABC2}"/>
              </a:ext>
            </a:extLst>
          </p:cNvPr>
          <p:cNvSpPr txBox="1">
            <a:spLocks noChangeArrowheads="1"/>
          </p:cNvSpPr>
          <p:nvPr/>
        </p:nvSpPr>
        <p:spPr bwMode="auto">
          <a:xfrm>
            <a:off x="3330575" y="4965700"/>
            <a:ext cx="866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Projection</a:t>
            </a:r>
          </a:p>
        </p:txBody>
      </p:sp>
    </p:spTree>
    <p:extLst>
      <p:ext uri="{BB962C8B-B14F-4D97-AF65-F5344CB8AC3E}">
        <p14:creationId xmlns:p14="http://schemas.microsoft.com/office/powerpoint/2010/main" val="1291882303"/>
      </p:ext>
    </p:extLst>
  </p:cSld>
  <p:clrMapOvr>
    <a:masterClrMapping/>
  </p:clrMapOvr>
  <mc:AlternateContent xmlns:mc="http://schemas.openxmlformats.org/markup-compatibility/2006" xmlns:p14="http://schemas.microsoft.com/office/powerpoint/2010/main">
    <mc:Choice Requires="p14">
      <p:transition spd="slow" p14:dur="2000" advClick="0" advTm="135000"/>
    </mc:Choice>
    <mc:Fallback xmlns="">
      <p:transition spd="slow" advClick="0" advTm="13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31813" y="1952625"/>
            <a:ext cx="8027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t>it is unlikely that the compressed multi-view 3D data could be distributed directly in the same way as the existing channels and standards. </a:t>
            </a:r>
          </a:p>
          <a:p>
            <a:pPr algn="just"/>
            <a:endParaRPr lang="en-US"/>
          </a:p>
          <a:p>
            <a:pPr algn="just"/>
            <a:r>
              <a:rPr lang="en-US"/>
              <a:t>While it may be argued that technically, present standards and hardware solutions could always be changed to accommodate the newer technologies, such revolutions usually have to experience long period of incubation period before every components in the video chain could function collaboratively and survive in the consumer’s world.</a:t>
            </a:r>
          </a:p>
        </p:txBody>
      </p:sp>
      <p:sp>
        <p:nvSpPr>
          <p:cNvPr id="35843"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a:t>
            </a:r>
          </a:p>
        </p:txBody>
      </p:sp>
      <p:sp>
        <p:nvSpPr>
          <p:cNvPr id="35844" name="Rectangle 1"/>
          <p:cNvSpPr>
            <a:spLocks noChangeArrowheads="1"/>
          </p:cNvSpPr>
          <p:nvPr/>
        </p:nvSpPr>
        <p:spPr bwMode="auto">
          <a:xfrm>
            <a:off x="436563" y="4437063"/>
            <a:ext cx="8216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t>StereoGraphics offers an alternative approach know as the “</a:t>
            </a:r>
            <a:r>
              <a:rPr lang="en-US" i="1"/>
              <a:t>N</a:t>
            </a:r>
            <a:r>
              <a:rPr lang="en-US"/>
              <a:t>-tiles”, a.k.a. the Hollywood Squares” format. </a:t>
            </a:r>
          </a:p>
          <a:p>
            <a:pPr algn="just"/>
            <a:endParaRPr lang="en-US"/>
          </a:p>
          <a:p>
            <a:pPr algn="just"/>
            <a:r>
              <a:rPr lang="en-US"/>
              <a:t>Images from cameras each capturing a view of the scene are down-sampled and juxtaposed as non-overlapped tiles into a single picture. </a:t>
            </a:r>
          </a:p>
          <a:p>
            <a:pPr algn="just"/>
            <a:endParaRPr lang="en-US"/>
          </a:p>
          <a:p>
            <a:pPr algn="just"/>
            <a:r>
              <a:rPr lang="en-US"/>
              <a:t>This enables multi-view images cav be processed in the same way as ordinary two dimensional pictures, and embedded into existing video chains.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 N-tile format</a:t>
            </a:r>
          </a:p>
        </p:txBody>
      </p:sp>
      <p:pic>
        <p:nvPicPr>
          <p:cNvPr id="36867"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916113"/>
            <a:ext cx="68770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 N-tile format</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952625"/>
            <a:ext cx="61626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 N-tile format</a:t>
            </a:r>
          </a:p>
        </p:txBody>
      </p:sp>
      <p:sp>
        <p:nvSpPr>
          <p:cNvPr id="38915" name="Rectangle 4"/>
          <p:cNvSpPr>
            <a:spLocks noChangeArrowheads="1"/>
          </p:cNvSpPr>
          <p:nvPr/>
        </p:nvSpPr>
        <p:spPr bwMode="auto">
          <a:xfrm>
            <a:off x="576263" y="1952625"/>
            <a:ext cx="7920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In general, though not mandatory, the number of cameras </a:t>
            </a:r>
            <a:r>
              <a:rPr lang="en-US" sz="2000" i="1">
                <a:latin typeface="Times New Roman" pitchFamily="18" charset="0"/>
                <a:cs typeface="Times New Roman" pitchFamily="18" charset="0"/>
              </a:rPr>
              <a:t>N</a:t>
            </a:r>
            <a:r>
              <a:rPr lang="en-US" sz="2000">
                <a:latin typeface="Times New Roman" pitchFamily="18" charset="0"/>
                <a:cs typeface="Times New Roman" pitchFamily="18" charset="0"/>
              </a:rPr>
              <a:t> is taken to be the square of an integer </a:t>
            </a:r>
            <a:r>
              <a:rPr lang="en-US" sz="2000" i="1">
                <a:latin typeface="Times New Roman" pitchFamily="18" charset="0"/>
                <a:cs typeface="Times New Roman" pitchFamily="18" charset="0"/>
              </a:rPr>
              <a:t>D, i.e.</a:t>
            </a:r>
            <a:r>
              <a:rPr lang="en-US" sz="2000">
                <a:latin typeface="Times New Roman" pitchFamily="18" charset="0"/>
                <a:cs typeface="Times New Roman" pitchFamily="18" charset="0"/>
              </a:rPr>
              <a:t> </a:t>
            </a:r>
          </a:p>
        </p:txBody>
      </p:sp>
      <p:sp>
        <p:nvSpPr>
          <p:cNvPr id="38916" name="Rectangle 5"/>
          <p:cNvSpPr>
            <a:spLocks noChangeArrowheads="1"/>
          </p:cNvSpPr>
          <p:nvPr/>
        </p:nvSpPr>
        <p:spPr bwMode="auto">
          <a:xfrm>
            <a:off x="684213" y="3068638"/>
            <a:ext cx="777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i="1">
                <a:latin typeface="Times New Roman" pitchFamily="18" charset="0"/>
                <a:cs typeface="Times New Roman" pitchFamily="18" charset="0"/>
              </a:rPr>
              <a:t>W</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n</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x</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y</a:t>
            </a:r>
            <a:r>
              <a:rPr lang="en-US" sz="2000">
                <a:latin typeface="Times New Roman" pitchFamily="18" charset="0"/>
                <a:cs typeface="Times New Roman" pitchFamily="18" charset="0"/>
              </a:rPr>
              <a:t>) is just an ordinary picture frame that can be modulated, compressed, broadcast and recorded by any existing standards.</a:t>
            </a:r>
          </a:p>
        </p:txBody>
      </p:sp>
      <p:sp>
        <p:nvSpPr>
          <p:cNvPr id="3891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918"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8919" name="Object 8"/>
          <p:cNvGraphicFramePr>
            <a:graphicFrameLocks noChangeAspect="1"/>
          </p:cNvGraphicFramePr>
          <p:nvPr/>
        </p:nvGraphicFramePr>
        <p:xfrm>
          <a:off x="3851275" y="2249488"/>
          <a:ext cx="1028700" cy="411162"/>
        </p:xfrm>
        <a:graphic>
          <a:graphicData uri="http://schemas.openxmlformats.org/presentationml/2006/ole">
            <mc:AlternateContent xmlns:mc="http://schemas.openxmlformats.org/markup-compatibility/2006">
              <mc:Choice xmlns:v="urn:schemas-microsoft-com:vml" Requires="v">
                <p:oleObj spid="_x0000_s39001" name="Equation" r:id="rId3" imgW="571252" imgH="228501" progId="Equation.3">
                  <p:embed/>
                </p:oleObj>
              </mc:Choice>
              <mc:Fallback>
                <p:oleObj name="Equation" r:id="rId3" imgW="571252" imgH="228501"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249488"/>
                        <a:ext cx="10287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0" name="Rectangle 9"/>
          <p:cNvSpPr>
            <a:spLocks noChangeArrowheads="1"/>
          </p:cNvSpPr>
          <p:nvPr/>
        </p:nvSpPr>
        <p:spPr bwMode="auto">
          <a:xfrm>
            <a:off x="647700" y="4473575"/>
            <a:ext cx="7777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At the receiving end, each view in </a:t>
            </a:r>
            <a:r>
              <a:rPr lang="en-US" sz="2000" i="1">
                <a:latin typeface="Times New Roman" pitchFamily="18" charset="0"/>
                <a:cs typeface="Times New Roman" pitchFamily="18" charset="0"/>
              </a:rPr>
              <a:t>W</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n</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x</a:t>
            </a:r>
            <a:r>
              <a:rPr lang="en-US" sz="2000">
                <a:latin typeface="Times New Roman" pitchFamily="18" charset="0"/>
                <a:cs typeface="Times New Roman" pitchFamily="18" charset="0"/>
              </a:rPr>
              <a:t>,</a:t>
            </a:r>
            <a:r>
              <a:rPr lang="en-US" sz="2000" i="1">
                <a:latin typeface="Times New Roman" pitchFamily="18" charset="0"/>
                <a:cs typeface="Times New Roman" pitchFamily="18" charset="0"/>
              </a:rPr>
              <a:t>y</a:t>
            </a:r>
            <a:r>
              <a:rPr lang="en-US" sz="2000">
                <a:latin typeface="Times New Roman" pitchFamily="18" charset="0"/>
                <a:cs typeface="Times New Roman" pitchFamily="18" charset="0"/>
              </a:rPr>
              <a:t>) is mapped to the corresponding sub-pixel in the auto-stereoscopic 3D monitor.</a:t>
            </a:r>
            <a:r>
              <a:rPr lang="en-US" sz="2000" i="1">
                <a:latin typeface="Times New Roman" pitchFamily="18" charset="0"/>
                <a:cs typeface="Times New Roman" pitchFamily="18" charset="0"/>
              </a:rPr>
              <a:t> </a:t>
            </a:r>
            <a:endParaRPr lang="en-US" sz="200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4"/>
          <p:cNvSpPr txBox="1">
            <a:spLocks noChangeArrowheads="1"/>
          </p:cNvSpPr>
          <p:nvPr/>
        </p:nvSpPr>
        <p:spPr bwMode="auto">
          <a:xfrm>
            <a:off x="1008063" y="331788"/>
            <a:ext cx="67802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Packaging and distribution of muti-view signals: N-tile format</a:t>
            </a:r>
          </a:p>
        </p:txBody>
      </p:sp>
      <p:sp>
        <p:nvSpPr>
          <p:cNvPr id="3993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940"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99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628775"/>
            <a:ext cx="82867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a:extLst>
              <a:ext uri="{FF2B5EF4-FFF2-40B4-BE49-F238E27FC236}">
                <a16:creationId xmlns:a16="http://schemas.microsoft.com/office/drawing/2014/main" id="{32F794C0-9015-4DC3-BA4E-85AAC0CA9E29}"/>
              </a:ext>
            </a:extLst>
          </p:cNvPr>
          <p:cNvSpPr txBox="1">
            <a:spLocks noChangeArrowheads="1"/>
          </p:cNvSpPr>
          <p:nvPr/>
        </p:nvSpPr>
        <p:spPr bwMode="auto">
          <a:xfrm>
            <a:off x="2173288" y="331788"/>
            <a:ext cx="480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Circular Polarizing filter</a:t>
            </a:r>
          </a:p>
        </p:txBody>
      </p:sp>
      <p:sp>
        <p:nvSpPr>
          <p:cNvPr id="3" name="Rectangle 91">
            <a:extLst>
              <a:ext uri="{FF2B5EF4-FFF2-40B4-BE49-F238E27FC236}">
                <a16:creationId xmlns:a16="http://schemas.microsoft.com/office/drawing/2014/main" id="{67B835BE-DC19-4D19-A4D7-CF6B0AB8CE85}"/>
              </a:ext>
            </a:extLst>
          </p:cNvPr>
          <p:cNvSpPr>
            <a:spLocks noChangeArrowheads="1"/>
          </p:cNvSpPr>
          <p:nvPr/>
        </p:nvSpPr>
        <p:spPr bwMode="auto">
          <a:xfrm>
            <a:off x="454025" y="1222375"/>
            <a:ext cx="7920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Circular Polarizing filter: polarization rotates clockwise or anticlockwise after passing through it.</a:t>
            </a:r>
          </a:p>
        </p:txBody>
      </p:sp>
      <p:sp>
        <p:nvSpPr>
          <p:cNvPr id="4" name="Parallelogram 3">
            <a:extLst>
              <a:ext uri="{FF2B5EF4-FFF2-40B4-BE49-F238E27FC236}">
                <a16:creationId xmlns:a16="http://schemas.microsoft.com/office/drawing/2014/main" id="{092D9970-A6E5-4C63-8A08-9A79B865A96D}"/>
              </a:ext>
            </a:extLst>
          </p:cNvPr>
          <p:cNvSpPr/>
          <p:nvPr/>
        </p:nvSpPr>
        <p:spPr>
          <a:xfrm rot="16200000" flipH="1">
            <a:off x="2381464" y="2660249"/>
            <a:ext cx="1811555" cy="1440039"/>
          </a:xfrm>
          <a:prstGeom prst="parallelogram">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6">
            <a:extLst>
              <a:ext uri="{FF2B5EF4-FFF2-40B4-BE49-F238E27FC236}">
                <a16:creationId xmlns:a16="http://schemas.microsoft.com/office/drawing/2014/main" id="{0D32D29D-1F70-4086-B353-63CE21739399}"/>
              </a:ext>
            </a:extLst>
          </p:cNvPr>
          <p:cNvSpPr txBox="1">
            <a:spLocks noChangeArrowheads="1"/>
          </p:cNvSpPr>
          <p:nvPr/>
        </p:nvSpPr>
        <p:spPr bwMode="auto">
          <a:xfrm>
            <a:off x="231775" y="3927475"/>
            <a:ext cx="163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err="1">
                <a:latin typeface="Times New Roman" pitchFamily="18" charset="0"/>
                <a:cs typeface="Times New Roman" pitchFamily="18" charset="0"/>
              </a:rPr>
              <a:t>Unpolarized</a:t>
            </a:r>
            <a:r>
              <a:rPr lang="en-US" sz="1600" dirty="0">
                <a:latin typeface="Times New Roman" pitchFamily="18" charset="0"/>
                <a:cs typeface="Times New Roman" pitchFamily="18" charset="0"/>
              </a:rPr>
              <a:t> light</a:t>
            </a:r>
          </a:p>
        </p:txBody>
      </p:sp>
      <p:cxnSp>
        <p:nvCxnSpPr>
          <p:cNvPr id="6" name="Straight Connector 5">
            <a:extLst>
              <a:ext uri="{FF2B5EF4-FFF2-40B4-BE49-F238E27FC236}">
                <a16:creationId xmlns:a16="http://schemas.microsoft.com/office/drawing/2014/main" id="{C933869D-44C4-406D-B772-DC4868D95E61}"/>
              </a:ext>
            </a:extLst>
          </p:cNvPr>
          <p:cNvCxnSpPr/>
          <p:nvPr/>
        </p:nvCxnSpPr>
        <p:spPr>
          <a:xfrm flipV="1">
            <a:off x="2135188" y="3373438"/>
            <a:ext cx="56769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FDCFF84-7740-4E61-9684-6BA909A826CB}"/>
              </a:ext>
            </a:extLst>
          </p:cNvPr>
          <p:cNvSpPr/>
          <p:nvPr/>
        </p:nvSpPr>
        <p:spPr>
          <a:xfrm>
            <a:off x="1471613" y="6297613"/>
            <a:ext cx="7366000" cy="461962"/>
          </a:xfrm>
          <a:prstGeom prst="rect">
            <a:avLst/>
          </a:prstGeom>
        </p:spPr>
        <p:txBody>
          <a:bodyPr>
            <a:spAutoFit/>
          </a:bodyPr>
          <a:lstStyle/>
          <a:p>
            <a:pPr>
              <a:defRPr/>
            </a:pPr>
            <a:r>
              <a:rPr lang="en-US" sz="1200" dirty="0">
                <a:solidFill>
                  <a:schemeClr val="accent1">
                    <a:lumMod val="50000"/>
                  </a:schemeClr>
                </a:solidFill>
              </a:rPr>
              <a:t>http://upload.wikimedia.org/wikipedia/commons/d/d1/Circular.Polarization.Circularly.Polarized.Light_Left.Hand.Animation.305x190.255Colors.gif</a:t>
            </a:r>
          </a:p>
        </p:txBody>
      </p:sp>
      <p:grpSp>
        <p:nvGrpSpPr>
          <p:cNvPr id="10" name="Group 47">
            <a:extLst>
              <a:ext uri="{FF2B5EF4-FFF2-40B4-BE49-F238E27FC236}">
                <a16:creationId xmlns:a16="http://schemas.microsoft.com/office/drawing/2014/main" id="{178A3518-E238-4151-AEA9-85E5CE6402E2}"/>
              </a:ext>
            </a:extLst>
          </p:cNvPr>
          <p:cNvGrpSpPr>
            <a:grpSpLocks/>
          </p:cNvGrpSpPr>
          <p:nvPr/>
        </p:nvGrpSpPr>
        <p:grpSpPr bwMode="auto">
          <a:xfrm>
            <a:off x="674688" y="2951163"/>
            <a:ext cx="796925" cy="796925"/>
            <a:chOff x="606602" y="2162175"/>
            <a:chExt cx="796925" cy="796925"/>
          </a:xfrm>
        </p:grpSpPr>
        <p:cxnSp>
          <p:nvCxnSpPr>
            <p:cNvPr id="11" name="Straight Arrow Connector 10">
              <a:extLst>
                <a:ext uri="{FF2B5EF4-FFF2-40B4-BE49-F238E27FC236}">
                  <a16:creationId xmlns:a16="http://schemas.microsoft.com/office/drawing/2014/main" id="{D2A27F90-7D09-4C31-A173-813794DF15C0}"/>
                </a:ext>
              </a:extLst>
            </p:cNvPr>
            <p:cNvCxnSpPr/>
            <p:nvPr/>
          </p:nvCxnSpPr>
          <p:spPr>
            <a:xfrm>
              <a:off x="1008239" y="2162175"/>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7372DF-AF4C-41B3-B731-8ECCEDA0E38A}"/>
                </a:ext>
              </a:extLst>
            </p:cNvPr>
            <p:cNvCxnSpPr/>
            <p:nvPr/>
          </p:nvCxnSpPr>
          <p:spPr>
            <a:xfrm rot="16200000">
              <a:off x="1005065" y="2162174"/>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6F65A74-1411-41D2-96D6-854B1BE388F6}"/>
                </a:ext>
              </a:extLst>
            </p:cNvPr>
            <p:cNvCxnSpPr/>
            <p:nvPr/>
          </p:nvCxnSpPr>
          <p:spPr>
            <a:xfrm flipH="1">
              <a:off x="703439" y="2243137"/>
              <a:ext cx="603250"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FC69B82-31C7-4A7E-99B2-6736BDAF8C9B}"/>
                </a:ext>
              </a:extLst>
            </p:cNvPr>
            <p:cNvCxnSpPr/>
            <p:nvPr/>
          </p:nvCxnSpPr>
          <p:spPr>
            <a:xfrm>
              <a:off x="705027" y="2265362"/>
              <a:ext cx="604837"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a:extLst>
              <a:ext uri="{FF2B5EF4-FFF2-40B4-BE49-F238E27FC236}">
                <a16:creationId xmlns:a16="http://schemas.microsoft.com/office/drawing/2014/main" id="{068C9226-CB9C-4C48-94FF-08C485FD4DC2}"/>
              </a:ext>
            </a:extLst>
          </p:cNvPr>
          <p:cNvCxnSpPr/>
          <p:nvPr/>
        </p:nvCxnSpPr>
        <p:spPr>
          <a:xfrm flipV="1">
            <a:off x="5770880" y="2745267"/>
            <a:ext cx="0" cy="630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C311B4-8D9F-421C-B93E-307F407A9698}"/>
              </a:ext>
            </a:extLst>
          </p:cNvPr>
          <p:cNvCxnSpPr/>
          <p:nvPr/>
        </p:nvCxnSpPr>
        <p:spPr>
          <a:xfrm flipV="1">
            <a:off x="5766118" y="3375505"/>
            <a:ext cx="5857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97">
            <a:extLst>
              <a:ext uri="{FF2B5EF4-FFF2-40B4-BE49-F238E27FC236}">
                <a16:creationId xmlns:a16="http://schemas.microsoft.com/office/drawing/2014/main" id="{64004412-53F7-4614-A32A-0FC698E74D7B}"/>
              </a:ext>
            </a:extLst>
          </p:cNvPr>
          <p:cNvSpPr txBox="1">
            <a:spLocks noChangeArrowheads="1"/>
          </p:cNvSpPr>
          <p:nvPr/>
        </p:nvSpPr>
        <p:spPr bwMode="auto">
          <a:xfrm>
            <a:off x="5770880" y="2562705"/>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90</a:t>
            </a:r>
            <a:r>
              <a:rPr lang="en-US" sz="1400" baseline="30000"/>
              <a:t>o</a:t>
            </a:r>
            <a:endParaRPr lang="en-US" sz="1400"/>
          </a:p>
        </p:txBody>
      </p:sp>
      <p:sp>
        <p:nvSpPr>
          <p:cNvPr id="18" name="TextBox 198">
            <a:extLst>
              <a:ext uri="{FF2B5EF4-FFF2-40B4-BE49-F238E27FC236}">
                <a16:creationId xmlns:a16="http://schemas.microsoft.com/office/drawing/2014/main" id="{D2308ADA-73D0-45AE-82B6-95FE696990D1}"/>
              </a:ext>
            </a:extLst>
          </p:cNvPr>
          <p:cNvSpPr txBox="1">
            <a:spLocks noChangeArrowheads="1"/>
          </p:cNvSpPr>
          <p:nvPr/>
        </p:nvSpPr>
        <p:spPr bwMode="auto">
          <a:xfrm>
            <a:off x="6350318" y="2884967"/>
            <a:ext cx="352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0</a:t>
            </a:r>
            <a:r>
              <a:rPr lang="en-US" sz="1400" baseline="30000"/>
              <a:t>o</a:t>
            </a:r>
            <a:endParaRPr lang="en-US" sz="1400"/>
          </a:p>
        </p:txBody>
      </p:sp>
      <p:sp>
        <p:nvSpPr>
          <p:cNvPr id="19" name="Arc 18">
            <a:extLst>
              <a:ext uri="{FF2B5EF4-FFF2-40B4-BE49-F238E27FC236}">
                <a16:creationId xmlns:a16="http://schemas.microsoft.com/office/drawing/2014/main" id="{5DD91F30-3F6F-4F2F-8CD3-7A037AB000C3}"/>
              </a:ext>
            </a:extLst>
          </p:cNvPr>
          <p:cNvSpPr/>
          <p:nvPr/>
        </p:nvSpPr>
        <p:spPr>
          <a:xfrm>
            <a:off x="5742305" y="3021492"/>
            <a:ext cx="420688" cy="360363"/>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Oval 19">
            <a:extLst>
              <a:ext uri="{FF2B5EF4-FFF2-40B4-BE49-F238E27FC236}">
                <a16:creationId xmlns:a16="http://schemas.microsoft.com/office/drawing/2014/main" id="{5AB41099-A4AC-4C23-8703-729F2F7ABCC8}"/>
              </a:ext>
            </a:extLst>
          </p:cNvPr>
          <p:cNvSpPr/>
          <p:nvPr/>
        </p:nvSpPr>
        <p:spPr>
          <a:xfrm>
            <a:off x="5443855" y="3061180"/>
            <a:ext cx="719138" cy="638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DC9F0DBB-87C6-4335-85F0-AC97DDCA9823}"/>
              </a:ext>
            </a:extLst>
          </p:cNvPr>
          <p:cNvSpPr/>
          <p:nvPr/>
        </p:nvSpPr>
        <p:spPr>
          <a:xfrm>
            <a:off x="2120900" y="2124724"/>
            <a:ext cx="2207656" cy="338554"/>
          </a:xfrm>
          <a:prstGeom prst="rect">
            <a:avLst/>
          </a:prstGeom>
        </p:spPr>
        <p:txBody>
          <a:bodyPr wrap="none">
            <a:spAutoFit/>
          </a:bodyPr>
          <a:lstStyle/>
          <a:p>
            <a:r>
              <a:rPr lang="en-US" sz="1600" dirty="0">
                <a:latin typeface="Times New Roman" pitchFamily="18" charset="0"/>
                <a:cs typeface="Times New Roman" pitchFamily="18" charset="0"/>
              </a:rPr>
              <a:t>Anticlockwise polarizer </a:t>
            </a:r>
            <a:endParaRPr lang="en-US" sz="1600" dirty="0"/>
          </a:p>
        </p:txBody>
      </p:sp>
      <p:sp>
        <p:nvSpPr>
          <p:cNvPr id="35" name="Parallelogram 34">
            <a:extLst>
              <a:ext uri="{FF2B5EF4-FFF2-40B4-BE49-F238E27FC236}">
                <a16:creationId xmlns:a16="http://schemas.microsoft.com/office/drawing/2014/main" id="{D4BA50AE-F217-40EB-8AB0-8AA65E0F95E6}"/>
              </a:ext>
            </a:extLst>
          </p:cNvPr>
          <p:cNvSpPr/>
          <p:nvPr/>
        </p:nvSpPr>
        <p:spPr>
          <a:xfrm rot="16200000" flipH="1">
            <a:off x="2419564" y="4425016"/>
            <a:ext cx="1811555" cy="1440039"/>
          </a:xfrm>
          <a:prstGeom prst="parallelogram">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TextBox 6">
            <a:extLst>
              <a:ext uri="{FF2B5EF4-FFF2-40B4-BE49-F238E27FC236}">
                <a16:creationId xmlns:a16="http://schemas.microsoft.com/office/drawing/2014/main" id="{F0CC3227-3D9F-4FAC-8E94-8AE003CAA952}"/>
              </a:ext>
            </a:extLst>
          </p:cNvPr>
          <p:cNvSpPr txBox="1">
            <a:spLocks noChangeArrowheads="1"/>
          </p:cNvSpPr>
          <p:nvPr/>
        </p:nvSpPr>
        <p:spPr bwMode="auto">
          <a:xfrm>
            <a:off x="269875" y="5692242"/>
            <a:ext cx="163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err="1">
                <a:latin typeface="Times New Roman" pitchFamily="18" charset="0"/>
                <a:cs typeface="Times New Roman" pitchFamily="18" charset="0"/>
              </a:rPr>
              <a:t>Unpolarized</a:t>
            </a:r>
            <a:r>
              <a:rPr lang="en-US" sz="1600" dirty="0">
                <a:latin typeface="Times New Roman" pitchFamily="18" charset="0"/>
                <a:cs typeface="Times New Roman" pitchFamily="18" charset="0"/>
              </a:rPr>
              <a:t> light</a:t>
            </a:r>
          </a:p>
        </p:txBody>
      </p:sp>
      <p:cxnSp>
        <p:nvCxnSpPr>
          <p:cNvPr id="37" name="Straight Connector 36">
            <a:extLst>
              <a:ext uri="{FF2B5EF4-FFF2-40B4-BE49-F238E27FC236}">
                <a16:creationId xmlns:a16="http://schemas.microsoft.com/office/drawing/2014/main" id="{24C299C7-7466-42C1-ADF9-ADFB15A73A1C}"/>
              </a:ext>
            </a:extLst>
          </p:cNvPr>
          <p:cNvCxnSpPr/>
          <p:nvPr/>
        </p:nvCxnSpPr>
        <p:spPr>
          <a:xfrm flipV="1">
            <a:off x="2173288" y="5138205"/>
            <a:ext cx="56769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47">
            <a:extLst>
              <a:ext uri="{FF2B5EF4-FFF2-40B4-BE49-F238E27FC236}">
                <a16:creationId xmlns:a16="http://schemas.microsoft.com/office/drawing/2014/main" id="{8D1FED82-AB51-4D81-86D6-3E4ED85E064B}"/>
              </a:ext>
            </a:extLst>
          </p:cNvPr>
          <p:cNvGrpSpPr>
            <a:grpSpLocks/>
          </p:cNvGrpSpPr>
          <p:nvPr/>
        </p:nvGrpSpPr>
        <p:grpSpPr bwMode="auto">
          <a:xfrm>
            <a:off x="712788" y="4715930"/>
            <a:ext cx="796925" cy="796925"/>
            <a:chOff x="606602" y="2162175"/>
            <a:chExt cx="796925" cy="796925"/>
          </a:xfrm>
        </p:grpSpPr>
        <p:cxnSp>
          <p:nvCxnSpPr>
            <p:cNvPr id="39" name="Straight Arrow Connector 38">
              <a:extLst>
                <a:ext uri="{FF2B5EF4-FFF2-40B4-BE49-F238E27FC236}">
                  <a16:creationId xmlns:a16="http://schemas.microsoft.com/office/drawing/2014/main" id="{398465C2-65A0-4395-A533-174074CE115B}"/>
                </a:ext>
              </a:extLst>
            </p:cNvPr>
            <p:cNvCxnSpPr/>
            <p:nvPr/>
          </p:nvCxnSpPr>
          <p:spPr>
            <a:xfrm>
              <a:off x="1008239" y="2162175"/>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23B4F14-3248-4E37-9B42-F79EB3BAABD2}"/>
                </a:ext>
              </a:extLst>
            </p:cNvPr>
            <p:cNvCxnSpPr/>
            <p:nvPr/>
          </p:nvCxnSpPr>
          <p:spPr>
            <a:xfrm rot="16200000">
              <a:off x="1005065" y="2162174"/>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652F0B0-4FCF-4E51-8CC5-6853596D9F27}"/>
                </a:ext>
              </a:extLst>
            </p:cNvPr>
            <p:cNvCxnSpPr/>
            <p:nvPr/>
          </p:nvCxnSpPr>
          <p:spPr>
            <a:xfrm flipH="1">
              <a:off x="703439" y="2243137"/>
              <a:ext cx="603250"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E2E668C-9E77-4C0E-90B2-C580CCED86AF}"/>
                </a:ext>
              </a:extLst>
            </p:cNvPr>
            <p:cNvCxnSpPr/>
            <p:nvPr/>
          </p:nvCxnSpPr>
          <p:spPr>
            <a:xfrm>
              <a:off x="705027" y="2265362"/>
              <a:ext cx="604837"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2F0AC133-899D-4272-96CD-4027BC609B34}"/>
              </a:ext>
            </a:extLst>
          </p:cNvPr>
          <p:cNvCxnSpPr/>
          <p:nvPr/>
        </p:nvCxnSpPr>
        <p:spPr>
          <a:xfrm flipV="1">
            <a:off x="5808980" y="4510034"/>
            <a:ext cx="0" cy="630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C56092D-AC64-4EB3-A9DF-3504FB84E140}"/>
              </a:ext>
            </a:extLst>
          </p:cNvPr>
          <p:cNvCxnSpPr/>
          <p:nvPr/>
        </p:nvCxnSpPr>
        <p:spPr>
          <a:xfrm flipV="1">
            <a:off x="5804218" y="5140272"/>
            <a:ext cx="5857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197">
            <a:extLst>
              <a:ext uri="{FF2B5EF4-FFF2-40B4-BE49-F238E27FC236}">
                <a16:creationId xmlns:a16="http://schemas.microsoft.com/office/drawing/2014/main" id="{657A60F5-A0E8-4DE2-AEAF-0AD74DF27A29}"/>
              </a:ext>
            </a:extLst>
          </p:cNvPr>
          <p:cNvSpPr txBox="1">
            <a:spLocks noChangeArrowheads="1"/>
          </p:cNvSpPr>
          <p:nvPr/>
        </p:nvSpPr>
        <p:spPr bwMode="auto">
          <a:xfrm>
            <a:off x="5808980" y="4327472"/>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90</a:t>
            </a:r>
            <a:r>
              <a:rPr lang="en-US" sz="1400" baseline="30000"/>
              <a:t>o</a:t>
            </a:r>
            <a:endParaRPr lang="en-US" sz="1400"/>
          </a:p>
        </p:txBody>
      </p:sp>
      <p:sp>
        <p:nvSpPr>
          <p:cNvPr id="46" name="TextBox 198">
            <a:extLst>
              <a:ext uri="{FF2B5EF4-FFF2-40B4-BE49-F238E27FC236}">
                <a16:creationId xmlns:a16="http://schemas.microsoft.com/office/drawing/2014/main" id="{D73AFDE0-F35B-4D09-86DF-AEB8DC3950FB}"/>
              </a:ext>
            </a:extLst>
          </p:cNvPr>
          <p:cNvSpPr txBox="1">
            <a:spLocks noChangeArrowheads="1"/>
          </p:cNvSpPr>
          <p:nvPr/>
        </p:nvSpPr>
        <p:spPr bwMode="auto">
          <a:xfrm>
            <a:off x="6388418" y="4649734"/>
            <a:ext cx="352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0</a:t>
            </a:r>
            <a:r>
              <a:rPr lang="en-US" sz="1400" baseline="30000"/>
              <a:t>o</a:t>
            </a:r>
            <a:endParaRPr lang="en-US" sz="1400"/>
          </a:p>
        </p:txBody>
      </p:sp>
      <p:sp>
        <p:nvSpPr>
          <p:cNvPr id="47" name="Arc 46">
            <a:extLst>
              <a:ext uri="{FF2B5EF4-FFF2-40B4-BE49-F238E27FC236}">
                <a16:creationId xmlns:a16="http://schemas.microsoft.com/office/drawing/2014/main" id="{F90A03C0-BAA2-4395-9B25-E4C12496A19E}"/>
              </a:ext>
            </a:extLst>
          </p:cNvPr>
          <p:cNvSpPr/>
          <p:nvPr/>
        </p:nvSpPr>
        <p:spPr>
          <a:xfrm>
            <a:off x="5780405" y="4786259"/>
            <a:ext cx="420688" cy="360363"/>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Oval 47">
            <a:extLst>
              <a:ext uri="{FF2B5EF4-FFF2-40B4-BE49-F238E27FC236}">
                <a16:creationId xmlns:a16="http://schemas.microsoft.com/office/drawing/2014/main" id="{2626B013-8EC3-4F36-B080-D8BB2A40AC69}"/>
              </a:ext>
            </a:extLst>
          </p:cNvPr>
          <p:cNvSpPr/>
          <p:nvPr/>
        </p:nvSpPr>
        <p:spPr>
          <a:xfrm>
            <a:off x="5481955" y="4825947"/>
            <a:ext cx="719138" cy="638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723201FB-C89D-4B83-9B0C-B1CB3BEFA995}"/>
              </a:ext>
            </a:extLst>
          </p:cNvPr>
          <p:cNvSpPr/>
          <p:nvPr/>
        </p:nvSpPr>
        <p:spPr>
          <a:xfrm>
            <a:off x="3089722" y="5896379"/>
            <a:ext cx="1887055" cy="338554"/>
          </a:xfrm>
          <a:prstGeom prst="rect">
            <a:avLst/>
          </a:prstGeom>
        </p:spPr>
        <p:txBody>
          <a:bodyPr wrap="none">
            <a:spAutoFit/>
          </a:bodyPr>
          <a:lstStyle/>
          <a:p>
            <a:r>
              <a:rPr lang="en-US" sz="1600" dirty="0">
                <a:latin typeface="Times New Roman" pitchFamily="18" charset="0"/>
                <a:cs typeface="Times New Roman" pitchFamily="18" charset="0"/>
              </a:rPr>
              <a:t>Clockwise polarizer </a:t>
            </a:r>
            <a:endParaRPr lang="en-US" sz="1600" dirty="0"/>
          </a:p>
        </p:txBody>
      </p:sp>
      <p:sp>
        <p:nvSpPr>
          <p:cNvPr id="50" name="Rectangle 49">
            <a:extLst>
              <a:ext uri="{FF2B5EF4-FFF2-40B4-BE49-F238E27FC236}">
                <a16:creationId xmlns:a16="http://schemas.microsoft.com/office/drawing/2014/main" id="{6FAC739F-FBC5-490F-BCBB-01FF8EB1BD07}"/>
              </a:ext>
            </a:extLst>
          </p:cNvPr>
          <p:cNvSpPr/>
          <p:nvPr/>
        </p:nvSpPr>
        <p:spPr>
          <a:xfrm>
            <a:off x="5234634" y="3912480"/>
            <a:ext cx="1579278" cy="338554"/>
          </a:xfrm>
          <a:prstGeom prst="rect">
            <a:avLst/>
          </a:prstGeom>
        </p:spPr>
        <p:txBody>
          <a:bodyPr wrap="none">
            <a:spAutoFit/>
          </a:bodyPr>
          <a:lstStyle/>
          <a:p>
            <a:r>
              <a:rPr lang="en-US" sz="1600" dirty="0">
                <a:latin typeface="Times New Roman" pitchFamily="18" charset="0"/>
                <a:cs typeface="Times New Roman" pitchFamily="18" charset="0"/>
              </a:rPr>
              <a:t>Polarizing angle </a:t>
            </a:r>
            <a:endParaRPr lang="en-US" sz="1600" dirty="0"/>
          </a:p>
        </p:txBody>
      </p:sp>
    </p:spTree>
    <p:extLst>
      <p:ext uri="{BB962C8B-B14F-4D97-AF65-F5344CB8AC3E}">
        <p14:creationId xmlns:p14="http://schemas.microsoft.com/office/powerpoint/2010/main" val="2552469669"/>
      </p:ext>
    </p:extLst>
  </p:cSld>
  <p:clrMapOvr>
    <a:masterClrMapping/>
  </p:clrMapOvr>
  <mc:AlternateContent xmlns:mc="http://schemas.openxmlformats.org/markup-compatibility/2006" xmlns:p14="http://schemas.microsoft.com/office/powerpoint/2010/main">
    <mc:Choice Requires="p14">
      <p:transition spd="slow" p14:dur="2000" advClick="0" advTm="161000"/>
    </mc:Choice>
    <mc:Fallback xmlns="">
      <p:transition spd="slow" advClick="0" advTm="16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a:extLst>
              <a:ext uri="{FF2B5EF4-FFF2-40B4-BE49-F238E27FC236}">
                <a16:creationId xmlns:a16="http://schemas.microsoft.com/office/drawing/2014/main" id="{05F4B17A-F124-4A88-A262-EE621CCD40C8}"/>
              </a:ext>
            </a:extLst>
          </p:cNvPr>
          <p:cNvSpPr txBox="1">
            <a:spLocks noChangeArrowheads="1"/>
          </p:cNvSpPr>
          <p:nvPr/>
        </p:nvSpPr>
        <p:spPr bwMode="auto">
          <a:xfrm>
            <a:off x="2173288" y="331788"/>
            <a:ext cx="4808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Circular Polarizing filter</a:t>
            </a:r>
          </a:p>
        </p:txBody>
      </p:sp>
      <p:sp>
        <p:nvSpPr>
          <p:cNvPr id="3" name="Rectangle 91">
            <a:extLst>
              <a:ext uri="{FF2B5EF4-FFF2-40B4-BE49-F238E27FC236}">
                <a16:creationId xmlns:a16="http://schemas.microsoft.com/office/drawing/2014/main" id="{6D18BCA9-03E2-47F0-942F-06C180DCBCBB}"/>
              </a:ext>
            </a:extLst>
          </p:cNvPr>
          <p:cNvSpPr>
            <a:spLocks noChangeArrowheads="1"/>
          </p:cNvSpPr>
          <p:nvPr/>
        </p:nvSpPr>
        <p:spPr bwMode="auto">
          <a:xfrm>
            <a:off x="454025" y="1222375"/>
            <a:ext cx="7920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Circular Polarizing filter: polarization rotates clockwise or anticlockwise after passing through it.</a:t>
            </a:r>
          </a:p>
        </p:txBody>
      </p:sp>
      <p:sp>
        <p:nvSpPr>
          <p:cNvPr id="4" name="Parallelogram 3">
            <a:extLst>
              <a:ext uri="{FF2B5EF4-FFF2-40B4-BE49-F238E27FC236}">
                <a16:creationId xmlns:a16="http://schemas.microsoft.com/office/drawing/2014/main" id="{410FDBE7-9907-446A-8A0D-DBFED0326E21}"/>
              </a:ext>
            </a:extLst>
          </p:cNvPr>
          <p:cNvSpPr/>
          <p:nvPr/>
        </p:nvSpPr>
        <p:spPr>
          <a:xfrm rot="16200000" flipH="1">
            <a:off x="2381464" y="2660249"/>
            <a:ext cx="1811555" cy="1440039"/>
          </a:xfrm>
          <a:prstGeom prst="parallelogram">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6">
            <a:extLst>
              <a:ext uri="{FF2B5EF4-FFF2-40B4-BE49-F238E27FC236}">
                <a16:creationId xmlns:a16="http://schemas.microsoft.com/office/drawing/2014/main" id="{724392AF-A525-406B-90D4-AEC682E42D5D}"/>
              </a:ext>
            </a:extLst>
          </p:cNvPr>
          <p:cNvSpPr txBox="1">
            <a:spLocks noChangeArrowheads="1"/>
          </p:cNvSpPr>
          <p:nvPr/>
        </p:nvSpPr>
        <p:spPr bwMode="auto">
          <a:xfrm>
            <a:off x="231775" y="3927475"/>
            <a:ext cx="1630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err="1">
                <a:latin typeface="Times New Roman" pitchFamily="18" charset="0"/>
                <a:cs typeface="Times New Roman" pitchFamily="18" charset="0"/>
              </a:rPr>
              <a:t>Unpolarized</a:t>
            </a:r>
            <a:r>
              <a:rPr lang="en-US" sz="1600" dirty="0">
                <a:latin typeface="Times New Roman" pitchFamily="18" charset="0"/>
                <a:cs typeface="Times New Roman" pitchFamily="18" charset="0"/>
              </a:rPr>
              <a:t> light</a:t>
            </a:r>
          </a:p>
        </p:txBody>
      </p:sp>
      <p:cxnSp>
        <p:nvCxnSpPr>
          <p:cNvPr id="6" name="Straight Connector 5">
            <a:extLst>
              <a:ext uri="{FF2B5EF4-FFF2-40B4-BE49-F238E27FC236}">
                <a16:creationId xmlns:a16="http://schemas.microsoft.com/office/drawing/2014/main" id="{0934B73B-ED3D-4FA9-A83E-A19C1190E0F2}"/>
              </a:ext>
            </a:extLst>
          </p:cNvPr>
          <p:cNvCxnSpPr/>
          <p:nvPr/>
        </p:nvCxnSpPr>
        <p:spPr>
          <a:xfrm flipV="1">
            <a:off x="2135188" y="3373438"/>
            <a:ext cx="56769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Parallelogram 6">
            <a:extLst>
              <a:ext uri="{FF2B5EF4-FFF2-40B4-BE49-F238E27FC236}">
                <a16:creationId xmlns:a16="http://schemas.microsoft.com/office/drawing/2014/main" id="{DF78E02E-3F7F-47C4-897F-2914D5FA3C05}"/>
              </a:ext>
            </a:extLst>
          </p:cNvPr>
          <p:cNvSpPr/>
          <p:nvPr/>
        </p:nvSpPr>
        <p:spPr>
          <a:xfrm rot="16200000" flipH="1">
            <a:off x="2401936" y="4672512"/>
            <a:ext cx="1811555" cy="1440039"/>
          </a:xfrm>
          <a:prstGeom prst="parallelogram">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tx1"/>
            </a:solidFill>
          </a:ln>
          <a:scene3d>
            <a:camera prst="orthographicFront">
              <a:rot lat="0" lon="0" rev="6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EF0A8FF7-EAA4-4725-919F-D20F258123AB}"/>
              </a:ext>
            </a:extLst>
          </p:cNvPr>
          <p:cNvCxnSpPr/>
          <p:nvPr/>
        </p:nvCxnSpPr>
        <p:spPr>
          <a:xfrm flipV="1">
            <a:off x="2155825" y="5373688"/>
            <a:ext cx="499110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47">
            <a:extLst>
              <a:ext uri="{FF2B5EF4-FFF2-40B4-BE49-F238E27FC236}">
                <a16:creationId xmlns:a16="http://schemas.microsoft.com/office/drawing/2014/main" id="{6C1C257E-6EAE-448E-9849-1320821D6BAB}"/>
              </a:ext>
            </a:extLst>
          </p:cNvPr>
          <p:cNvGrpSpPr>
            <a:grpSpLocks/>
          </p:cNvGrpSpPr>
          <p:nvPr/>
        </p:nvGrpSpPr>
        <p:grpSpPr bwMode="auto">
          <a:xfrm>
            <a:off x="674688" y="2951163"/>
            <a:ext cx="796925" cy="796925"/>
            <a:chOff x="606602" y="2162175"/>
            <a:chExt cx="796925" cy="796925"/>
          </a:xfrm>
        </p:grpSpPr>
        <p:cxnSp>
          <p:nvCxnSpPr>
            <p:cNvPr id="10" name="Straight Arrow Connector 9">
              <a:extLst>
                <a:ext uri="{FF2B5EF4-FFF2-40B4-BE49-F238E27FC236}">
                  <a16:creationId xmlns:a16="http://schemas.microsoft.com/office/drawing/2014/main" id="{A384CF6D-C2A0-4E1B-AF95-5CA98BCD89CB}"/>
                </a:ext>
              </a:extLst>
            </p:cNvPr>
            <p:cNvCxnSpPr/>
            <p:nvPr/>
          </p:nvCxnSpPr>
          <p:spPr>
            <a:xfrm>
              <a:off x="1008239" y="2162175"/>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7081A14-07E4-483C-B64A-AEB9339DAAF3}"/>
                </a:ext>
              </a:extLst>
            </p:cNvPr>
            <p:cNvCxnSpPr/>
            <p:nvPr/>
          </p:nvCxnSpPr>
          <p:spPr>
            <a:xfrm rot="16200000">
              <a:off x="1005065" y="2162174"/>
              <a:ext cx="0" cy="79692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45C013-1D41-4114-BDAC-AE814EC67319}"/>
                </a:ext>
              </a:extLst>
            </p:cNvPr>
            <p:cNvCxnSpPr/>
            <p:nvPr/>
          </p:nvCxnSpPr>
          <p:spPr>
            <a:xfrm flipH="1">
              <a:off x="703439" y="2243137"/>
              <a:ext cx="603250"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A3F143-BAD8-40A1-BA1C-5D2BC8473909}"/>
                </a:ext>
              </a:extLst>
            </p:cNvPr>
            <p:cNvCxnSpPr/>
            <p:nvPr/>
          </p:nvCxnSpPr>
          <p:spPr>
            <a:xfrm>
              <a:off x="705027" y="2265362"/>
              <a:ext cx="604837" cy="6238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B745FD95-26AC-43EC-8EE4-D930ED8CFFE0}"/>
              </a:ext>
            </a:extLst>
          </p:cNvPr>
          <p:cNvCxnSpPr/>
          <p:nvPr/>
        </p:nvCxnSpPr>
        <p:spPr>
          <a:xfrm flipV="1">
            <a:off x="5770880" y="2745267"/>
            <a:ext cx="0" cy="630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29ACB6-12BF-4EBA-BBDF-32B861F73CB9}"/>
              </a:ext>
            </a:extLst>
          </p:cNvPr>
          <p:cNvCxnSpPr/>
          <p:nvPr/>
        </p:nvCxnSpPr>
        <p:spPr>
          <a:xfrm flipV="1">
            <a:off x="5766118" y="3375505"/>
            <a:ext cx="5857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97">
            <a:extLst>
              <a:ext uri="{FF2B5EF4-FFF2-40B4-BE49-F238E27FC236}">
                <a16:creationId xmlns:a16="http://schemas.microsoft.com/office/drawing/2014/main" id="{E1CF6896-028C-4DE9-BC9B-C7D05602C6E0}"/>
              </a:ext>
            </a:extLst>
          </p:cNvPr>
          <p:cNvSpPr txBox="1">
            <a:spLocks noChangeArrowheads="1"/>
          </p:cNvSpPr>
          <p:nvPr/>
        </p:nvSpPr>
        <p:spPr bwMode="auto">
          <a:xfrm>
            <a:off x="5770880" y="2562705"/>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90</a:t>
            </a:r>
            <a:r>
              <a:rPr lang="en-US" sz="1400" baseline="30000"/>
              <a:t>o</a:t>
            </a:r>
            <a:endParaRPr lang="en-US" sz="1400"/>
          </a:p>
        </p:txBody>
      </p:sp>
      <p:sp>
        <p:nvSpPr>
          <p:cNvPr id="17" name="TextBox 198">
            <a:extLst>
              <a:ext uri="{FF2B5EF4-FFF2-40B4-BE49-F238E27FC236}">
                <a16:creationId xmlns:a16="http://schemas.microsoft.com/office/drawing/2014/main" id="{8471687D-4482-4DA8-8B86-A1A145B45321}"/>
              </a:ext>
            </a:extLst>
          </p:cNvPr>
          <p:cNvSpPr txBox="1">
            <a:spLocks noChangeArrowheads="1"/>
          </p:cNvSpPr>
          <p:nvPr/>
        </p:nvSpPr>
        <p:spPr bwMode="auto">
          <a:xfrm>
            <a:off x="6350318" y="2884967"/>
            <a:ext cx="352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0</a:t>
            </a:r>
            <a:r>
              <a:rPr lang="en-US" sz="1400" baseline="30000"/>
              <a:t>o</a:t>
            </a:r>
            <a:endParaRPr lang="en-US" sz="1400"/>
          </a:p>
        </p:txBody>
      </p:sp>
      <p:sp>
        <p:nvSpPr>
          <p:cNvPr id="18" name="Arc 17">
            <a:extLst>
              <a:ext uri="{FF2B5EF4-FFF2-40B4-BE49-F238E27FC236}">
                <a16:creationId xmlns:a16="http://schemas.microsoft.com/office/drawing/2014/main" id="{274532EF-6C9A-4829-976D-66646EBF8E79}"/>
              </a:ext>
            </a:extLst>
          </p:cNvPr>
          <p:cNvSpPr/>
          <p:nvPr/>
        </p:nvSpPr>
        <p:spPr>
          <a:xfrm>
            <a:off x="5742305" y="3021492"/>
            <a:ext cx="420688" cy="360363"/>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Oval 18">
            <a:extLst>
              <a:ext uri="{FF2B5EF4-FFF2-40B4-BE49-F238E27FC236}">
                <a16:creationId xmlns:a16="http://schemas.microsoft.com/office/drawing/2014/main" id="{0BBC594D-8A27-4706-9B68-E62D41326F29}"/>
              </a:ext>
            </a:extLst>
          </p:cNvPr>
          <p:cNvSpPr/>
          <p:nvPr/>
        </p:nvSpPr>
        <p:spPr>
          <a:xfrm>
            <a:off x="5443855" y="3061180"/>
            <a:ext cx="719138" cy="638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Arrow Connector 19">
            <a:extLst>
              <a:ext uri="{FF2B5EF4-FFF2-40B4-BE49-F238E27FC236}">
                <a16:creationId xmlns:a16="http://schemas.microsoft.com/office/drawing/2014/main" id="{0FF2F073-A036-480B-929D-94007DE11AD0}"/>
              </a:ext>
            </a:extLst>
          </p:cNvPr>
          <p:cNvCxnSpPr/>
          <p:nvPr/>
        </p:nvCxnSpPr>
        <p:spPr>
          <a:xfrm flipV="1">
            <a:off x="791368" y="4955067"/>
            <a:ext cx="0" cy="630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2F11F8F-744F-44F4-B54C-0D3111367FC6}"/>
              </a:ext>
            </a:extLst>
          </p:cNvPr>
          <p:cNvCxnSpPr/>
          <p:nvPr/>
        </p:nvCxnSpPr>
        <p:spPr>
          <a:xfrm flipV="1">
            <a:off x="786606" y="5585305"/>
            <a:ext cx="5857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197">
            <a:extLst>
              <a:ext uri="{FF2B5EF4-FFF2-40B4-BE49-F238E27FC236}">
                <a16:creationId xmlns:a16="http://schemas.microsoft.com/office/drawing/2014/main" id="{22BECAAB-F5DA-447D-831D-F00091A9B7ED}"/>
              </a:ext>
            </a:extLst>
          </p:cNvPr>
          <p:cNvSpPr txBox="1">
            <a:spLocks noChangeArrowheads="1"/>
          </p:cNvSpPr>
          <p:nvPr/>
        </p:nvSpPr>
        <p:spPr bwMode="auto">
          <a:xfrm>
            <a:off x="791368" y="4772505"/>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90</a:t>
            </a:r>
            <a:r>
              <a:rPr lang="en-US" sz="1400" baseline="30000"/>
              <a:t>o</a:t>
            </a:r>
            <a:endParaRPr lang="en-US" sz="1400"/>
          </a:p>
        </p:txBody>
      </p:sp>
      <p:sp>
        <p:nvSpPr>
          <p:cNvPr id="23" name="TextBox 198">
            <a:extLst>
              <a:ext uri="{FF2B5EF4-FFF2-40B4-BE49-F238E27FC236}">
                <a16:creationId xmlns:a16="http://schemas.microsoft.com/office/drawing/2014/main" id="{6155FB02-A59D-4402-BE24-680568AEB4A0}"/>
              </a:ext>
            </a:extLst>
          </p:cNvPr>
          <p:cNvSpPr txBox="1">
            <a:spLocks noChangeArrowheads="1"/>
          </p:cNvSpPr>
          <p:nvPr/>
        </p:nvSpPr>
        <p:spPr bwMode="auto">
          <a:xfrm>
            <a:off x="1370806" y="5094767"/>
            <a:ext cx="352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0</a:t>
            </a:r>
            <a:r>
              <a:rPr lang="en-US" sz="1400" baseline="30000"/>
              <a:t>o</a:t>
            </a:r>
            <a:endParaRPr lang="en-US" sz="1400"/>
          </a:p>
        </p:txBody>
      </p:sp>
      <p:sp>
        <p:nvSpPr>
          <p:cNvPr id="24" name="Arc 23">
            <a:extLst>
              <a:ext uri="{FF2B5EF4-FFF2-40B4-BE49-F238E27FC236}">
                <a16:creationId xmlns:a16="http://schemas.microsoft.com/office/drawing/2014/main" id="{322DF335-5C82-49EE-8B66-6446933DECF7}"/>
              </a:ext>
            </a:extLst>
          </p:cNvPr>
          <p:cNvSpPr/>
          <p:nvPr/>
        </p:nvSpPr>
        <p:spPr>
          <a:xfrm>
            <a:off x="762793" y="5231292"/>
            <a:ext cx="420688" cy="360363"/>
          </a:xfrm>
          <a:prstGeom prst="arc">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Oval 24">
            <a:extLst>
              <a:ext uri="{FF2B5EF4-FFF2-40B4-BE49-F238E27FC236}">
                <a16:creationId xmlns:a16="http://schemas.microsoft.com/office/drawing/2014/main" id="{9CC5F871-9092-4546-AEA3-6D2C1715CAED}"/>
              </a:ext>
            </a:extLst>
          </p:cNvPr>
          <p:cNvSpPr/>
          <p:nvPr/>
        </p:nvSpPr>
        <p:spPr>
          <a:xfrm>
            <a:off x="464343" y="5270980"/>
            <a:ext cx="719138" cy="6381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6">
            <a:extLst>
              <a:ext uri="{FF2B5EF4-FFF2-40B4-BE49-F238E27FC236}">
                <a16:creationId xmlns:a16="http://schemas.microsoft.com/office/drawing/2014/main" id="{D8E77124-330F-4003-A83F-8487F5D7F69F}"/>
              </a:ext>
            </a:extLst>
          </p:cNvPr>
          <p:cNvSpPr txBox="1">
            <a:spLocks noChangeArrowheads="1"/>
          </p:cNvSpPr>
          <p:nvPr/>
        </p:nvSpPr>
        <p:spPr bwMode="auto">
          <a:xfrm>
            <a:off x="8624" y="5930844"/>
            <a:ext cx="2619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latin typeface="Times New Roman" pitchFamily="18" charset="0"/>
                <a:cs typeface="Times New Roman" pitchFamily="18" charset="0"/>
              </a:rPr>
              <a:t>Anticlockwise polarized light</a:t>
            </a:r>
          </a:p>
        </p:txBody>
      </p:sp>
      <p:sp>
        <p:nvSpPr>
          <p:cNvPr id="27" name="Rectangle 26">
            <a:extLst>
              <a:ext uri="{FF2B5EF4-FFF2-40B4-BE49-F238E27FC236}">
                <a16:creationId xmlns:a16="http://schemas.microsoft.com/office/drawing/2014/main" id="{78CAFB06-D898-4797-BE8B-1A9C1AF180C4}"/>
              </a:ext>
            </a:extLst>
          </p:cNvPr>
          <p:cNvSpPr/>
          <p:nvPr/>
        </p:nvSpPr>
        <p:spPr>
          <a:xfrm>
            <a:off x="2120900" y="2124724"/>
            <a:ext cx="2207656" cy="338554"/>
          </a:xfrm>
          <a:prstGeom prst="rect">
            <a:avLst/>
          </a:prstGeom>
        </p:spPr>
        <p:txBody>
          <a:bodyPr wrap="none">
            <a:spAutoFit/>
          </a:bodyPr>
          <a:lstStyle/>
          <a:p>
            <a:r>
              <a:rPr lang="en-US" sz="1600" dirty="0">
                <a:latin typeface="Times New Roman" pitchFamily="18" charset="0"/>
                <a:cs typeface="Times New Roman" pitchFamily="18" charset="0"/>
              </a:rPr>
              <a:t>Anticlockwise polarizer </a:t>
            </a:r>
            <a:endParaRPr lang="en-US" sz="1600" dirty="0"/>
          </a:p>
        </p:txBody>
      </p:sp>
      <p:sp>
        <p:nvSpPr>
          <p:cNvPr id="28" name="Rectangle 27">
            <a:extLst>
              <a:ext uri="{FF2B5EF4-FFF2-40B4-BE49-F238E27FC236}">
                <a16:creationId xmlns:a16="http://schemas.microsoft.com/office/drawing/2014/main" id="{60076AB5-A4B2-4FC9-82B2-C7132BC1D7C9}"/>
              </a:ext>
            </a:extLst>
          </p:cNvPr>
          <p:cNvSpPr/>
          <p:nvPr/>
        </p:nvSpPr>
        <p:spPr>
          <a:xfrm>
            <a:off x="2281200" y="6411136"/>
            <a:ext cx="1887055" cy="338554"/>
          </a:xfrm>
          <a:prstGeom prst="rect">
            <a:avLst/>
          </a:prstGeom>
        </p:spPr>
        <p:txBody>
          <a:bodyPr wrap="none">
            <a:spAutoFit/>
          </a:bodyPr>
          <a:lstStyle/>
          <a:p>
            <a:r>
              <a:rPr lang="en-US" sz="1600" dirty="0">
                <a:latin typeface="Times New Roman" pitchFamily="18" charset="0"/>
                <a:cs typeface="Times New Roman" pitchFamily="18" charset="0"/>
              </a:rPr>
              <a:t>Clockwise polarizer </a:t>
            </a:r>
            <a:endParaRPr lang="en-US" sz="1600" dirty="0"/>
          </a:p>
        </p:txBody>
      </p:sp>
      <p:sp>
        <p:nvSpPr>
          <p:cNvPr id="29" name="Rectangle 28">
            <a:extLst>
              <a:ext uri="{FF2B5EF4-FFF2-40B4-BE49-F238E27FC236}">
                <a16:creationId xmlns:a16="http://schemas.microsoft.com/office/drawing/2014/main" id="{D139B06E-640E-4A39-8BE9-B1EC3A680D4C}"/>
              </a:ext>
            </a:extLst>
          </p:cNvPr>
          <p:cNvSpPr/>
          <p:nvPr/>
        </p:nvSpPr>
        <p:spPr>
          <a:xfrm>
            <a:off x="4168255" y="4892738"/>
            <a:ext cx="675185" cy="338554"/>
          </a:xfrm>
          <a:prstGeom prst="rect">
            <a:avLst/>
          </a:prstGeom>
        </p:spPr>
        <p:txBody>
          <a:bodyPr wrap="none">
            <a:spAutoFit/>
          </a:bodyPr>
          <a:lstStyle/>
          <a:p>
            <a:r>
              <a:rPr lang="en-US" sz="1600" dirty="0">
                <a:latin typeface="Times New Roman" pitchFamily="18" charset="0"/>
                <a:cs typeface="Times New Roman" pitchFamily="18" charset="0"/>
              </a:rPr>
              <a:t>Block</a:t>
            </a:r>
            <a:endParaRPr lang="en-US" sz="1600" dirty="0"/>
          </a:p>
        </p:txBody>
      </p:sp>
    </p:spTree>
    <p:extLst>
      <p:ext uri="{BB962C8B-B14F-4D97-AF65-F5344CB8AC3E}">
        <p14:creationId xmlns:p14="http://schemas.microsoft.com/office/powerpoint/2010/main" val="3985452010"/>
      </p:ext>
    </p:extLst>
  </p:cSld>
  <p:clrMapOvr>
    <a:masterClrMapping/>
  </p:clrMapOvr>
  <mc:AlternateContent xmlns:mc="http://schemas.openxmlformats.org/markup-compatibility/2006" xmlns:p14="http://schemas.microsoft.com/office/powerpoint/2010/main">
    <mc:Choice Requires="p14">
      <p:transition spd="slow" p14:dur="2000" advClick="0" advTm="125000"/>
    </mc:Choice>
    <mc:Fallback xmlns="">
      <p:transition spd="slow" advClick="0" advTm="12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a:extLst>
              <a:ext uri="{FF2B5EF4-FFF2-40B4-BE49-F238E27FC236}">
                <a16:creationId xmlns:a16="http://schemas.microsoft.com/office/drawing/2014/main" id="{FE0B2D7F-6424-4CA0-9C11-4068BC077DCF}"/>
              </a:ext>
            </a:extLst>
          </p:cNvPr>
          <p:cNvSpPr txBox="1">
            <a:spLocks noChangeArrowheads="1"/>
          </p:cNvSpPr>
          <p:nvPr/>
        </p:nvSpPr>
        <p:spPr bwMode="auto">
          <a:xfrm>
            <a:off x="1876425" y="331788"/>
            <a:ext cx="54022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Circular Polarized glasses </a:t>
            </a:r>
          </a:p>
          <a:p>
            <a:pPr algn="ctr" eaLnBrk="1" hangingPunct="1"/>
            <a:r>
              <a:rPr lang="en-US" sz="3200" b="1"/>
              <a:t>based Stereoscopic 3D</a:t>
            </a:r>
          </a:p>
        </p:txBody>
      </p:sp>
      <p:sp>
        <p:nvSpPr>
          <p:cNvPr id="3" name="Parallelogram 2">
            <a:extLst>
              <a:ext uri="{FF2B5EF4-FFF2-40B4-BE49-F238E27FC236}">
                <a16:creationId xmlns:a16="http://schemas.microsoft.com/office/drawing/2014/main" id="{B490E8E1-D672-4000-9266-910FAFBC1550}"/>
              </a:ext>
            </a:extLst>
          </p:cNvPr>
          <p:cNvSpPr/>
          <p:nvPr/>
        </p:nvSpPr>
        <p:spPr>
          <a:xfrm rot="16200000" flipV="1">
            <a:off x="2746375" y="3498850"/>
            <a:ext cx="1008063" cy="68421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Parallelogram 3">
            <a:extLst>
              <a:ext uri="{FF2B5EF4-FFF2-40B4-BE49-F238E27FC236}">
                <a16:creationId xmlns:a16="http://schemas.microsoft.com/office/drawing/2014/main" id="{E16F4AB0-3766-4A22-A221-5000D3BBD14F}"/>
              </a:ext>
            </a:extLst>
          </p:cNvPr>
          <p:cNvSpPr/>
          <p:nvPr/>
        </p:nvSpPr>
        <p:spPr>
          <a:xfrm rot="16200000" flipV="1">
            <a:off x="879475" y="3965575"/>
            <a:ext cx="1008063" cy="68421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10">
            <a:extLst>
              <a:ext uri="{FF2B5EF4-FFF2-40B4-BE49-F238E27FC236}">
                <a16:creationId xmlns:a16="http://schemas.microsoft.com/office/drawing/2014/main" id="{36E8A96C-4C55-45D5-9A49-B56A65152E7E}"/>
              </a:ext>
            </a:extLst>
          </p:cNvPr>
          <p:cNvSpPr txBox="1">
            <a:spLocks noChangeArrowheads="1"/>
          </p:cNvSpPr>
          <p:nvPr/>
        </p:nvSpPr>
        <p:spPr bwMode="auto">
          <a:xfrm>
            <a:off x="439738" y="3343275"/>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Left picture</a:t>
            </a:r>
          </a:p>
          <a:p>
            <a:pPr algn="ctr" eaLnBrk="1" hangingPunct="1"/>
            <a:r>
              <a:rPr lang="en-US" sz="1200"/>
              <a:t>Clockwise polarized</a:t>
            </a:r>
          </a:p>
        </p:txBody>
      </p:sp>
      <p:sp>
        <p:nvSpPr>
          <p:cNvPr id="6" name="TextBox 58">
            <a:extLst>
              <a:ext uri="{FF2B5EF4-FFF2-40B4-BE49-F238E27FC236}">
                <a16:creationId xmlns:a16="http://schemas.microsoft.com/office/drawing/2014/main" id="{E3414B0D-09F5-40FB-8011-021C4143DA68}"/>
              </a:ext>
            </a:extLst>
          </p:cNvPr>
          <p:cNvSpPr txBox="1">
            <a:spLocks noChangeArrowheads="1"/>
          </p:cNvSpPr>
          <p:nvPr/>
        </p:nvSpPr>
        <p:spPr bwMode="auto">
          <a:xfrm>
            <a:off x="2408238" y="2901950"/>
            <a:ext cx="1768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Right picture</a:t>
            </a:r>
          </a:p>
          <a:p>
            <a:pPr algn="ctr" eaLnBrk="1" hangingPunct="1"/>
            <a:r>
              <a:rPr lang="en-US" sz="1200"/>
              <a:t>Anticlockwise polarized</a:t>
            </a:r>
          </a:p>
        </p:txBody>
      </p:sp>
      <p:cxnSp>
        <p:nvCxnSpPr>
          <p:cNvPr id="7" name="Straight Connector 6">
            <a:extLst>
              <a:ext uri="{FF2B5EF4-FFF2-40B4-BE49-F238E27FC236}">
                <a16:creationId xmlns:a16="http://schemas.microsoft.com/office/drawing/2014/main" id="{0AE6FEDE-E2BD-42B8-8272-BEDF627FC49F}"/>
              </a:ext>
            </a:extLst>
          </p:cNvPr>
          <p:cNvCxnSpPr/>
          <p:nvPr/>
        </p:nvCxnSpPr>
        <p:spPr>
          <a:xfrm>
            <a:off x="3262313" y="3848100"/>
            <a:ext cx="1866900" cy="9715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F1D365-FE42-450D-A231-F91171BEBE2A}"/>
              </a:ext>
            </a:extLst>
          </p:cNvPr>
          <p:cNvCxnSpPr/>
          <p:nvPr/>
        </p:nvCxnSpPr>
        <p:spPr>
          <a:xfrm>
            <a:off x="1371600" y="4327525"/>
            <a:ext cx="3757613" cy="495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Parallelogram 8">
            <a:extLst>
              <a:ext uri="{FF2B5EF4-FFF2-40B4-BE49-F238E27FC236}">
                <a16:creationId xmlns:a16="http://schemas.microsoft.com/office/drawing/2014/main" id="{50BEB71C-E3F0-419A-96C8-D905B8A6957F}"/>
              </a:ext>
            </a:extLst>
          </p:cNvPr>
          <p:cNvSpPr/>
          <p:nvPr/>
        </p:nvSpPr>
        <p:spPr>
          <a:xfrm rot="16200000" flipV="1">
            <a:off x="4625975" y="4476750"/>
            <a:ext cx="1008063" cy="684213"/>
          </a:xfrm>
          <a:prstGeom prst="parallelogram">
            <a:avLst/>
          </a:prstGeom>
          <a:solidFill>
            <a:schemeClr val="accent6">
              <a:lumMod val="40000"/>
              <a:lumOff val="60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B0053008-BA0A-4CF5-AF50-CE988E9A018B}"/>
              </a:ext>
            </a:extLst>
          </p:cNvPr>
          <p:cNvSpPr/>
          <p:nvPr/>
        </p:nvSpPr>
        <p:spPr>
          <a:xfrm rot="20971711">
            <a:off x="6286500" y="4913313"/>
            <a:ext cx="550863"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D5E1D5F9-64C9-4938-869C-902C12962728}"/>
              </a:ext>
            </a:extLst>
          </p:cNvPr>
          <p:cNvSpPr/>
          <p:nvPr/>
        </p:nvSpPr>
        <p:spPr>
          <a:xfrm rot="20971711">
            <a:off x="6934200" y="4805363"/>
            <a:ext cx="550863"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0E734E8D-88CF-4E90-B151-5FD410EE53C0}"/>
              </a:ext>
            </a:extLst>
          </p:cNvPr>
          <p:cNvCxnSpPr>
            <a:stCxn id="10" idx="6"/>
            <a:endCxn id="11" idx="2"/>
          </p:cNvCxnSpPr>
          <p:nvPr/>
        </p:nvCxnSpPr>
        <p:spPr>
          <a:xfrm flipV="1">
            <a:off x="6832600" y="5027613"/>
            <a:ext cx="106363" cy="6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84">
            <a:extLst>
              <a:ext uri="{FF2B5EF4-FFF2-40B4-BE49-F238E27FC236}">
                <a16:creationId xmlns:a16="http://schemas.microsoft.com/office/drawing/2014/main" id="{B3295384-C952-4C12-B007-B62320DBD04A}"/>
              </a:ext>
            </a:extLst>
          </p:cNvPr>
          <p:cNvSpPr txBox="1">
            <a:spLocks noChangeArrowheads="1"/>
          </p:cNvSpPr>
          <p:nvPr/>
        </p:nvSpPr>
        <p:spPr bwMode="auto">
          <a:xfrm>
            <a:off x="5486400" y="5657850"/>
            <a:ext cx="1547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Clockwise polarizer </a:t>
            </a:r>
          </a:p>
        </p:txBody>
      </p:sp>
      <p:cxnSp>
        <p:nvCxnSpPr>
          <p:cNvPr id="14" name="Straight Arrow Connector 13">
            <a:extLst>
              <a:ext uri="{FF2B5EF4-FFF2-40B4-BE49-F238E27FC236}">
                <a16:creationId xmlns:a16="http://schemas.microsoft.com/office/drawing/2014/main" id="{051CD3F8-3F42-4B63-829C-767EFA0D8BAC}"/>
              </a:ext>
            </a:extLst>
          </p:cNvPr>
          <p:cNvCxnSpPr>
            <a:stCxn id="13" idx="0"/>
            <a:endCxn id="10" idx="4"/>
          </p:cNvCxnSpPr>
          <p:nvPr/>
        </p:nvCxnSpPr>
        <p:spPr>
          <a:xfrm flipV="1">
            <a:off x="6259513" y="5253038"/>
            <a:ext cx="334962" cy="4048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87">
            <a:extLst>
              <a:ext uri="{FF2B5EF4-FFF2-40B4-BE49-F238E27FC236}">
                <a16:creationId xmlns:a16="http://schemas.microsoft.com/office/drawing/2014/main" id="{8F8B4AB8-A8C8-4BA6-8497-9CF34B9508CA}"/>
              </a:ext>
            </a:extLst>
          </p:cNvPr>
          <p:cNvSpPr txBox="1">
            <a:spLocks noChangeArrowheads="1"/>
          </p:cNvSpPr>
          <p:nvPr/>
        </p:nvSpPr>
        <p:spPr bwMode="auto">
          <a:xfrm>
            <a:off x="7094538" y="5562600"/>
            <a:ext cx="177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Anticlockwise polarizer </a:t>
            </a:r>
          </a:p>
        </p:txBody>
      </p:sp>
      <p:cxnSp>
        <p:nvCxnSpPr>
          <p:cNvPr id="16" name="Straight Arrow Connector 15">
            <a:extLst>
              <a:ext uri="{FF2B5EF4-FFF2-40B4-BE49-F238E27FC236}">
                <a16:creationId xmlns:a16="http://schemas.microsoft.com/office/drawing/2014/main" id="{9E938F78-E090-40C5-B529-14796E67E95D}"/>
              </a:ext>
            </a:extLst>
          </p:cNvPr>
          <p:cNvCxnSpPr>
            <a:stCxn id="15" idx="0"/>
            <a:endCxn id="11" idx="4"/>
          </p:cNvCxnSpPr>
          <p:nvPr/>
        </p:nvCxnSpPr>
        <p:spPr>
          <a:xfrm flipH="1" flipV="1">
            <a:off x="7242175" y="5145088"/>
            <a:ext cx="741363" cy="4175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91">
            <a:extLst>
              <a:ext uri="{FF2B5EF4-FFF2-40B4-BE49-F238E27FC236}">
                <a16:creationId xmlns:a16="http://schemas.microsoft.com/office/drawing/2014/main" id="{398CCD21-5623-47CB-B69E-8409034A0676}"/>
              </a:ext>
            </a:extLst>
          </p:cNvPr>
          <p:cNvSpPr>
            <a:spLocks noChangeArrowheads="1"/>
          </p:cNvSpPr>
          <p:nvPr/>
        </p:nvSpPr>
        <p:spPr bwMode="auto">
          <a:xfrm>
            <a:off x="454025" y="1514475"/>
            <a:ext cx="792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Using circular polarized images and glasses avoid the constraint on level viewing. Adopted in modern 3D movies and TV signals.</a:t>
            </a:r>
          </a:p>
        </p:txBody>
      </p:sp>
      <p:sp>
        <p:nvSpPr>
          <p:cNvPr id="18" name="Freeform 19">
            <a:extLst>
              <a:ext uri="{FF2B5EF4-FFF2-40B4-BE49-F238E27FC236}">
                <a16:creationId xmlns:a16="http://schemas.microsoft.com/office/drawing/2014/main" id="{7AE6459A-9BF8-41CC-8E14-EACDB3B41314}"/>
              </a:ext>
            </a:extLst>
          </p:cNvPr>
          <p:cNvSpPr/>
          <p:nvPr/>
        </p:nvSpPr>
        <p:spPr>
          <a:xfrm>
            <a:off x="7483475" y="4924425"/>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20">
            <a:extLst>
              <a:ext uri="{FF2B5EF4-FFF2-40B4-BE49-F238E27FC236}">
                <a16:creationId xmlns:a16="http://schemas.microsoft.com/office/drawing/2014/main" id="{20CC0697-0826-4D0D-84DD-C4234FC88371}"/>
              </a:ext>
            </a:extLst>
          </p:cNvPr>
          <p:cNvSpPr/>
          <p:nvPr/>
        </p:nvSpPr>
        <p:spPr>
          <a:xfrm>
            <a:off x="6288088" y="5119688"/>
            <a:ext cx="476250"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TextBox 58">
            <a:extLst>
              <a:ext uri="{FF2B5EF4-FFF2-40B4-BE49-F238E27FC236}">
                <a16:creationId xmlns:a16="http://schemas.microsoft.com/office/drawing/2014/main" id="{26AED300-B63F-4C52-B74D-907785F5EF8C}"/>
              </a:ext>
            </a:extLst>
          </p:cNvPr>
          <p:cNvSpPr txBox="1">
            <a:spLocks noChangeArrowheads="1"/>
          </p:cNvSpPr>
          <p:nvPr/>
        </p:nvSpPr>
        <p:spPr bwMode="auto">
          <a:xfrm>
            <a:off x="3343275" y="4297363"/>
            <a:ext cx="866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Projection</a:t>
            </a:r>
          </a:p>
        </p:txBody>
      </p:sp>
    </p:spTree>
    <p:extLst>
      <p:ext uri="{BB962C8B-B14F-4D97-AF65-F5344CB8AC3E}">
        <p14:creationId xmlns:p14="http://schemas.microsoft.com/office/powerpoint/2010/main" val="116032487"/>
      </p:ext>
    </p:extLst>
  </p:cSld>
  <p:clrMapOvr>
    <a:masterClrMapping/>
  </p:clrMapOvr>
  <mc:AlternateContent xmlns:mc="http://schemas.openxmlformats.org/markup-compatibility/2006" xmlns:p14="http://schemas.microsoft.com/office/powerpoint/2010/main">
    <mc:Choice Requires="p14">
      <p:transition spd="slow" p14:dur="2000" advClick="0" advTm="340"/>
    </mc:Choice>
    <mc:Fallback xmlns="">
      <p:transition spd="slow" advClick="0" advTm="3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4">
            <a:extLst>
              <a:ext uri="{FF2B5EF4-FFF2-40B4-BE49-F238E27FC236}">
                <a16:creationId xmlns:a16="http://schemas.microsoft.com/office/drawing/2014/main" id="{09CEC356-7982-4CF6-8F47-E1E6247C7D72}"/>
              </a:ext>
            </a:extLst>
          </p:cNvPr>
          <p:cNvSpPr txBox="1">
            <a:spLocks noChangeArrowheads="1"/>
          </p:cNvSpPr>
          <p:nvPr/>
        </p:nvSpPr>
        <p:spPr bwMode="auto">
          <a:xfrm>
            <a:off x="2254250" y="331788"/>
            <a:ext cx="4646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Stereoscopic 3D on TV</a:t>
            </a:r>
          </a:p>
        </p:txBody>
      </p:sp>
      <p:sp>
        <p:nvSpPr>
          <p:cNvPr id="3" name="Rectangle 5">
            <a:extLst>
              <a:ext uri="{FF2B5EF4-FFF2-40B4-BE49-F238E27FC236}">
                <a16:creationId xmlns:a16="http://schemas.microsoft.com/office/drawing/2014/main" id="{6CD3D4D8-8F88-4A20-8CD4-0852133329D4}"/>
              </a:ext>
            </a:extLst>
          </p:cNvPr>
          <p:cNvSpPr>
            <a:spLocks noChangeArrowheads="1"/>
          </p:cNvSpPr>
          <p:nvPr/>
        </p:nvSpPr>
        <p:spPr bwMode="auto">
          <a:xfrm>
            <a:off x="530225" y="990600"/>
            <a:ext cx="30787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dirty="0"/>
              <a:t>Time division multiplexing</a:t>
            </a:r>
            <a:endParaRPr lang="en-US" dirty="0"/>
          </a:p>
        </p:txBody>
      </p:sp>
      <p:sp>
        <p:nvSpPr>
          <p:cNvPr id="5" name="Parallelogram 4">
            <a:extLst>
              <a:ext uri="{FF2B5EF4-FFF2-40B4-BE49-F238E27FC236}">
                <a16:creationId xmlns:a16="http://schemas.microsoft.com/office/drawing/2014/main" id="{C7C05EFD-01C4-457A-96C6-DDB9ACFF6876}"/>
              </a:ext>
            </a:extLst>
          </p:cNvPr>
          <p:cNvSpPr/>
          <p:nvPr/>
        </p:nvSpPr>
        <p:spPr>
          <a:xfrm rot="16200000" flipV="1">
            <a:off x="1308895" y="2469356"/>
            <a:ext cx="1008062" cy="720725"/>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arallelogram 5">
            <a:extLst>
              <a:ext uri="{FF2B5EF4-FFF2-40B4-BE49-F238E27FC236}">
                <a16:creationId xmlns:a16="http://schemas.microsoft.com/office/drawing/2014/main" id="{1CD7CDD8-EAAC-4C46-B691-A3DE082ADDEB}"/>
              </a:ext>
            </a:extLst>
          </p:cNvPr>
          <p:cNvSpPr/>
          <p:nvPr/>
        </p:nvSpPr>
        <p:spPr>
          <a:xfrm rot="16200000" flipV="1">
            <a:off x="1668463" y="2470150"/>
            <a:ext cx="1008062" cy="719138"/>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arallelogram 6">
            <a:extLst>
              <a:ext uri="{FF2B5EF4-FFF2-40B4-BE49-F238E27FC236}">
                <a16:creationId xmlns:a16="http://schemas.microsoft.com/office/drawing/2014/main" id="{11A46C2B-7DC4-4B6D-8DE0-256E0BC8E4DB}"/>
              </a:ext>
            </a:extLst>
          </p:cNvPr>
          <p:cNvSpPr/>
          <p:nvPr/>
        </p:nvSpPr>
        <p:spPr>
          <a:xfrm rot="16200000" flipV="1">
            <a:off x="2004220" y="2469356"/>
            <a:ext cx="1008062" cy="720725"/>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arallelogram 7">
            <a:extLst>
              <a:ext uri="{FF2B5EF4-FFF2-40B4-BE49-F238E27FC236}">
                <a16:creationId xmlns:a16="http://schemas.microsoft.com/office/drawing/2014/main" id="{4D19DFB0-534C-4782-A8D0-FEB05ED63F71}"/>
              </a:ext>
            </a:extLst>
          </p:cNvPr>
          <p:cNvSpPr/>
          <p:nvPr/>
        </p:nvSpPr>
        <p:spPr>
          <a:xfrm rot="16200000" flipV="1">
            <a:off x="2364582" y="2469356"/>
            <a:ext cx="1008062" cy="720725"/>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Parallelogram 8">
            <a:extLst>
              <a:ext uri="{FF2B5EF4-FFF2-40B4-BE49-F238E27FC236}">
                <a16:creationId xmlns:a16="http://schemas.microsoft.com/office/drawing/2014/main" id="{125EDE34-CB9C-4564-B721-53327DA6173B}"/>
              </a:ext>
            </a:extLst>
          </p:cNvPr>
          <p:cNvSpPr/>
          <p:nvPr/>
        </p:nvSpPr>
        <p:spPr>
          <a:xfrm rot="16200000" flipV="1">
            <a:off x="2687638" y="2470150"/>
            <a:ext cx="1008062" cy="719138"/>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Parallelogram 9">
            <a:extLst>
              <a:ext uri="{FF2B5EF4-FFF2-40B4-BE49-F238E27FC236}">
                <a16:creationId xmlns:a16="http://schemas.microsoft.com/office/drawing/2014/main" id="{FF89BDD3-BBC1-4031-B13F-3F97EE28CB4E}"/>
              </a:ext>
            </a:extLst>
          </p:cNvPr>
          <p:cNvSpPr/>
          <p:nvPr/>
        </p:nvSpPr>
        <p:spPr>
          <a:xfrm rot="16200000" flipV="1">
            <a:off x="3047207" y="2469356"/>
            <a:ext cx="1008062" cy="720725"/>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7">
            <a:extLst>
              <a:ext uri="{FF2B5EF4-FFF2-40B4-BE49-F238E27FC236}">
                <a16:creationId xmlns:a16="http://schemas.microsoft.com/office/drawing/2014/main" id="{D99BE51B-EBA7-4EFE-8446-956E3F578DD8}"/>
              </a:ext>
            </a:extLst>
          </p:cNvPr>
          <p:cNvSpPr>
            <a:spLocks noChangeArrowheads="1"/>
          </p:cNvSpPr>
          <p:nvPr/>
        </p:nvSpPr>
        <p:spPr bwMode="auto">
          <a:xfrm>
            <a:off x="1347788" y="371157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dirty="0"/>
              <a:t>Left image</a:t>
            </a:r>
            <a:endParaRPr lang="en-US" dirty="0"/>
          </a:p>
        </p:txBody>
      </p:sp>
      <p:sp>
        <p:nvSpPr>
          <p:cNvPr id="12" name="Rectangle 11">
            <a:extLst>
              <a:ext uri="{FF2B5EF4-FFF2-40B4-BE49-F238E27FC236}">
                <a16:creationId xmlns:a16="http://schemas.microsoft.com/office/drawing/2014/main" id="{DA4F43C6-8FD0-418C-B46E-11A02B373DAF}"/>
              </a:ext>
            </a:extLst>
          </p:cNvPr>
          <p:cNvSpPr/>
          <p:nvPr/>
        </p:nvSpPr>
        <p:spPr>
          <a:xfrm>
            <a:off x="836613" y="3746500"/>
            <a:ext cx="250825" cy="298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9">
            <a:extLst>
              <a:ext uri="{FF2B5EF4-FFF2-40B4-BE49-F238E27FC236}">
                <a16:creationId xmlns:a16="http://schemas.microsoft.com/office/drawing/2014/main" id="{6870882F-78D1-4C5E-A054-7BF3C479F9C9}"/>
              </a:ext>
            </a:extLst>
          </p:cNvPr>
          <p:cNvSpPr>
            <a:spLocks noChangeArrowheads="1"/>
          </p:cNvSpPr>
          <p:nvPr/>
        </p:nvSpPr>
        <p:spPr bwMode="auto">
          <a:xfrm>
            <a:off x="1343025" y="4090988"/>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dirty="0"/>
              <a:t>Right image</a:t>
            </a:r>
            <a:endParaRPr lang="en-US" dirty="0"/>
          </a:p>
        </p:txBody>
      </p:sp>
      <p:sp>
        <p:nvSpPr>
          <p:cNvPr id="14" name="Rectangle 13">
            <a:extLst>
              <a:ext uri="{FF2B5EF4-FFF2-40B4-BE49-F238E27FC236}">
                <a16:creationId xmlns:a16="http://schemas.microsoft.com/office/drawing/2014/main" id="{108D6C14-072B-45B9-8B99-B885D233B1BE}"/>
              </a:ext>
            </a:extLst>
          </p:cNvPr>
          <p:cNvSpPr/>
          <p:nvPr/>
        </p:nvSpPr>
        <p:spPr>
          <a:xfrm>
            <a:off x="831850" y="4125913"/>
            <a:ext cx="250825" cy="300037"/>
          </a:xfrm>
          <a:prstGeom prst="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2">
            <a:extLst>
              <a:ext uri="{FF2B5EF4-FFF2-40B4-BE49-F238E27FC236}">
                <a16:creationId xmlns:a16="http://schemas.microsoft.com/office/drawing/2014/main" id="{1DFEB347-AAB2-4DC2-AEC1-7BFE8FF7FA1A}"/>
              </a:ext>
            </a:extLst>
          </p:cNvPr>
          <p:cNvSpPr>
            <a:spLocks noChangeArrowheads="1"/>
          </p:cNvSpPr>
          <p:nvPr/>
        </p:nvSpPr>
        <p:spPr bwMode="auto">
          <a:xfrm>
            <a:off x="662781" y="1448652"/>
            <a:ext cx="81518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Left and right images are shown in the odd and even ( or even and odd) frames, respectively.</a:t>
            </a:r>
          </a:p>
        </p:txBody>
      </p:sp>
      <p:sp>
        <p:nvSpPr>
          <p:cNvPr id="17" name="Oval 16">
            <a:extLst>
              <a:ext uri="{FF2B5EF4-FFF2-40B4-BE49-F238E27FC236}">
                <a16:creationId xmlns:a16="http://schemas.microsoft.com/office/drawing/2014/main" id="{D5658574-7C31-4850-AE6D-E34DD1D2C0E7}"/>
              </a:ext>
            </a:extLst>
          </p:cNvPr>
          <p:cNvSpPr/>
          <p:nvPr/>
        </p:nvSpPr>
        <p:spPr>
          <a:xfrm rot="20971711">
            <a:off x="6113463" y="2565400"/>
            <a:ext cx="519112" cy="34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0FA043FC-3CA7-4689-A043-73FDA236D7BD}"/>
              </a:ext>
            </a:extLst>
          </p:cNvPr>
          <p:cNvSpPr/>
          <p:nvPr/>
        </p:nvSpPr>
        <p:spPr>
          <a:xfrm rot="20971711">
            <a:off x="6761163" y="2457450"/>
            <a:ext cx="519112" cy="34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a:extLst>
              <a:ext uri="{FF2B5EF4-FFF2-40B4-BE49-F238E27FC236}">
                <a16:creationId xmlns:a16="http://schemas.microsoft.com/office/drawing/2014/main" id="{B5A93AA2-0965-49DE-BA38-9791678FF0F0}"/>
              </a:ext>
            </a:extLst>
          </p:cNvPr>
          <p:cNvCxnSpPr>
            <a:stCxn id="17" idx="6"/>
            <a:endCxn id="18" idx="2"/>
          </p:cNvCxnSpPr>
          <p:nvPr/>
        </p:nvCxnSpPr>
        <p:spPr>
          <a:xfrm flipV="1">
            <a:off x="6627813" y="2674938"/>
            <a:ext cx="138112" cy="14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141D75-44FF-46DC-9A58-9ED774558816}"/>
              </a:ext>
            </a:extLst>
          </p:cNvPr>
          <p:cNvCxnSpPr>
            <a:endCxn id="17" idx="4"/>
          </p:cNvCxnSpPr>
          <p:nvPr/>
        </p:nvCxnSpPr>
        <p:spPr>
          <a:xfrm flipV="1">
            <a:off x="6097588" y="2905125"/>
            <a:ext cx="306387" cy="407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7ECC82-3DC5-4918-B3A4-2383D8E3758C}"/>
              </a:ext>
            </a:extLst>
          </p:cNvPr>
          <p:cNvCxnSpPr>
            <a:endCxn id="18" idx="4"/>
          </p:cNvCxnSpPr>
          <p:nvPr/>
        </p:nvCxnSpPr>
        <p:spPr>
          <a:xfrm flipH="1" flipV="1">
            <a:off x="7051675" y="2797175"/>
            <a:ext cx="773113" cy="420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Freeform 29">
            <a:extLst>
              <a:ext uri="{FF2B5EF4-FFF2-40B4-BE49-F238E27FC236}">
                <a16:creationId xmlns:a16="http://schemas.microsoft.com/office/drawing/2014/main" id="{0EDEE6B9-7772-4169-B9D0-E261C9386492}"/>
              </a:ext>
            </a:extLst>
          </p:cNvPr>
          <p:cNvSpPr/>
          <p:nvPr/>
        </p:nvSpPr>
        <p:spPr>
          <a:xfrm>
            <a:off x="7307263" y="2579688"/>
            <a:ext cx="446087"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30">
            <a:extLst>
              <a:ext uri="{FF2B5EF4-FFF2-40B4-BE49-F238E27FC236}">
                <a16:creationId xmlns:a16="http://schemas.microsoft.com/office/drawing/2014/main" id="{3CB9B24F-BA34-4D6E-A2B1-CE981134DD11}"/>
              </a:ext>
            </a:extLst>
          </p:cNvPr>
          <p:cNvSpPr/>
          <p:nvPr/>
        </p:nvSpPr>
        <p:spPr>
          <a:xfrm>
            <a:off x="6111875" y="2774950"/>
            <a:ext cx="446088"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TextBox 1">
            <a:extLst>
              <a:ext uri="{FF2B5EF4-FFF2-40B4-BE49-F238E27FC236}">
                <a16:creationId xmlns:a16="http://schemas.microsoft.com/office/drawing/2014/main" id="{BB39AEB2-1029-42A1-B7D7-38CC4FE71794}"/>
              </a:ext>
            </a:extLst>
          </p:cNvPr>
          <p:cNvSpPr txBox="1">
            <a:spLocks noChangeArrowheads="1"/>
          </p:cNvSpPr>
          <p:nvPr/>
        </p:nvSpPr>
        <p:spPr bwMode="auto">
          <a:xfrm>
            <a:off x="1465263" y="33464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a:t>
            </a:r>
          </a:p>
        </p:txBody>
      </p:sp>
      <p:sp>
        <p:nvSpPr>
          <p:cNvPr id="27" name="TextBox 31">
            <a:extLst>
              <a:ext uri="{FF2B5EF4-FFF2-40B4-BE49-F238E27FC236}">
                <a16:creationId xmlns:a16="http://schemas.microsoft.com/office/drawing/2014/main" id="{39AC4B1D-87F2-414E-981E-6398DC58A9A3}"/>
              </a:ext>
            </a:extLst>
          </p:cNvPr>
          <p:cNvSpPr txBox="1">
            <a:spLocks noChangeArrowheads="1"/>
          </p:cNvSpPr>
          <p:nvPr/>
        </p:nvSpPr>
        <p:spPr bwMode="auto">
          <a:xfrm>
            <a:off x="1846263" y="3348038"/>
            <a:ext cx="352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a:t>
            </a:r>
          </a:p>
        </p:txBody>
      </p:sp>
      <p:sp>
        <p:nvSpPr>
          <p:cNvPr id="28" name="TextBox 32">
            <a:extLst>
              <a:ext uri="{FF2B5EF4-FFF2-40B4-BE49-F238E27FC236}">
                <a16:creationId xmlns:a16="http://schemas.microsoft.com/office/drawing/2014/main" id="{3B624486-1576-4B2B-9CA4-E90E80E9A2A6}"/>
              </a:ext>
            </a:extLst>
          </p:cNvPr>
          <p:cNvSpPr txBox="1">
            <a:spLocks noChangeArrowheads="1"/>
          </p:cNvSpPr>
          <p:nvPr/>
        </p:nvSpPr>
        <p:spPr bwMode="auto">
          <a:xfrm>
            <a:off x="2195513" y="332740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a:t>
            </a:r>
          </a:p>
        </p:txBody>
      </p:sp>
      <p:sp>
        <p:nvSpPr>
          <p:cNvPr id="29" name="TextBox 33">
            <a:extLst>
              <a:ext uri="{FF2B5EF4-FFF2-40B4-BE49-F238E27FC236}">
                <a16:creationId xmlns:a16="http://schemas.microsoft.com/office/drawing/2014/main" id="{DDF82997-7D32-48DA-954D-09949C3B8B08}"/>
              </a:ext>
            </a:extLst>
          </p:cNvPr>
          <p:cNvSpPr txBox="1">
            <a:spLocks noChangeArrowheads="1"/>
          </p:cNvSpPr>
          <p:nvPr/>
        </p:nvSpPr>
        <p:spPr bwMode="auto">
          <a:xfrm>
            <a:off x="2555875" y="3328988"/>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a:t>
            </a:r>
          </a:p>
        </p:txBody>
      </p:sp>
      <p:sp>
        <p:nvSpPr>
          <p:cNvPr id="30" name="TextBox 34">
            <a:extLst>
              <a:ext uri="{FF2B5EF4-FFF2-40B4-BE49-F238E27FC236}">
                <a16:creationId xmlns:a16="http://schemas.microsoft.com/office/drawing/2014/main" id="{B172BC8E-4585-444F-AE16-E2335B173517}"/>
              </a:ext>
            </a:extLst>
          </p:cNvPr>
          <p:cNvSpPr txBox="1">
            <a:spLocks noChangeArrowheads="1"/>
          </p:cNvSpPr>
          <p:nvPr/>
        </p:nvSpPr>
        <p:spPr bwMode="auto">
          <a:xfrm>
            <a:off x="2951163" y="33210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a:t>
            </a:r>
          </a:p>
        </p:txBody>
      </p:sp>
      <p:sp>
        <p:nvSpPr>
          <p:cNvPr id="31" name="TextBox 35">
            <a:extLst>
              <a:ext uri="{FF2B5EF4-FFF2-40B4-BE49-F238E27FC236}">
                <a16:creationId xmlns:a16="http://schemas.microsoft.com/office/drawing/2014/main" id="{FFF5ADE3-FB15-4C73-B284-81A9871F81ED}"/>
              </a:ext>
            </a:extLst>
          </p:cNvPr>
          <p:cNvSpPr txBox="1">
            <a:spLocks noChangeArrowheads="1"/>
          </p:cNvSpPr>
          <p:nvPr/>
        </p:nvSpPr>
        <p:spPr bwMode="auto">
          <a:xfrm>
            <a:off x="3333750" y="3322638"/>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R</a:t>
            </a:r>
          </a:p>
        </p:txBody>
      </p:sp>
      <p:sp>
        <p:nvSpPr>
          <p:cNvPr id="32" name="Rectangle 2">
            <a:extLst>
              <a:ext uri="{FF2B5EF4-FFF2-40B4-BE49-F238E27FC236}">
                <a16:creationId xmlns:a16="http://schemas.microsoft.com/office/drawing/2014/main" id="{2F4748E8-5A86-4A2D-B11F-38F098423674}"/>
              </a:ext>
            </a:extLst>
          </p:cNvPr>
          <p:cNvSpPr>
            <a:spLocks noChangeArrowheads="1"/>
          </p:cNvSpPr>
          <p:nvPr/>
        </p:nvSpPr>
        <p:spPr bwMode="auto">
          <a:xfrm>
            <a:off x="694531" y="4939463"/>
            <a:ext cx="8120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dirty="0"/>
              <a:t>Lower brightness as glasses are only conducted at 50% of time. Expensive and bulky active shutter glasses.</a:t>
            </a:r>
          </a:p>
        </p:txBody>
      </p:sp>
      <p:sp>
        <p:nvSpPr>
          <p:cNvPr id="33" name="Freeform 39">
            <a:extLst>
              <a:ext uri="{FF2B5EF4-FFF2-40B4-BE49-F238E27FC236}">
                <a16:creationId xmlns:a16="http://schemas.microsoft.com/office/drawing/2014/main" id="{70C709FB-3F13-4436-BE9D-4D6D4B9CC421}"/>
              </a:ext>
            </a:extLst>
          </p:cNvPr>
          <p:cNvSpPr/>
          <p:nvPr/>
        </p:nvSpPr>
        <p:spPr>
          <a:xfrm>
            <a:off x="6154737" y="3263382"/>
            <a:ext cx="1524000" cy="230188"/>
          </a:xfrm>
          <a:custGeom>
            <a:avLst/>
            <a:gdLst>
              <a:gd name="connsiteX0" fmla="*/ 0 w 1524000"/>
              <a:gd name="connsiteY0" fmla="*/ 190500 h 386506"/>
              <a:gd name="connsiteX1" fmla="*/ 847725 w 1524000"/>
              <a:gd name="connsiteY1" fmla="*/ 381000 h 386506"/>
              <a:gd name="connsiteX2" fmla="*/ 1524000 w 1524000"/>
              <a:gd name="connsiteY2" fmla="*/ 0 h 386506"/>
            </a:gdLst>
            <a:ahLst/>
            <a:cxnLst>
              <a:cxn ang="0">
                <a:pos x="connsiteX0" y="connsiteY0"/>
              </a:cxn>
              <a:cxn ang="0">
                <a:pos x="connsiteX1" y="connsiteY1"/>
              </a:cxn>
              <a:cxn ang="0">
                <a:pos x="connsiteX2" y="connsiteY2"/>
              </a:cxn>
            </a:cxnLst>
            <a:rect l="l" t="t" r="r" b="b"/>
            <a:pathLst>
              <a:path w="1524000" h="386506">
                <a:moveTo>
                  <a:pt x="0" y="190500"/>
                </a:moveTo>
                <a:cubicBezTo>
                  <a:pt x="296862" y="301625"/>
                  <a:pt x="593725" y="412750"/>
                  <a:pt x="847725" y="381000"/>
                </a:cubicBezTo>
                <a:cubicBezTo>
                  <a:pt x="1101725" y="349250"/>
                  <a:pt x="1312862" y="174625"/>
                  <a:pt x="1524000" y="0"/>
                </a:cubicBezTo>
              </a:path>
            </a:pathLst>
          </a:custGeom>
          <a:ln>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TextBox 26">
            <a:extLst>
              <a:ext uri="{FF2B5EF4-FFF2-40B4-BE49-F238E27FC236}">
                <a16:creationId xmlns:a16="http://schemas.microsoft.com/office/drawing/2014/main" id="{26CD8F9E-DFB3-4B05-98D0-FAFE434ACFE9}"/>
              </a:ext>
            </a:extLst>
          </p:cNvPr>
          <p:cNvSpPr txBox="1">
            <a:spLocks noChangeArrowheads="1"/>
          </p:cNvSpPr>
          <p:nvPr/>
        </p:nvSpPr>
        <p:spPr bwMode="auto">
          <a:xfrm>
            <a:off x="6124575" y="3525320"/>
            <a:ext cx="170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Synchronized to respective field</a:t>
            </a:r>
          </a:p>
        </p:txBody>
      </p:sp>
      <p:sp>
        <p:nvSpPr>
          <p:cNvPr id="35" name="TextBox 26">
            <a:extLst>
              <a:ext uri="{FF2B5EF4-FFF2-40B4-BE49-F238E27FC236}">
                <a16:creationId xmlns:a16="http://schemas.microsoft.com/office/drawing/2014/main" id="{3296E904-06A4-4DB3-8131-4A037E775C42}"/>
              </a:ext>
            </a:extLst>
          </p:cNvPr>
          <p:cNvSpPr txBox="1">
            <a:spLocks noChangeArrowheads="1"/>
          </p:cNvSpPr>
          <p:nvPr/>
        </p:nvSpPr>
        <p:spPr bwMode="auto">
          <a:xfrm>
            <a:off x="7092950" y="2165350"/>
            <a:ext cx="137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Active shutter glass</a:t>
            </a:r>
          </a:p>
        </p:txBody>
      </p:sp>
    </p:spTree>
    <p:extLst>
      <p:ext uri="{BB962C8B-B14F-4D97-AF65-F5344CB8AC3E}">
        <p14:creationId xmlns:p14="http://schemas.microsoft.com/office/powerpoint/2010/main" val="266203480"/>
      </p:ext>
    </p:extLst>
  </p:cSld>
  <p:clrMapOvr>
    <a:masterClrMapping/>
  </p:clrMapOvr>
  <mc:AlternateContent xmlns:mc="http://schemas.openxmlformats.org/markup-compatibility/2006" xmlns:p14="http://schemas.microsoft.com/office/powerpoint/2010/main">
    <mc:Choice Requires="p14">
      <p:transition spd="slow" p14:dur="2000" advClick="0" advTm="251000"/>
    </mc:Choice>
    <mc:Fallback xmlns="">
      <p:transition spd="slow" advClick="0" advTm="25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13BC1BA-AE6F-438E-BDAB-F043A7937B98}"/>
              </a:ext>
            </a:extLst>
          </p:cNvPr>
          <p:cNvSpPr>
            <a:spLocks noChangeArrowheads="1"/>
          </p:cNvSpPr>
          <p:nvPr/>
        </p:nvSpPr>
        <p:spPr bwMode="auto">
          <a:xfrm>
            <a:off x="454025" y="1376363"/>
            <a:ext cx="792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t>Film-type Patterned Retarder: LG</a:t>
            </a:r>
            <a:endParaRPr lang="en-US" dirty="0"/>
          </a:p>
        </p:txBody>
      </p:sp>
      <p:sp>
        <p:nvSpPr>
          <p:cNvPr id="3" name="Rectangle 5">
            <a:extLst>
              <a:ext uri="{FF2B5EF4-FFF2-40B4-BE49-F238E27FC236}">
                <a16:creationId xmlns:a16="http://schemas.microsoft.com/office/drawing/2014/main" id="{40C8B44C-2537-48CA-A8FE-C1E82980149F}"/>
              </a:ext>
            </a:extLst>
          </p:cNvPr>
          <p:cNvSpPr>
            <a:spLocks noChangeArrowheads="1"/>
          </p:cNvSpPr>
          <p:nvPr/>
        </p:nvSpPr>
        <p:spPr bwMode="auto">
          <a:xfrm>
            <a:off x="561975" y="2133600"/>
            <a:ext cx="3467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dirty="0"/>
              <a:t>Checker sampling technology</a:t>
            </a:r>
            <a:endParaRPr lang="en-US" dirty="0"/>
          </a:p>
        </p:txBody>
      </p:sp>
      <p:pic>
        <p:nvPicPr>
          <p:cNvPr id="4" name="Picture 45">
            <a:extLst>
              <a:ext uri="{FF2B5EF4-FFF2-40B4-BE49-F238E27FC236}">
                <a16:creationId xmlns:a16="http://schemas.microsoft.com/office/drawing/2014/main" id="{B4DA40C7-8815-48BD-8CB3-3D29E5CD1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2727325"/>
            <a:ext cx="310515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3">
            <a:extLst>
              <a:ext uri="{FF2B5EF4-FFF2-40B4-BE49-F238E27FC236}">
                <a16:creationId xmlns:a16="http://schemas.microsoft.com/office/drawing/2014/main" id="{38A461A4-9AA3-45AD-8B1D-473BB49EC5F2}"/>
              </a:ext>
            </a:extLst>
          </p:cNvPr>
          <p:cNvSpPr>
            <a:spLocks noChangeArrowheads="1"/>
          </p:cNvSpPr>
          <p:nvPr/>
        </p:nvSpPr>
        <p:spPr bwMode="auto">
          <a:xfrm>
            <a:off x="5561013" y="2654300"/>
            <a:ext cx="276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a:t>Left eye picture (cw-cp)</a:t>
            </a:r>
            <a:endParaRPr lang="en-US"/>
          </a:p>
        </p:txBody>
      </p:sp>
      <p:sp>
        <p:nvSpPr>
          <p:cNvPr id="6" name="Rectangle 5">
            <a:extLst>
              <a:ext uri="{FF2B5EF4-FFF2-40B4-BE49-F238E27FC236}">
                <a16:creationId xmlns:a16="http://schemas.microsoft.com/office/drawing/2014/main" id="{11E6059E-131F-4F45-865E-31E064165F47}"/>
              </a:ext>
            </a:extLst>
          </p:cNvPr>
          <p:cNvSpPr/>
          <p:nvPr/>
        </p:nvSpPr>
        <p:spPr>
          <a:xfrm>
            <a:off x="5049838" y="2689225"/>
            <a:ext cx="250825" cy="3000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47">
            <a:extLst>
              <a:ext uri="{FF2B5EF4-FFF2-40B4-BE49-F238E27FC236}">
                <a16:creationId xmlns:a16="http://schemas.microsoft.com/office/drawing/2014/main" id="{4E390EA3-EF62-433A-B608-0863E7A84AF7}"/>
              </a:ext>
            </a:extLst>
          </p:cNvPr>
          <p:cNvSpPr>
            <a:spLocks noChangeArrowheads="1"/>
          </p:cNvSpPr>
          <p:nvPr/>
        </p:nvSpPr>
        <p:spPr bwMode="auto">
          <a:xfrm>
            <a:off x="5561013" y="3176588"/>
            <a:ext cx="304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285750" indent="-285750"/>
            <a:r>
              <a:rPr lang="en-US" b="1"/>
              <a:t>Right eye picture (acw-cp)</a:t>
            </a:r>
            <a:endParaRPr lang="en-US"/>
          </a:p>
        </p:txBody>
      </p:sp>
      <p:sp>
        <p:nvSpPr>
          <p:cNvPr id="8" name="Rectangle 7">
            <a:extLst>
              <a:ext uri="{FF2B5EF4-FFF2-40B4-BE49-F238E27FC236}">
                <a16:creationId xmlns:a16="http://schemas.microsoft.com/office/drawing/2014/main" id="{95A9AA05-4501-4EDF-9C8C-0C2697BA4796}"/>
              </a:ext>
            </a:extLst>
          </p:cNvPr>
          <p:cNvSpPr/>
          <p:nvPr/>
        </p:nvSpPr>
        <p:spPr>
          <a:xfrm>
            <a:off x="5049838" y="3211513"/>
            <a:ext cx="250825" cy="300037"/>
          </a:xfrm>
          <a:prstGeom prst="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49">
            <a:extLst>
              <a:ext uri="{FF2B5EF4-FFF2-40B4-BE49-F238E27FC236}">
                <a16:creationId xmlns:a16="http://schemas.microsoft.com/office/drawing/2014/main" id="{FA4BB225-4168-40FA-9462-FF6E1445417D}"/>
              </a:ext>
            </a:extLst>
          </p:cNvPr>
          <p:cNvSpPr>
            <a:spLocks noChangeArrowheads="1"/>
          </p:cNvSpPr>
          <p:nvPr/>
        </p:nvSpPr>
        <p:spPr bwMode="auto">
          <a:xfrm>
            <a:off x="463550" y="5319713"/>
            <a:ext cx="792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No flickering, brighter image. Low cost glasses.</a:t>
            </a:r>
          </a:p>
        </p:txBody>
      </p:sp>
      <p:sp>
        <p:nvSpPr>
          <p:cNvPr id="10" name="Rectangle 50">
            <a:extLst>
              <a:ext uri="{FF2B5EF4-FFF2-40B4-BE49-F238E27FC236}">
                <a16:creationId xmlns:a16="http://schemas.microsoft.com/office/drawing/2014/main" id="{1115082A-D277-48D7-A58B-26B5D37D7F27}"/>
              </a:ext>
            </a:extLst>
          </p:cNvPr>
          <p:cNvSpPr>
            <a:spLocks noChangeArrowheads="1"/>
          </p:cNvSpPr>
          <p:nvPr/>
        </p:nvSpPr>
        <p:spPr bwMode="auto">
          <a:xfrm>
            <a:off x="4318000" y="3681413"/>
            <a:ext cx="4610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 film with circular polarizing element is placed on each pixel. Left and right pixels have different direction of polarization (cw-cp and acw-cp). </a:t>
            </a:r>
          </a:p>
        </p:txBody>
      </p:sp>
      <p:sp>
        <p:nvSpPr>
          <p:cNvPr id="11" name="TextBox 54">
            <a:extLst>
              <a:ext uri="{FF2B5EF4-FFF2-40B4-BE49-F238E27FC236}">
                <a16:creationId xmlns:a16="http://schemas.microsoft.com/office/drawing/2014/main" id="{7F60FFBE-932B-49AC-9650-64455C199684}"/>
              </a:ext>
            </a:extLst>
          </p:cNvPr>
          <p:cNvSpPr txBox="1">
            <a:spLocks noChangeArrowheads="1"/>
          </p:cNvSpPr>
          <p:nvPr/>
        </p:nvSpPr>
        <p:spPr bwMode="auto">
          <a:xfrm>
            <a:off x="2254250" y="331788"/>
            <a:ext cx="4646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Stereoscopic 3D on TV</a:t>
            </a:r>
          </a:p>
        </p:txBody>
      </p:sp>
      <p:sp>
        <p:nvSpPr>
          <p:cNvPr id="12" name="Rectangle 49">
            <a:extLst>
              <a:ext uri="{FF2B5EF4-FFF2-40B4-BE49-F238E27FC236}">
                <a16:creationId xmlns:a16="http://schemas.microsoft.com/office/drawing/2014/main" id="{C27416CE-023D-4C74-9194-5A60533326CA}"/>
              </a:ext>
            </a:extLst>
          </p:cNvPr>
          <p:cNvSpPr>
            <a:spLocks noChangeArrowheads="1"/>
          </p:cNvSpPr>
          <p:nvPr/>
        </p:nvSpPr>
        <p:spPr bwMode="auto">
          <a:xfrm>
            <a:off x="477838" y="5842000"/>
            <a:ext cx="792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Picture resolution is lowered by a factor of 2.</a:t>
            </a:r>
          </a:p>
        </p:txBody>
      </p:sp>
      <p:sp>
        <p:nvSpPr>
          <p:cNvPr id="13" name="Oval 12">
            <a:extLst>
              <a:ext uri="{FF2B5EF4-FFF2-40B4-BE49-F238E27FC236}">
                <a16:creationId xmlns:a16="http://schemas.microsoft.com/office/drawing/2014/main" id="{679F29B6-68E5-4640-8485-4A01FD24D927}"/>
              </a:ext>
            </a:extLst>
          </p:cNvPr>
          <p:cNvSpPr/>
          <p:nvPr/>
        </p:nvSpPr>
        <p:spPr>
          <a:xfrm rot="20971711">
            <a:off x="6172200" y="4911725"/>
            <a:ext cx="519113" cy="34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6E81EDCB-3722-465D-89C4-77DE3D7C90E8}"/>
              </a:ext>
            </a:extLst>
          </p:cNvPr>
          <p:cNvSpPr/>
          <p:nvPr/>
        </p:nvSpPr>
        <p:spPr>
          <a:xfrm rot="20971711">
            <a:off x="6819900" y="4803775"/>
            <a:ext cx="519113" cy="341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9925D609-CE86-40CA-B8B7-73F8346C07D8}"/>
              </a:ext>
            </a:extLst>
          </p:cNvPr>
          <p:cNvCxnSpPr>
            <a:stCxn id="13" idx="6"/>
            <a:endCxn id="14" idx="2"/>
          </p:cNvCxnSpPr>
          <p:nvPr/>
        </p:nvCxnSpPr>
        <p:spPr>
          <a:xfrm flipV="1">
            <a:off x="6686550" y="5021263"/>
            <a:ext cx="138113" cy="142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26">
            <a:extLst>
              <a:ext uri="{FF2B5EF4-FFF2-40B4-BE49-F238E27FC236}">
                <a16:creationId xmlns:a16="http://schemas.microsoft.com/office/drawing/2014/main" id="{019D3C34-607E-4268-9FC1-132BAC42D092}"/>
              </a:ext>
            </a:extLst>
          </p:cNvPr>
          <p:cNvSpPr txBox="1">
            <a:spLocks noChangeArrowheads="1"/>
          </p:cNvSpPr>
          <p:nvPr/>
        </p:nvSpPr>
        <p:spPr bwMode="auto">
          <a:xfrm>
            <a:off x="5470525" y="5659438"/>
            <a:ext cx="137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Clockwise circular polarizer </a:t>
            </a:r>
          </a:p>
        </p:txBody>
      </p:sp>
      <p:cxnSp>
        <p:nvCxnSpPr>
          <p:cNvPr id="17" name="Straight Arrow Connector 16">
            <a:extLst>
              <a:ext uri="{FF2B5EF4-FFF2-40B4-BE49-F238E27FC236}">
                <a16:creationId xmlns:a16="http://schemas.microsoft.com/office/drawing/2014/main" id="{0DD88B63-0EDD-4AB9-8FB2-126EE99D7F3E}"/>
              </a:ext>
            </a:extLst>
          </p:cNvPr>
          <p:cNvCxnSpPr>
            <a:stCxn id="16" idx="0"/>
            <a:endCxn id="13" idx="4"/>
          </p:cNvCxnSpPr>
          <p:nvPr/>
        </p:nvCxnSpPr>
        <p:spPr>
          <a:xfrm flipV="1">
            <a:off x="6156325" y="5249863"/>
            <a:ext cx="306388" cy="409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28">
            <a:extLst>
              <a:ext uri="{FF2B5EF4-FFF2-40B4-BE49-F238E27FC236}">
                <a16:creationId xmlns:a16="http://schemas.microsoft.com/office/drawing/2014/main" id="{6E05A8E4-A0F0-40BB-A593-5AEAB2EA93D7}"/>
              </a:ext>
            </a:extLst>
          </p:cNvPr>
          <p:cNvSpPr txBox="1">
            <a:spLocks noChangeArrowheads="1"/>
          </p:cNvSpPr>
          <p:nvPr/>
        </p:nvSpPr>
        <p:spPr bwMode="auto">
          <a:xfrm>
            <a:off x="7156450" y="5564188"/>
            <a:ext cx="145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a:t>Anticlockwise circular polarizer </a:t>
            </a:r>
          </a:p>
        </p:txBody>
      </p:sp>
      <p:cxnSp>
        <p:nvCxnSpPr>
          <p:cNvPr id="19" name="Straight Arrow Connector 18">
            <a:extLst>
              <a:ext uri="{FF2B5EF4-FFF2-40B4-BE49-F238E27FC236}">
                <a16:creationId xmlns:a16="http://schemas.microsoft.com/office/drawing/2014/main" id="{7EC9CC85-FBE9-4D28-9A10-C23025C451B3}"/>
              </a:ext>
            </a:extLst>
          </p:cNvPr>
          <p:cNvCxnSpPr>
            <a:stCxn id="18" idx="0"/>
            <a:endCxn id="14" idx="4"/>
          </p:cNvCxnSpPr>
          <p:nvPr/>
        </p:nvCxnSpPr>
        <p:spPr>
          <a:xfrm flipH="1" flipV="1">
            <a:off x="7110413" y="5141913"/>
            <a:ext cx="773112" cy="42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21">
            <a:extLst>
              <a:ext uri="{FF2B5EF4-FFF2-40B4-BE49-F238E27FC236}">
                <a16:creationId xmlns:a16="http://schemas.microsoft.com/office/drawing/2014/main" id="{C77D03AB-528B-417C-9473-FBD4D825ABA7}"/>
              </a:ext>
            </a:extLst>
          </p:cNvPr>
          <p:cNvSpPr/>
          <p:nvPr/>
        </p:nvSpPr>
        <p:spPr>
          <a:xfrm>
            <a:off x="7366000" y="4926013"/>
            <a:ext cx="446088"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2">
            <a:extLst>
              <a:ext uri="{FF2B5EF4-FFF2-40B4-BE49-F238E27FC236}">
                <a16:creationId xmlns:a16="http://schemas.microsoft.com/office/drawing/2014/main" id="{483F0E3F-9F26-481A-85CC-1A680364FEA3}"/>
              </a:ext>
            </a:extLst>
          </p:cNvPr>
          <p:cNvSpPr/>
          <p:nvPr/>
        </p:nvSpPr>
        <p:spPr>
          <a:xfrm>
            <a:off x="6170613" y="5121275"/>
            <a:ext cx="446087" cy="266700"/>
          </a:xfrm>
          <a:custGeom>
            <a:avLst/>
            <a:gdLst>
              <a:gd name="connsiteX0" fmla="*/ 0 w 476250"/>
              <a:gd name="connsiteY0" fmla="*/ 0 h 266700"/>
              <a:gd name="connsiteX1" fmla="*/ 390525 w 476250"/>
              <a:gd name="connsiteY1" fmla="*/ 66675 h 266700"/>
              <a:gd name="connsiteX2" fmla="*/ 476250 w 476250"/>
              <a:gd name="connsiteY2" fmla="*/ 266700 h 266700"/>
            </a:gdLst>
            <a:ahLst/>
            <a:cxnLst>
              <a:cxn ang="0">
                <a:pos x="connsiteX0" y="connsiteY0"/>
              </a:cxn>
              <a:cxn ang="0">
                <a:pos x="connsiteX1" y="connsiteY1"/>
              </a:cxn>
              <a:cxn ang="0">
                <a:pos x="connsiteX2" y="connsiteY2"/>
              </a:cxn>
            </a:cxnLst>
            <a:rect l="l" t="t" r="r" b="b"/>
            <a:pathLst>
              <a:path w="476250" h="266700">
                <a:moveTo>
                  <a:pt x="0" y="0"/>
                </a:moveTo>
                <a:lnTo>
                  <a:pt x="390525" y="66675"/>
                </a:lnTo>
                <a:lnTo>
                  <a:pt x="476250" y="266700"/>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112554832"/>
      </p:ext>
    </p:extLst>
  </p:cSld>
  <p:clrMapOvr>
    <a:masterClrMapping/>
  </p:clrMapOvr>
  <mc:AlternateContent xmlns:mc="http://schemas.openxmlformats.org/markup-compatibility/2006" xmlns:p14="http://schemas.microsoft.com/office/powerpoint/2010/main">
    <mc:Choice Requires="p14">
      <p:transition spd="slow" p14:dur="2000" advClick="0" advTm="218000"/>
    </mc:Choice>
    <mc:Fallback xmlns="">
      <p:transition spd="slow" advClick="0" advTm="218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4"/>
          <p:cNvSpPr txBox="1">
            <a:spLocks noChangeArrowheads="1"/>
          </p:cNvSpPr>
          <p:nvPr/>
        </p:nvSpPr>
        <p:spPr bwMode="auto">
          <a:xfrm>
            <a:off x="1184275" y="331788"/>
            <a:ext cx="6786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t>Glass free (naked eye) 3D viewing</a:t>
            </a:r>
          </a:p>
        </p:txBody>
      </p:sp>
      <p:sp>
        <p:nvSpPr>
          <p:cNvPr id="25603" name="Rectangle 91"/>
          <p:cNvSpPr>
            <a:spLocks noChangeArrowheads="1"/>
          </p:cNvSpPr>
          <p:nvPr/>
        </p:nvSpPr>
        <p:spPr bwMode="auto">
          <a:xfrm>
            <a:off x="454025" y="1376363"/>
            <a:ext cx="79200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Origin: Classic lenticular 3D photographs.</a:t>
            </a:r>
          </a:p>
          <a:p>
            <a:endParaRPr lang="en-US"/>
          </a:p>
          <a:p>
            <a:r>
              <a:rPr lang="en-US"/>
              <a:t>Basic concept: Interleave 2 or more views on the screen.</a:t>
            </a:r>
          </a:p>
          <a:p>
            <a:endParaRPr lang="en-US"/>
          </a:p>
          <a:p>
            <a:r>
              <a:rPr lang="en-US"/>
              <a:t>Overlay a lenticular lens array, or a parallax barrier.</a:t>
            </a:r>
          </a:p>
          <a:p>
            <a:endParaRPr lang="en-US"/>
          </a:p>
          <a:p>
            <a:r>
              <a:rPr lang="en-US"/>
              <a:t>The lens array or barrier deflects each view to its respective direction.</a:t>
            </a:r>
          </a:p>
        </p:txBody>
      </p:sp>
      <p:sp>
        <p:nvSpPr>
          <p:cNvPr id="25604" name="Rectangle 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25605" name="Group 1"/>
          <p:cNvGrpSpPr>
            <a:grpSpLocks noChangeAspect="1"/>
          </p:cNvGrpSpPr>
          <p:nvPr/>
        </p:nvGrpSpPr>
        <p:grpSpPr bwMode="auto">
          <a:xfrm>
            <a:off x="2303463" y="3933825"/>
            <a:ext cx="4899450" cy="2074863"/>
            <a:chOff x="2514" y="9974"/>
            <a:chExt cx="6428" cy="2728"/>
          </a:xfrm>
        </p:grpSpPr>
        <p:sp>
          <p:nvSpPr>
            <p:cNvPr id="25607" name="AutoShape 34"/>
            <p:cNvSpPr>
              <a:spLocks noChangeAspect="1" noChangeArrowheads="1" noTextEdit="1"/>
            </p:cNvSpPr>
            <p:nvPr/>
          </p:nvSpPr>
          <p:spPr bwMode="auto">
            <a:xfrm>
              <a:off x="2514" y="9974"/>
              <a:ext cx="6215" cy="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5608" name="Group 6"/>
            <p:cNvGrpSpPr>
              <a:grpSpLocks/>
            </p:cNvGrpSpPr>
            <p:nvPr/>
          </p:nvGrpSpPr>
          <p:grpSpPr bwMode="auto">
            <a:xfrm>
              <a:off x="2514" y="9974"/>
              <a:ext cx="6119" cy="2728"/>
              <a:chOff x="1598" y="1366"/>
              <a:chExt cx="2938" cy="1307"/>
            </a:xfrm>
          </p:grpSpPr>
          <p:pic>
            <p:nvPicPr>
              <p:cNvPr id="25613" name="Picture 33" descr="lenticula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 y="1398"/>
                <a:ext cx="2610"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ectangle 32"/>
              <p:cNvSpPr>
                <a:spLocks noChangeArrowheads="1"/>
              </p:cNvSpPr>
              <p:nvPr/>
            </p:nvSpPr>
            <p:spPr bwMode="auto">
              <a:xfrm>
                <a:off x="1633" y="1434"/>
                <a:ext cx="167"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5615" name="Rectangle 31"/>
              <p:cNvSpPr>
                <a:spLocks noChangeArrowheads="1"/>
              </p:cNvSpPr>
              <p:nvPr/>
            </p:nvSpPr>
            <p:spPr bwMode="auto">
              <a:xfrm>
                <a:off x="1792" y="1434"/>
                <a:ext cx="167"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5616" name="Rectangle 30"/>
              <p:cNvSpPr>
                <a:spLocks noChangeArrowheads="1"/>
              </p:cNvSpPr>
              <p:nvPr/>
            </p:nvSpPr>
            <p:spPr bwMode="auto">
              <a:xfrm>
                <a:off x="2344"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5617" name="Rectangle 29"/>
              <p:cNvSpPr>
                <a:spLocks noChangeArrowheads="1"/>
              </p:cNvSpPr>
              <p:nvPr/>
            </p:nvSpPr>
            <p:spPr bwMode="auto">
              <a:xfrm>
                <a:off x="2517" y="1434"/>
                <a:ext cx="167"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5618" name="Rectangle 28"/>
              <p:cNvSpPr>
                <a:spLocks noChangeArrowheads="1"/>
              </p:cNvSpPr>
              <p:nvPr/>
            </p:nvSpPr>
            <p:spPr bwMode="auto">
              <a:xfrm>
                <a:off x="2835" y="1434"/>
                <a:ext cx="173"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5619" name="Rectangle 27"/>
              <p:cNvSpPr>
                <a:spLocks noChangeArrowheads="1"/>
              </p:cNvSpPr>
              <p:nvPr/>
            </p:nvSpPr>
            <p:spPr bwMode="auto">
              <a:xfrm>
                <a:off x="3002"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5620" name="Rectangle 26"/>
              <p:cNvSpPr>
                <a:spLocks noChangeArrowheads="1"/>
              </p:cNvSpPr>
              <p:nvPr/>
            </p:nvSpPr>
            <p:spPr bwMode="auto">
              <a:xfrm>
                <a:off x="3175" y="1434"/>
                <a:ext cx="173" cy="46"/>
              </a:xfrm>
              <a:prstGeom prst="rect">
                <a:avLst/>
              </a:prstGeom>
              <a:solidFill>
                <a:srgbClr val="FFFFFF"/>
              </a:solidFill>
              <a:ln w="9525">
                <a:solidFill>
                  <a:srgbClr val="000000"/>
                </a:solidFill>
                <a:miter lim="800000"/>
                <a:headEnd/>
                <a:tailEnd/>
              </a:ln>
            </p:spPr>
            <p:txBody>
              <a:bodyPr anchor="ctr"/>
              <a:lstStyle/>
              <a:p>
                <a:endParaRPr lang="en-US"/>
              </a:p>
            </p:txBody>
          </p:sp>
          <p:sp>
            <p:nvSpPr>
              <p:cNvPr id="25621" name="Rectangle 25"/>
              <p:cNvSpPr>
                <a:spLocks noChangeArrowheads="1"/>
              </p:cNvSpPr>
              <p:nvPr/>
            </p:nvSpPr>
            <p:spPr bwMode="auto">
              <a:xfrm>
                <a:off x="3501" y="1434"/>
                <a:ext cx="173" cy="46"/>
              </a:xfrm>
              <a:prstGeom prst="rect">
                <a:avLst/>
              </a:prstGeom>
              <a:solidFill>
                <a:srgbClr val="000000"/>
              </a:solidFill>
              <a:ln w="9525">
                <a:solidFill>
                  <a:srgbClr val="000000"/>
                </a:solidFill>
                <a:miter lim="800000"/>
                <a:headEnd/>
                <a:tailEnd/>
              </a:ln>
            </p:spPr>
            <p:txBody>
              <a:bodyPr anchor="ctr"/>
              <a:lstStyle/>
              <a:p>
                <a:endParaRPr lang="en-US"/>
              </a:p>
            </p:txBody>
          </p:sp>
          <p:sp>
            <p:nvSpPr>
              <p:cNvPr id="25622" name="Oval 24"/>
              <p:cNvSpPr>
                <a:spLocks noChangeArrowheads="1"/>
              </p:cNvSpPr>
              <p:nvPr/>
            </p:nvSpPr>
            <p:spPr bwMode="auto">
              <a:xfrm>
                <a:off x="2018" y="2341"/>
                <a:ext cx="144" cy="144"/>
              </a:xfrm>
              <a:prstGeom prst="ellipse">
                <a:avLst/>
              </a:prstGeom>
              <a:solidFill>
                <a:srgbClr val="FFFFFF"/>
              </a:solidFill>
              <a:ln w="9525">
                <a:solidFill>
                  <a:srgbClr val="000000"/>
                </a:solidFill>
                <a:round/>
                <a:headEnd/>
                <a:tailEnd/>
              </a:ln>
            </p:spPr>
            <p:txBody>
              <a:bodyPr anchor="ctr"/>
              <a:lstStyle/>
              <a:p>
                <a:endParaRPr lang="en-US"/>
              </a:p>
            </p:txBody>
          </p:sp>
          <p:sp>
            <p:nvSpPr>
              <p:cNvPr id="25623" name="Oval 23"/>
              <p:cNvSpPr>
                <a:spLocks noChangeArrowheads="1"/>
              </p:cNvSpPr>
              <p:nvPr/>
            </p:nvSpPr>
            <p:spPr bwMode="auto">
              <a:xfrm>
                <a:off x="2963" y="2341"/>
                <a:ext cx="144" cy="144"/>
              </a:xfrm>
              <a:prstGeom prst="ellipse">
                <a:avLst/>
              </a:prstGeom>
              <a:solidFill>
                <a:srgbClr val="FFFFFF"/>
              </a:solidFill>
              <a:ln w="9525">
                <a:solidFill>
                  <a:srgbClr val="000000"/>
                </a:solidFill>
                <a:round/>
                <a:headEnd/>
                <a:tailEnd/>
              </a:ln>
            </p:spPr>
            <p:txBody>
              <a:bodyPr anchor="ctr"/>
              <a:lstStyle/>
              <a:p>
                <a:endParaRPr lang="en-US"/>
              </a:p>
            </p:txBody>
          </p:sp>
          <p:sp>
            <p:nvSpPr>
              <p:cNvPr id="25624" name="Rectangle 22"/>
              <p:cNvSpPr>
                <a:spLocks noChangeArrowheads="1"/>
              </p:cNvSpPr>
              <p:nvPr/>
            </p:nvSpPr>
            <p:spPr bwMode="auto">
              <a:xfrm>
                <a:off x="1905" y="2500"/>
                <a:ext cx="454" cy="91"/>
              </a:xfrm>
              <a:prstGeom prst="rect">
                <a:avLst/>
              </a:prstGeom>
              <a:solidFill>
                <a:srgbClr val="FFFFFF"/>
              </a:solidFill>
              <a:ln w="9525">
                <a:solidFill>
                  <a:srgbClr val="FFFFFF"/>
                </a:solidFill>
                <a:miter lim="800000"/>
                <a:headEnd/>
                <a:tailEnd/>
              </a:ln>
            </p:spPr>
            <p:txBody>
              <a:bodyPr anchor="ctr"/>
              <a:lstStyle/>
              <a:p>
                <a:endParaRPr lang="en-US"/>
              </a:p>
            </p:txBody>
          </p:sp>
          <p:sp>
            <p:nvSpPr>
              <p:cNvPr id="25625" name="Rectangle 21"/>
              <p:cNvSpPr>
                <a:spLocks noChangeArrowheads="1"/>
              </p:cNvSpPr>
              <p:nvPr/>
            </p:nvSpPr>
            <p:spPr bwMode="auto">
              <a:xfrm>
                <a:off x="2812" y="2500"/>
                <a:ext cx="454" cy="91"/>
              </a:xfrm>
              <a:prstGeom prst="rect">
                <a:avLst/>
              </a:prstGeom>
              <a:solidFill>
                <a:srgbClr val="FFFFFF"/>
              </a:solidFill>
              <a:ln w="9525">
                <a:solidFill>
                  <a:srgbClr val="FFFFFF"/>
                </a:solidFill>
                <a:miter lim="800000"/>
                <a:headEnd/>
                <a:tailEnd/>
              </a:ln>
            </p:spPr>
            <p:txBody>
              <a:bodyPr anchor="ctr"/>
              <a:lstStyle/>
              <a:p>
                <a:endParaRPr lang="en-US"/>
              </a:p>
            </p:txBody>
          </p:sp>
          <p:sp>
            <p:nvSpPr>
              <p:cNvPr id="25626" name="Text Box 20"/>
              <p:cNvSpPr txBox="1">
                <a:spLocks noChangeArrowheads="1"/>
              </p:cNvSpPr>
              <p:nvPr/>
            </p:nvSpPr>
            <p:spPr bwMode="auto">
              <a:xfrm>
                <a:off x="1862" y="2493"/>
                <a:ext cx="451"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a:solidFill>
                      <a:srgbClr val="000000"/>
                    </a:solidFill>
                    <a:latin typeface="Times New Roman" pitchFamily="18" charset="0"/>
                    <a:ea typeface="宋体" pitchFamily="2" charset="-122"/>
                  </a:rPr>
                  <a:t>Left Eye</a:t>
                </a:r>
                <a:endParaRPr lang="en-US" altLang="zh-CN">
                  <a:ea typeface="宋体" pitchFamily="2" charset="-122"/>
                </a:endParaRPr>
              </a:p>
            </p:txBody>
          </p:sp>
          <p:sp>
            <p:nvSpPr>
              <p:cNvPr id="25627" name="Text Box 19"/>
              <p:cNvSpPr txBox="1">
                <a:spLocks noChangeArrowheads="1"/>
              </p:cNvSpPr>
              <p:nvPr/>
            </p:nvSpPr>
            <p:spPr bwMode="auto">
              <a:xfrm>
                <a:off x="2785" y="2500"/>
                <a:ext cx="504" cy="17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a:solidFill>
                      <a:srgbClr val="000000"/>
                    </a:solidFill>
                    <a:latin typeface="Times New Roman" pitchFamily="18" charset="0"/>
                    <a:ea typeface="宋体" pitchFamily="2" charset="-122"/>
                  </a:rPr>
                  <a:t>Right Eye</a:t>
                </a:r>
                <a:endParaRPr lang="en-US" altLang="zh-CN">
                  <a:ea typeface="宋体" pitchFamily="2" charset="-122"/>
                </a:endParaRPr>
              </a:p>
            </p:txBody>
          </p:sp>
          <p:sp>
            <p:nvSpPr>
              <p:cNvPr id="25628" name="Rectangle 18"/>
              <p:cNvSpPr>
                <a:spLocks noChangeArrowheads="1"/>
              </p:cNvSpPr>
              <p:nvPr/>
            </p:nvSpPr>
            <p:spPr bwMode="auto">
              <a:xfrm>
                <a:off x="1965" y="1434"/>
                <a:ext cx="167" cy="46"/>
              </a:xfrm>
              <a:prstGeom prst="rect">
                <a:avLst/>
              </a:prstGeom>
              <a:solidFill>
                <a:srgbClr val="FFFFFF"/>
              </a:solidFill>
              <a:ln w="9525">
                <a:solidFill>
                  <a:srgbClr val="FFFFFF"/>
                </a:solidFill>
                <a:miter lim="800000"/>
                <a:headEnd/>
                <a:tailEnd/>
              </a:ln>
            </p:spPr>
            <p:txBody>
              <a:bodyPr anchor="ctr"/>
              <a:lstStyle/>
              <a:p>
                <a:endParaRPr lang="en-US"/>
              </a:p>
            </p:txBody>
          </p:sp>
          <p:sp>
            <p:nvSpPr>
              <p:cNvPr id="25629" name="Rectangle 17"/>
              <p:cNvSpPr>
                <a:spLocks noChangeArrowheads="1"/>
              </p:cNvSpPr>
              <p:nvPr/>
            </p:nvSpPr>
            <p:spPr bwMode="auto">
              <a:xfrm>
                <a:off x="2123" y="1434"/>
                <a:ext cx="213" cy="46"/>
              </a:xfrm>
              <a:prstGeom prst="rect">
                <a:avLst/>
              </a:prstGeom>
              <a:solidFill>
                <a:srgbClr val="FFFFFF"/>
              </a:solidFill>
              <a:ln w="9525">
                <a:solidFill>
                  <a:srgbClr val="FFFFFF"/>
                </a:solidFill>
                <a:miter lim="800000"/>
                <a:headEnd/>
                <a:tailEnd/>
              </a:ln>
            </p:spPr>
            <p:txBody>
              <a:bodyPr anchor="ctr"/>
              <a:lstStyle/>
              <a:p>
                <a:endParaRPr lang="en-US"/>
              </a:p>
            </p:txBody>
          </p:sp>
          <p:sp>
            <p:nvSpPr>
              <p:cNvPr id="25630" name="Line 16"/>
              <p:cNvSpPr>
                <a:spLocks noChangeShapeType="1"/>
              </p:cNvSpPr>
              <p:nvPr/>
            </p:nvSpPr>
            <p:spPr bwMode="auto">
              <a:xfrm>
                <a:off x="1991" y="1457"/>
                <a:ext cx="322"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Rectangle 15"/>
              <p:cNvSpPr>
                <a:spLocks noChangeArrowheads="1"/>
              </p:cNvSpPr>
              <p:nvPr/>
            </p:nvSpPr>
            <p:spPr bwMode="auto">
              <a:xfrm>
                <a:off x="2691" y="1434"/>
                <a:ext cx="138" cy="46"/>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anchor="ctr"/>
              <a:lstStyle/>
              <a:p>
                <a:endParaRPr lang="en-US"/>
              </a:p>
            </p:txBody>
          </p:sp>
          <p:sp>
            <p:nvSpPr>
              <p:cNvPr id="25632" name="Rectangle 14"/>
              <p:cNvSpPr>
                <a:spLocks noChangeArrowheads="1"/>
              </p:cNvSpPr>
              <p:nvPr/>
            </p:nvSpPr>
            <p:spPr bwMode="auto">
              <a:xfrm>
                <a:off x="3362" y="1434"/>
                <a:ext cx="138" cy="46"/>
              </a:xfrm>
              <a:prstGeom prst="rect">
                <a:avLst/>
              </a:prstGeom>
              <a:solidFill>
                <a:srgbClr val="FFFFFF"/>
              </a:solidFill>
              <a:ln>
                <a:noFill/>
              </a:ln>
              <a:extLst>
                <a:ext uri="{91240B29-F687-4F45-9708-019B960494DF}">
                  <a14:hiddenLine xmlns:a14="http://schemas.microsoft.com/office/drawing/2010/main" w="9525">
                    <a:solidFill>
                      <a:srgbClr val="FFFFFF"/>
                    </a:solidFill>
                    <a:miter lim="800000"/>
                    <a:headEnd/>
                    <a:tailEnd/>
                  </a14:hiddenLine>
                </a:ext>
              </a:extLst>
            </p:spPr>
            <p:txBody>
              <a:bodyPr anchor="ctr"/>
              <a:lstStyle/>
              <a:p>
                <a:endParaRPr lang="en-US"/>
              </a:p>
            </p:txBody>
          </p:sp>
          <p:sp>
            <p:nvSpPr>
              <p:cNvPr id="25633" name="Line 13"/>
              <p:cNvSpPr>
                <a:spLocks noChangeShapeType="1"/>
              </p:cNvSpPr>
              <p:nvPr/>
            </p:nvSpPr>
            <p:spPr bwMode="auto">
              <a:xfrm>
                <a:off x="2706" y="1457"/>
                <a:ext cx="1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34" name="Line 12"/>
              <p:cNvSpPr>
                <a:spLocks noChangeShapeType="1"/>
              </p:cNvSpPr>
              <p:nvPr/>
            </p:nvSpPr>
            <p:spPr bwMode="auto">
              <a:xfrm>
                <a:off x="3379" y="1457"/>
                <a:ext cx="1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35" name="Rectangle 11"/>
              <p:cNvSpPr>
                <a:spLocks noChangeArrowheads="1"/>
              </p:cNvSpPr>
              <p:nvPr/>
            </p:nvSpPr>
            <p:spPr bwMode="auto">
              <a:xfrm>
                <a:off x="3765" y="1366"/>
                <a:ext cx="567"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dirty="0">
                    <a:solidFill>
                      <a:srgbClr val="000000"/>
                    </a:solidFill>
                    <a:latin typeface="Times New Roman" pitchFamily="18" charset="0"/>
                    <a:ea typeface="宋体" pitchFamily="2" charset="-122"/>
                  </a:rPr>
                  <a:t>Interlaced image</a:t>
                </a:r>
                <a:endParaRPr lang="en-US" altLang="zh-CN" dirty="0">
                  <a:ea typeface="宋体" pitchFamily="2" charset="-122"/>
                </a:endParaRPr>
              </a:p>
            </p:txBody>
          </p:sp>
          <p:sp>
            <p:nvSpPr>
              <p:cNvPr id="25636" name="Rectangle 10"/>
              <p:cNvSpPr>
                <a:spLocks noChangeArrowheads="1"/>
              </p:cNvSpPr>
              <p:nvPr/>
            </p:nvSpPr>
            <p:spPr bwMode="auto">
              <a:xfrm>
                <a:off x="3719" y="1593"/>
                <a:ext cx="613" cy="9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5637" name="Rectangle 9"/>
              <p:cNvSpPr>
                <a:spLocks noChangeArrowheads="1"/>
              </p:cNvSpPr>
              <p:nvPr/>
            </p:nvSpPr>
            <p:spPr bwMode="auto">
              <a:xfrm>
                <a:off x="3697" y="1661"/>
                <a:ext cx="839" cy="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altLang="zh-CN" sz="1200">
                    <a:solidFill>
                      <a:srgbClr val="000000"/>
                    </a:solidFill>
                    <a:latin typeface="Times New Roman" pitchFamily="18" charset="0"/>
                    <a:ea typeface="宋体" pitchFamily="2" charset="-122"/>
                  </a:rPr>
                  <a:t>Lenticular lens array</a:t>
                </a:r>
                <a:endParaRPr lang="en-US" altLang="zh-CN">
                  <a:ea typeface="宋体" pitchFamily="2" charset="-122"/>
                </a:endParaRPr>
              </a:p>
            </p:txBody>
          </p:sp>
          <p:sp>
            <p:nvSpPr>
              <p:cNvPr id="25638" name="Rectangle 8"/>
              <p:cNvSpPr>
                <a:spLocks noChangeArrowheads="1"/>
              </p:cNvSpPr>
              <p:nvPr/>
            </p:nvSpPr>
            <p:spPr bwMode="auto">
              <a:xfrm>
                <a:off x="3674" y="1412"/>
                <a:ext cx="23"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sp>
            <p:nvSpPr>
              <p:cNvPr id="25639" name="Rectangle 7"/>
              <p:cNvSpPr>
                <a:spLocks noChangeArrowheads="1"/>
              </p:cNvSpPr>
              <p:nvPr/>
            </p:nvSpPr>
            <p:spPr bwMode="auto">
              <a:xfrm>
                <a:off x="2320" y="1412"/>
                <a:ext cx="23" cy="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p>
            </p:txBody>
          </p:sp>
        </p:grpSp>
        <p:sp>
          <p:nvSpPr>
            <p:cNvPr id="25609" name="Rectangle 5"/>
            <p:cNvSpPr>
              <a:spLocks noChangeArrowheads="1"/>
            </p:cNvSpPr>
            <p:nvPr/>
          </p:nvSpPr>
          <p:spPr bwMode="auto">
            <a:xfrm>
              <a:off x="6649" y="11679"/>
              <a:ext cx="379" cy="94"/>
            </a:xfrm>
            <a:prstGeom prst="rect">
              <a:avLst/>
            </a:prstGeom>
            <a:solidFill>
              <a:srgbClr val="FFFFFF"/>
            </a:solidFill>
            <a:ln w="9525">
              <a:solidFill>
                <a:srgbClr val="000000"/>
              </a:solidFill>
              <a:miter lim="800000"/>
              <a:headEnd/>
              <a:tailEnd/>
            </a:ln>
          </p:spPr>
          <p:txBody>
            <a:bodyPr anchor="ctr"/>
            <a:lstStyle/>
            <a:p>
              <a:endParaRPr lang="en-US"/>
            </a:p>
          </p:txBody>
        </p:sp>
        <p:sp>
          <p:nvSpPr>
            <p:cNvPr id="25610" name="Rectangle 4"/>
            <p:cNvSpPr>
              <a:spLocks noChangeArrowheads="1"/>
            </p:cNvSpPr>
            <p:nvPr/>
          </p:nvSpPr>
          <p:spPr bwMode="auto">
            <a:xfrm>
              <a:off x="6649" y="11963"/>
              <a:ext cx="379" cy="94"/>
            </a:xfrm>
            <a:prstGeom prst="rect">
              <a:avLst/>
            </a:prstGeom>
            <a:solidFill>
              <a:srgbClr val="000000"/>
            </a:solidFill>
            <a:ln w="9525">
              <a:solidFill>
                <a:srgbClr val="000000"/>
              </a:solidFill>
              <a:miter lim="800000"/>
              <a:headEnd/>
              <a:tailEnd/>
            </a:ln>
          </p:spPr>
          <p:txBody>
            <a:bodyPr anchor="ctr"/>
            <a:lstStyle/>
            <a:p>
              <a:endParaRPr lang="en-US"/>
            </a:p>
          </p:txBody>
        </p:sp>
        <p:sp>
          <p:nvSpPr>
            <p:cNvPr id="25611" name="Text Box 3"/>
            <p:cNvSpPr txBox="1">
              <a:spLocks noChangeArrowheads="1"/>
            </p:cNvSpPr>
            <p:nvPr/>
          </p:nvSpPr>
          <p:spPr bwMode="auto">
            <a:xfrm>
              <a:off x="7049" y="11538"/>
              <a:ext cx="1680" cy="36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dirty="0">
                  <a:solidFill>
                    <a:srgbClr val="000000"/>
                  </a:solidFill>
                  <a:latin typeface="Times New Roman" pitchFamily="18" charset="0"/>
                  <a:ea typeface="宋体" pitchFamily="2" charset="-122"/>
                </a:rPr>
                <a:t>Left image pixel</a:t>
              </a:r>
              <a:endParaRPr lang="en-US" altLang="zh-CN" dirty="0">
                <a:ea typeface="宋体" pitchFamily="2" charset="-122"/>
              </a:endParaRPr>
            </a:p>
          </p:txBody>
        </p:sp>
        <p:sp>
          <p:nvSpPr>
            <p:cNvPr id="25612" name="Text Box 2"/>
            <p:cNvSpPr txBox="1">
              <a:spLocks noChangeArrowheads="1"/>
            </p:cNvSpPr>
            <p:nvPr/>
          </p:nvSpPr>
          <p:spPr bwMode="auto">
            <a:xfrm>
              <a:off x="7074" y="11821"/>
              <a:ext cx="1868" cy="48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zh-CN" sz="1200" dirty="0">
                  <a:solidFill>
                    <a:srgbClr val="000000"/>
                  </a:solidFill>
                  <a:latin typeface="Times New Roman" pitchFamily="18" charset="0"/>
                  <a:ea typeface="宋体" pitchFamily="2" charset="-122"/>
                </a:rPr>
                <a:t>Right image pixel</a:t>
              </a:r>
              <a:endParaRPr lang="en-US" altLang="zh-CN" dirty="0">
                <a:ea typeface="宋体" pitchFamily="2" charset="-122"/>
              </a:endParaRPr>
            </a:p>
          </p:txBody>
        </p:sp>
      </p:grpSp>
      <p:sp>
        <p:nvSpPr>
          <p:cNvPr id="25606" name="Rectangle 42"/>
          <p:cNvSpPr>
            <a:spLocks noChangeArrowheads="1"/>
          </p:cNvSpPr>
          <p:nvPr/>
        </p:nvSpPr>
        <p:spPr bwMode="auto">
          <a:xfrm>
            <a:off x="2332038" y="6032500"/>
            <a:ext cx="3902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endParaRPr lang="en-US" altLang="zh-CN" sz="1200" b="1" u="sng">
              <a:latin typeface="Times New Roman" pitchFamily="18" charset="0"/>
              <a:ea typeface="宋体" pitchFamily="2" charset="-122"/>
            </a:endParaRPr>
          </a:p>
          <a:p>
            <a:pPr algn="ctr" eaLnBrk="0" hangingPunct="0"/>
            <a:r>
              <a:rPr lang="en-US" altLang="zh-CN" sz="1200" b="1" u="sng">
                <a:latin typeface="Times New Roman" pitchFamily="18" charset="0"/>
                <a:ea typeface="宋体" pitchFamily="2" charset="-122"/>
              </a:rPr>
              <a:t>Interleaving and viewing of a pair of stereoscopic images</a:t>
            </a:r>
            <a:endParaRPr lang="en-US" altLang="zh-CN">
              <a:ea typeface="宋体" pitchFamily="2" charset="-122"/>
            </a:endParaRPr>
          </a:p>
        </p:txBody>
      </p:sp>
    </p:spTree>
    <p:extLst>
      <p:ext uri="{BB962C8B-B14F-4D97-AF65-F5344CB8AC3E}">
        <p14:creationId xmlns:p14="http://schemas.microsoft.com/office/powerpoint/2010/main" val="1274021781"/>
      </p:ext>
    </p:extLst>
  </p:cSld>
  <p:clrMapOvr>
    <a:masterClrMapping/>
  </p:clrMapOvr>
  <mc:AlternateContent xmlns:mc="http://schemas.openxmlformats.org/markup-compatibility/2006" xmlns:p14="http://schemas.microsoft.com/office/powerpoint/2010/main">
    <mc:Choice Requires="p14">
      <p:transition spd="slow" p14:dur="2000" advClick="0" advTm="263000"/>
    </mc:Choice>
    <mc:Fallback xmlns="">
      <p:transition spd="slow" advClick="0" advTm="263000"/>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5867</TotalTime>
  <Words>2286</Words>
  <Application>Microsoft Office PowerPoint</Application>
  <PresentationFormat>On-screen Show (4:3)</PresentationFormat>
  <Paragraphs>563</Paragraphs>
  <Slides>34</Slides>
  <Notes>0</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Cambria Math</vt:lpstr>
      <vt:lpstr>Symbol</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WMT</dc:creator>
  <cp:lastModifiedBy>eewmtsan eewmtsan</cp:lastModifiedBy>
  <cp:revision>261</cp:revision>
  <dcterms:created xsi:type="dcterms:W3CDTF">2011-06-01T07:20:54Z</dcterms:created>
  <dcterms:modified xsi:type="dcterms:W3CDTF">2020-02-12T06:32:42Z</dcterms:modified>
</cp:coreProperties>
</file>